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4" r:id="rId8"/>
    <p:sldId id="267" r:id="rId9"/>
    <p:sldId id="266"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8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FAFE92-1424-2645-9F8D-FC1508E772FB}" type="datetimeFigureOut">
              <a:rPr lang="en-US" smtClean="0"/>
              <a:t>4/28/13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722E8-2D6F-E04C-9E83-D0D12122A52C}" type="slidenum">
              <a:rPr lang="en-US" smtClean="0"/>
              <a:t>‹#›</a:t>
            </a:fld>
            <a:endParaRPr lang="en-US"/>
          </a:p>
        </p:txBody>
      </p:sp>
    </p:spTree>
    <p:extLst>
      <p:ext uri="{BB962C8B-B14F-4D97-AF65-F5344CB8AC3E}">
        <p14:creationId xmlns:p14="http://schemas.microsoft.com/office/powerpoint/2010/main" val="905561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AFE92-1424-2645-9F8D-FC1508E772FB}" type="datetimeFigureOut">
              <a:rPr lang="en-US" smtClean="0"/>
              <a:t>4/28/13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722E8-2D6F-E04C-9E83-D0D12122A52C}" type="slidenum">
              <a:rPr lang="en-US" smtClean="0"/>
              <a:t>‹#›</a:t>
            </a:fld>
            <a:endParaRPr lang="en-US"/>
          </a:p>
        </p:txBody>
      </p:sp>
    </p:spTree>
    <p:extLst>
      <p:ext uri="{BB962C8B-B14F-4D97-AF65-F5344CB8AC3E}">
        <p14:creationId xmlns:p14="http://schemas.microsoft.com/office/powerpoint/2010/main" val="216238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AFE92-1424-2645-9F8D-FC1508E772FB}" type="datetimeFigureOut">
              <a:rPr lang="en-US" smtClean="0"/>
              <a:t>4/28/13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722E8-2D6F-E04C-9E83-D0D12122A52C}" type="slidenum">
              <a:rPr lang="en-US" smtClean="0"/>
              <a:t>‹#›</a:t>
            </a:fld>
            <a:endParaRPr lang="en-US"/>
          </a:p>
        </p:txBody>
      </p:sp>
    </p:spTree>
    <p:extLst>
      <p:ext uri="{BB962C8B-B14F-4D97-AF65-F5344CB8AC3E}">
        <p14:creationId xmlns:p14="http://schemas.microsoft.com/office/powerpoint/2010/main" val="213553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AFE92-1424-2645-9F8D-FC1508E772FB}" type="datetimeFigureOut">
              <a:rPr lang="en-US" smtClean="0"/>
              <a:t>4/28/13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722E8-2D6F-E04C-9E83-D0D12122A52C}" type="slidenum">
              <a:rPr lang="en-US" smtClean="0"/>
              <a:t>‹#›</a:t>
            </a:fld>
            <a:endParaRPr lang="en-US"/>
          </a:p>
        </p:txBody>
      </p:sp>
    </p:spTree>
    <p:extLst>
      <p:ext uri="{BB962C8B-B14F-4D97-AF65-F5344CB8AC3E}">
        <p14:creationId xmlns:p14="http://schemas.microsoft.com/office/powerpoint/2010/main" val="124105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AFE92-1424-2645-9F8D-FC1508E772FB}" type="datetimeFigureOut">
              <a:rPr lang="en-US" smtClean="0"/>
              <a:t>4/28/13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722E8-2D6F-E04C-9E83-D0D12122A52C}" type="slidenum">
              <a:rPr lang="en-US" smtClean="0"/>
              <a:t>‹#›</a:t>
            </a:fld>
            <a:endParaRPr lang="en-US"/>
          </a:p>
        </p:txBody>
      </p:sp>
    </p:spTree>
    <p:extLst>
      <p:ext uri="{BB962C8B-B14F-4D97-AF65-F5344CB8AC3E}">
        <p14:creationId xmlns:p14="http://schemas.microsoft.com/office/powerpoint/2010/main" val="316461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FAFE92-1424-2645-9F8D-FC1508E772FB}" type="datetimeFigureOut">
              <a:rPr lang="en-US" smtClean="0"/>
              <a:t>4/28/13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722E8-2D6F-E04C-9E83-D0D12122A52C}" type="slidenum">
              <a:rPr lang="en-US" smtClean="0"/>
              <a:t>‹#›</a:t>
            </a:fld>
            <a:endParaRPr lang="en-US"/>
          </a:p>
        </p:txBody>
      </p:sp>
    </p:spTree>
    <p:extLst>
      <p:ext uri="{BB962C8B-B14F-4D97-AF65-F5344CB8AC3E}">
        <p14:creationId xmlns:p14="http://schemas.microsoft.com/office/powerpoint/2010/main" val="2641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AFE92-1424-2645-9F8D-FC1508E772FB}" type="datetimeFigureOut">
              <a:rPr lang="en-US" smtClean="0"/>
              <a:t>4/28/13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722E8-2D6F-E04C-9E83-D0D12122A52C}" type="slidenum">
              <a:rPr lang="en-US" smtClean="0"/>
              <a:t>‹#›</a:t>
            </a:fld>
            <a:endParaRPr lang="en-US"/>
          </a:p>
        </p:txBody>
      </p:sp>
    </p:spTree>
    <p:extLst>
      <p:ext uri="{BB962C8B-B14F-4D97-AF65-F5344CB8AC3E}">
        <p14:creationId xmlns:p14="http://schemas.microsoft.com/office/powerpoint/2010/main" val="115766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AFE92-1424-2645-9F8D-FC1508E772FB}" type="datetimeFigureOut">
              <a:rPr lang="en-US" smtClean="0"/>
              <a:t>4/28/13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722E8-2D6F-E04C-9E83-D0D12122A52C}" type="slidenum">
              <a:rPr lang="en-US" smtClean="0"/>
              <a:t>‹#›</a:t>
            </a:fld>
            <a:endParaRPr lang="en-US"/>
          </a:p>
        </p:txBody>
      </p:sp>
    </p:spTree>
    <p:extLst>
      <p:ext uri="{BB962C8B-B14F-4D97-AF65-F5344CB8AC3E}">
        <p14:creationId xmlns:p14="http://schemas.microsoft.com/office/powerpoint/2010/main" val="70379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AFE92-1424-2645-9F8D-FC1508E772FB}" type="datetimeFigureOut">
              <a:rPr lang="en-US" smtClean="0"/>
              <a:t>4/28/13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722E8-2D6F-E04C-9E83-D0D12122A52C}" type="slidenum">
              <a:rPr lang="en-US" smtClean="0"/>
              <a:t>‹#›</a:t>
            </a:fld>
            <a:endParaRPr lang="en-US"/>
          </a:p>
        </p:txBody>
      </p:sp>
    </p:spTree>
    <p:extLst>
      <p:ext uri="{BB962C8B-B14F-4D97-AF65-F5344CB8AC3E}">
        <p14:creationId xmlns:p14="http://schemas.microsoft.com/office/powerpoint/2010/main" val="250296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AFE92-1424-2645-9F8D-FC1508E772FB}" type="datetimeFigureOut">
              <a:rPr lang="en-US" smtClean="0"/>
              <a:t>4/28/13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722E8-2D6F-E04C-9E83-D0D12122A52C}" type="slidenum">
              <a:rPr lang="en-US" smtClean="0"/>
              <a:t>‹#›</a:t>
            </a:fld>
            <a:endParaRPr lang="en-US"/>
          </a:p>
        </p:txBody>
      </p:sp>
    </p:spTree>
    <p:extLst>
      <p:ext uri="{BB962C8B-B14F-4D97-AF65-F5344CB8AC3E}">
        <p14:creationId xmlns:p14="http://schemas.microsoft.com/office/powerpoint/2010/main" val="10778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AFE92-1424-2645-9F8D-FC1508E772FB}" type="datetimeFigureOut">
              <a:rPr lang="en-US" smtClean="0"/>
              <a:t>4/28/13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722E8-2D6F-E04C-9E83-D0D12122A52C}" type="slidenum">
              <a:rPr lang="en-US" smtClean="0"/>
              <a:t>‹#›</a:t>
            </a:fld>
            <a:endParaRPr lang="en-US"/>
          </a:p>
        </p:txBody>
      </p:sp>
    </p:spTree>
    <p:extLst>
      <p:ext uri="{BB962C8B-B14F-4D97-AF65-F5344CB8AC3E}">
        <p14:creationId xmlns:p14="http://schemas.microsoft.com/office/powerpoint/2010/main" val="39329546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AFE92-1424-2645-9F8D-FC1508E772FB}" type="datetimeFigureOut">
              <a:rPr lang="en-US" smtClean="0"/>
              <a:t>4/28/13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722E8-2D6F-E04C-9E83-D0D12122A52C}" type="slidenum">
              <a:rPr lang="en-US" smtClean="0"/>
              <a:t>‹#›</a:t>
            </a:fld>
            <a:endParaRPr lang="en-US"/>
          </a:p>
        </p:txBody>
      </p:sp>
    </p:spTree>
    <p:extLst>
      <p:ext uri="{BB962C8B-B14F-4D97-AF65-F5344CB8AC3E}">
        <p14:creationId xmlns:p14="http://schemas.microsoft.com/office/powerpoint/2010/main" val="152002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267573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58649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marL="0" indent="0" algn="ctr">
              <a:buNone/>
            </a:pPr>
            <a:r>
              <a:rPr lang="en-US" b="1" i="1" dirty="0"/>
              <a:t>Don't it always seem to go</a:t>
            </a:r>
            <a:br>
              <a:rPr lang="en-US" b="1" i="1" dirty="0"/>
            </a:br>
            <a:r>
              <a:rPr lang="en-US" b="1" i="1" dirty="0"/>
              <a:t>That you don't know what you've got till it's gone...</a:t>
            </a:r>
            <a:endParaRPr lang="en-US" dirty="0"/>
          </a:p>
          <a:p>
            <a:pPr marL="0" indent="0">
              <a:buNone/>
            </a:pPr>
            <a:r>
              <a:rPr lang="en-US" b="1" dirty="0"/>
              <a:t>"What do you </a:t>
            </a:r>
            <a:r>
              <a:rPr lang="en-US" b="1" u="sng" dirty="0">
                <a:solidFill>
                  <a:srgbClr val="800000"/>
                </a:solidFill>
              </a:rPr>
              <a:t>need most </a:t>
            </a:r>
            <a:r>
              <a:rPr lang="en-US" b="1" dirty="0"/>
              <a:t>in your life?" </a:t>
            </a:r>
            <a:endParaRPr lang="en-US" dirty="0"/>
          </a:p>
          <a:p>
            <a:pPr marL="0" indent="0">
              <a:buNone/>
            </a:pPr>
            <a:r>
              <a:rPr lang="en-US" dirty="0"/>
              <a:t>As a result, our </a:t>
            </a:r>
            <a:r>
              <a:rPr lang="en-US" b="1" dirty="0"/>
              <a:t>lives become defined by what we don't have</a:t>
            </a:r>
            <a:r>
              <a:rPr lang="en-US" dirty="0"/>
              <a:t>, and too often we fail to appreciate </a:t>
            </a:r>
            <a:r>
              <a:rPr lang="en-US" b="1" dirty="0">
                <a:solidFill>
                  <a:srgbClr val="000000"/>
                </a:solidFill>
              </a:rPr>
              <a:t>what we do have</a:t>
            </a:r>
            <a:r>
              <a:rPr lang="en-US" dirty="0">
                <a:solidFill>
                  <a:srgbClr val="000000"/>
                </a:solidFill>
              </a:rPr>
              <a:t> </a:t>
            </a:r>
            <a:r>
              <a:rPr lang="en-US" dirty="0"/>
              <a:t>until it's too late.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69299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lnSpcReduction="10000"/>
          </a:bodyPr>
          <a:lstStyle/>
          <a:p>
            <a:pPr marL="0" indent="0">
              <a:buNone/>
            </a:pPr>
            <a:r>
              <a:rPr lang="en-US" sz="3600" dirty="0"/>
              <a:t>The more </a:t>
            </a:r>
            <a:r>
              <a:rPr lang="en-US" sz="3600" b="1" u="sng" dirty="0"/>
              <a:t>successful</a:t>
            </a:r>
            <a:r>
              <a:rPr lang="en-US" sz="3600" dirty="0"/>
              <a:t> we become, </a:t>
            </a:r>
          </a:p>
          <a:p>
            <a:pPr marL="0" indent="0">
              <a:buNone/>
            </a:pPr>
            <a:r>
              <a:rPr lang="en-US" sz="3600" dirty="0"/>
              <a:t>The more </a:t>
            </a:r>
            <a:r>
              <a:rPr lang="en-US" sz="3600" b="1" u="sng" dirty="0"/>
              <a:t>affluent</a:t>
            </a:r>
            <a:r>
              <a:rPr lang="en-US" sz="3600" dirty="0"/>
              <a:t> we become, </a:t>
            </a:r>
          </a:p>
          <a:p>
            <a:pPr marL="0" indent="0">
              <a:buNone/>
            </a:pPr>
            <a:r>
              <a:rPr lang="en-US" sz="3600" dirty="0" smtClean="0"/>
              <a:t>The </a:t>
            </a:r>
            <a:r>
              <a:rPr lang="en-US" sz="3600" dirty="0"/>
              <a:t>more </a:t>
            </a:r>
            <a:r>
              <a:rPr lang="en-US" sz="3600" b="1" u="sng" dirty="0"/>
              <a:t>blessed</a:t>
            </a:r>
            <a:r>
              <a:rPr lang="en-US" sz="3600" u="sng" dirty="0"/>
              <a:t> </a:t>
            </a:r>
            <a:r>
              <a:rPr lang="en-US" sz="3600" dirty="0"/>
              <a:t>we become, </a:t>
            </a:r>
          </a:p>
          <a:p>
            <a:pPr marL="0" indent="0">
              <a:buNone/>
            </a:pPr>
            <a:r>
              <a:rPr lang="en-US" sz="3600" dirty="0"/>
              <a:t>The biggest </a:t>
            </a:r>
            <a:r>
              <a:rPr lang="en-US" sz="3600" b="1" u="sng" dirty="0">
                <a:solidFill>
                  <a:srgbClr val="984807"/>
                </a:solidFill>
              </a:rPr>
              <a:t>challenge</a:t>
            </a:r>
            <a:r>
              <a:rPr lang="en-US" sz="3600" dirty="0"/>
              <a:t> becomes</a:t>
            </a:r>
            <a:r>
              <a:rPr lang="en-US" sz="3600" dirty="0" smtClean="0"/>
              <a:t>…</a:t>
            </a:r>
          </a:p>
          <a:p>
            <a:pPr marL="0" indent="0" algn="ctr">
              <a:buNone/>
            </a:pPr>
            <a:r>
              <a:rPr lang="en-US" sz="4800" b="1" dirty="0" smtClean="0">
                <a:latin typeface="Century Schoolbook"/>
                <a:cs typeface="Century Schoolbook"/>
              </a:rPr>
              <a:t>Appreciation</a:t>
            </a:r>
            <a:r>
              <a:rPr lang="en-US" sz="4800" dirty="0">
                <a:latin typeface="Century Schoolbook"/>
                <a:cs typeface="Century Schoolbook"/>
              </a:rPr>
              <a:t>!</a:t>
            </a:r>
          </a:p>
          <a:p>
            <a:pPr marL="0" indent="0">
              <a:buNone/>
            </a:pPr>
            <a:r>
              <a:rPr lang="en-US" b="1" dirty="0">
                <a:latin typeface="Century Schoolbook"/>
                <a:cs typeface="Century Schoolbook"/>
              </a:rPr>
              <a:t>There is an </a:t>
            </a:r>
            <a:r>
              <a:rPr lang="en-US" b="1" dirty="0">
                <a:solidFill>
                  <a:srgbClr val="800000"/>
                </a:solidFill>
                <a:latin typeface="Century Schoolbook"/>
                <a:cs typeface="Century Schoolbook"/>
              </a:rPr>
              <a:t>unbreakable connection </a:t>
            </a:r>
            <a:r>
              <a:rPr lang="en-US" b="1" dirty="0">
                <a:latin typeface="Century Schoolbook"/>
                <a:cs typeface="Century Schoolbook"/>
              </a:rPr>
              <a:t>between </a:t>
            </a:r>
            <a:r>
              <a:rPr lang="en-US" b="1" u="sng" dirty="0">
                <a:latin typeface="Century Schoolbook"/>
                <a:cs typeface="Century Schoolbook"/>
              </a:rPr>
              <a:t>gratitude and generosity</a:t>
            </a:r>
            <a:r>
              <a:rPr lang="en-US" b="1" dirty="0">
                <a:latin typeface="Century Schoolbook"/>
                <a:cs typeface="Century Schoolbook"/>
              </a:rPr>
              <a:t>; </a:t>
            </a:r>
            <a:endParaRPr lang="en-US" dirty="0">
              <a:latin typeface="Century Schoolbook"/>
              <a:cs typeface="Century Schoolbook"/>
            </a:endParaRPr>
          </a:p>
          <a:p>
            <a:endParaRPr lang="en-US" dirty="0"/>
          </a:p>
        </p:txBody>
      </p:sp>
    </p:spTree>
    <p:extLst>
      <p:ext uri="{BB962C8B-B14F-4D97-AF65-F5344CB8AC3E}">
        <p14:creationId xmlns:p14="http://schemas.microsoft.com/office/powerpoint/2010/main" val="3255611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0"/>
                                  </p:iterate>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iterate type="lt">
                                    <p:tmPct val="0"/>
                                  </p:iterate>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fontScale="92500" lnSpcReduction="20000"/>
          </a:bodyPr>
          <a:lstStyle/>
          <a:p>
            <a:pPr marL="0" indent="0">
              <a:buNone/>
            </a:pPr>
            <a:r>
              <a:rPr lang="en-US" b="1" dirty="0">
                <a:solidFill>
                  <a:srgbClr val="984807"/>
                </a:solidFill>
              </a:rPr>
              <a:t>1. CHEERFUL GIVING PLEASES </a:t>
            </a:r>
            <a:r>
              <a:rPr lang="en-US" b="1" dirty="0" smtClean="0">
                <a:solidFill>
                  <a:srgbClr val="984807"/>
                </a:solidFill>
              </a:rPr>
              <a:t>GOD</a:t>
            </a:r>
            <a:endParaRPr lang="en-US" dirty="0">
              <a:solidFill>
                <a:srgbClr val="984807"/>
              </a:solidFill>
            </a:endParaRPr>
          </a:p>
          <a:p>
            <a:pPr marL="0" indent="0">
              <a:buNone/>
            </a:pPr>
            <a:r>
              <a:rPr lang="en-US" b="1" dirty="0"/>
              <a:t>(v. 7) Each man should give what he has decided in his heart to give, not reluctantly or under compulsion, for God loves a cheerful giver.</a:t>
            </a:r>
            <a:endParaRPr lang="en-US" dirty="0"/>
          </a:p>
          <a:p>
            <a:pPr marL="0" indent="0">
              <a:buNone/>
            </a:pPr>
            <a:r>
              <a:rPr lang="en-US" b="1" dirty="0"/>
              <a:t>But God demonstrates his own love for us in this: While we were still sinners, Christ died for us. (Romans 5:8</a:t>
            </a:r>
            <a:r>
              <a:rPr lang="en-US" b="1" dirty="0" smtClean="0"/>
              <a:t>)</a:t>
            </a:r>
            <a:endParaRPr lang="en-US" dirty="0"/>
          </a:p>
          <a:p>
            <a:pPr marL="0" indent="0">
              <a:buNone/>
            </a:pPr>
            <a:r>
              <a:rPr lang="en-US" b="1" dirty="0"/>
              <a:t>For God so loved the world that he gave his only begotten Son, that whosoever believeth in him should not perish but have everlasting life. (John 3:16)</a:t>
            </a:r>
            <a:endParaRPr lang="en-US" dirty="0"/>
          </a:p>
          <a:p>
            <a:pPr marL="0" indent="0">
              <a:buNone/>
            </a:pPr>
            <a:endParaRPr lang="en-US" dirty="0"/>
          </a:p>
        </p:txBody>
      </p:sp>
    </p:spTree>
    <p:extLst>
      <p:ext uri="{BB962C8B-B14F-4D97-AF65-F5344CB8AC3E}">
        <p14:creationId xmlns:p14="http://schemas.microsoft.com/office/powerpoint/2010/main" val="2854275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marL="0" indent="0">
              <a:buNone/>
            </a:pPr>
            <a:r>
              <a:rPr lang="en-US" b="1" dirty="0">
                <a:solidFill>
                  <a:srgbClr val="984807"/>
                </a:solidFill>
              </a:rPr>
              <a:t>2. BIG GIVING GETS BIG RESULTS</a:t>
            </a:r>
            <a:r>
              <a:rPr lang="en-US" b="1" dirty="0" smtClean="0">
                <a:solidFill>
                  <a:srgbClr val="984807"/>
                </a:solidFill>
              </a:rPr>
              <a:t>.</a:t>
            </a:r>
            <a:endParaRPr lang="en-US" dirty="0">
              <a:solidFill>
                <a:srgbClr val="984807"/>
              </a:solidFill>
            </a:endParaRPr>
          </a:p>
          <a:p>
            <a:pPr marL="0" indent="0">
              <a:buNone/>
            </a:pPr>
            <a:r>
              <a:rPr lang="en-US" b="1" dirty="0"/>
              <a:t>(v. 6) </a:t>
            </a:r>
            <a:r>
              <a:rPr lang="en-US" b="1" u="sng" dirty="0"/>
              <a:t>Remember this</a:t>
            </a:r>
            <a:r>
              <a:rPr lang="en-US" b="1" dirty="0"/>
              <a:t>: Whoever sows sparingly will also reap sparingly, and whoever sows generously will also reap generously.</a:t>
            </a:r>
            <a:endParaRPr lang="en-US" dirty="0"/>
          </a:p>
          <a:p>
            <a:r>
              <a:rPr lang="en-US" dirty="0"/>
              <a:t>You can't </a:t>
            </a:r>
            <a:r>
              <a:rPr lang="en-US" b="1" dirty="0">
                <a:solidFill>
                  <a:srgbClr val="800000"/>
                </a:solidFill>
              </a:rPr>
              <a:t>give cheerfully</a:t>
            </a:r>
            <a:r>
              <a:rPr lang="en-US" dirty="0">
                <a:solidFill>
                  <a:srgbClr val="800000"/>
                </a:solidFill>
              </a:rPr>
              <a:t> </a:t>
            </a:r>
            <a:r>
              <a:rPr lang="en-US" dirty="0"/>
              <a:t>and </a:t>
            </a:r>
            <a:r>
              <a:rPr lang="en-US" b="1" dirty="0">
                <a:solidFill>
                  <a:srgbClr val="800000"/>
                </a:solidFill>
              </a:rPr>
              <a:t>give selfishly</a:t>
            </a:r>
            <a:r>
              <a:rPr lang="en-US" dirty="0">
                <a:solidFill>
                  <a:srgbClr val="800000"/>
                </a:solidFill>
              </a:rPr>
              <a:t> </a:t>
            </a:r>
            <a:r>
              <a:rPr lang="en-US" dirty="0"/>
              <a:t>at the same time. </a:t>
            </a:r>
          </a:p>
          <a:p>
            <a:r>
              <a:rPr lang="en-US" dirty="0"/>
              <a:t>You can't be </a:t>
            </a:r>
            <a:r>
              <a:rPr lang="en-US" b="1" dirty="0">
                <a:solidFill>
                  <a:srgbClr val="800000"/>
                </a:solidFill>
              </a:rPr>
              <a:t>motivated by compassion </a:t>
            </a:r>
            <a:r>
              <a:rPr lang="en-US" dirty="0"/>
              <a:t>and </a:t>
            </a:r>
            <a:r>
              <a:rPr lang="en-US" b="1" dirty="0">
                <a:solidFill>
                  <a:srgbClr val="800000"/>
                </a:solidFill>
              </a:rPr>
              <a:t>greed</a:t>
            </a:r>
            <a:r>
              <a:rPr lang="en-US" dirty="0"/>
              <a:t> at the same time. </a:t>
            </a:r>
          </a:p>
          <a:p>
            <a:pPr marL="0" indent="0">
              <a:buNone/>
            </a:pPr>
            <a:endParaRPr lang="en-US" dirty="0"/>
          </a:p>
        </p:txBody>
      </p:sp>
    </p:spTree>
    <p:extLst>
      <p:ext uri="{BB962C8B-B14F-4D97-AF65-F5344CB8AC3E}">
        <p14:creationId xmlns:p14="http://schemas.microsoft.com/office/powerpoint/2010/main" val="764050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sz="3600" b="1" dirty="0"/>
              <a:t>He'll meet your needs.</a:t>
            </a:r>
            <a:r>
              <a:rPr lang="en-US" sz="3600" dirty="0"/>
              <a:t> </a:t>
            </a:r>
          </a:p>
          <a:p>
            <a:r>
              <a:rPr lang="en-US" sz="3600" b="1" dirty="0"/>
              <a:t>He'll overwhelm you with his grace.</a:t>
            </a:r>
            <a:r>
              <a:rPr lang="en-US" sz="3600" dirty="0"/>
              <a:t> </a:t>
            </a:r>
          </a:p>
          <a:p>
            <a:r>
              <a:rPr lang="en-US" sz="3600" b="1" dirty="0"/>
              <a:t>Your work will be more productive.</a:t>
            </a:r>
            <a:r>
              <a:rPr lang="en-US" sz="3600" dirty="0"/>
              <a:t> </a:t>
            </a:r>
          </a:p>
          <a:p>
            <a:pPr marL="0" indent="0">
              <a:buNone/>
            </a:pPr>
            <a:endParaRPr lang="en-US" b="1" dirty="0" smtClean="0"/>
          </a:p>
          <a:p>
            <a:pPr marL="0" indent="0">
              <a:buNone/>
            </a:pPr>
            <a:r>
              <a:rPr lang="en-US" sz="3600" b="1" dirty="0" smtClean="0">
                <a:latin typeface="Chalkboard"/>
                <a:cs typeface="Chalkboard"/>
              </a:rPr>
              <a:t>"</a:t>
            </a:r>
            <a:r>
              <a:rPr lang="en-US" sz="3600" b="1" dirty="0">
                <a:latin typeface="Chalkboard"/>
                <a:cs typeface="Chalkboard"/>
              </a:rPr>
              <a:t>I'm going to give and give and give because there's plenty more where that came from." </a:t>
            </a:r>
            <a:endParaRPr lang="en-US" sz="3600" dirty="0">
              <a:latin typeface="Chalkboard"/>
              <a:cs typeface="Chalkboard"/>
            </a:endParaRPr>
          </a:p>
          <a:p>
            <a:endParaRPr lang="en-US" dirty="0"/>
          </a:p>
        </p:txBody>
      </p:sp>
    </p:spTree>
    <p:extLst>
      <p:ext uri="{BB962C8B-B14F-4D97-AF65-F5344CB8AC3E}">
        <p14:creationId xmlns:p14="http://schemas.microsoft.com/office/powerpoint/2010/main" val="2976719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marL="0" indent="0">
              <a:buNone/>
            </a:pPr>
            <a:r>
              <a:rPr lang="en-US" b="1" dirty="0"/>
              <a:t>(v. 8) And God is able to make all grace abound to you, so that in all things at all times, having all that you </a:t>
            </a:r>
            <a:r>
              <a:rPr lang="en-US" b="1" dirty="0" smtClean="0"/>
              <a:t>need, </a:t>
            </a:r>
            <a:r>
              <a:rPr lang="en-US" b="1" dirty="0"/>
              <a:t>you will abound in every good work.</a:t>
            </a:r>
            <a:endParaRPr lang="en-US" dirty="0"/>
          </a:p>
          <a:p>
            <a:pPr marL="0" indent="0">
              <a:buNone/>
            </a:pPr>
            <a:r>
              <a:rPr lang="en-US" b="1" dirty="0">
                <a:solidFill>
                  <a:srgbClr val="984807"/>
                </a:solidFill>
              </a:rPr>
              <a:t>3. GENEROUS GIVING CREATES A CHAIN REACTION.</a:t>
            </a:r>
            <a:endParaRPr lang="en-US" dirty="0">
              <a:solidFill>
                <a:srgbClr val="984807"/>
              </a:solidFill>
            </a:endParaRPr>
          </a:p>
          <a:p>
            <a:endParaRPr lang="en-US" dirty="0"/>
          </a:p>
        </p:txBody>
      </p:sp>
    </p:spTree>
    <p:extLst>
      <p:ext uri="{BB962C8B-B14F-4D97-AF65-F5344CB8AC3E}">
        <p14:creationId xmlns:p14="http://schemas.microsoft.com/office/powerpoint/2010/main" val="2915905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fontScale="85000" lnSpcReduction="20000"/>
          </a:bodyPr>
          <a:lstStyle/>
          <a:p>
            <a:pPr marL="0" indent="0">
              <a:buNone/>
            </a:pPr>
            <a:r>
              <a:rPr lang="en-US" b="1" dirty="0">
                <a:latin typeface="Century Schoolbook"/>
                <a:cs typeface="Century Schoolbook"/>
              </a:rPr>
              <a:t>(v. 12-14) This service that you perform is not only supplying the needs of God's people but is also overflowing in many expressions of thanks to God. Because of the service by which you have proved yourselves, men will praise God for the obedience that that accompanies your confession of the gospel of Christ, and for your generosity in sharing with them and with everyone else. And in their prayers for you their hearts will go out to you, because of the surpassing grace God has given you.</a:t>
            </a:r>
            <a:endParaRPr lang="en-US" dirty="0">
              <a:latin typeface="Century Schoolbook"/>
              <a:cs typeface="Century Schoolbook"/>
            </a:endParaRPr>
          </a:p>
          <a:p>
            <a:endParaRPr lang="en-US" dirty="0"/>
          </a:p>
        </p:txBody>
      </p:sp>
    </p:spTree>
    <p:extLst>
      <p:ext uri="{BB962C8B-B14F-4D97-AF65-F5344CB8AC3E}">
        <p14:creationId xmlns:p14="http://schemas.microsoft.com/office/powerpoint/2010/main" val="3481146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marL="0" indent="0">
              <a:buNone/>
            </a:pPr>
            <a:endParaRPr lang="en-US" sz="3600" b="1" dirty="0" smtClean="0">
              <a:latin typeface="Chalkboard"/>
              <a:cs typeface="Chalkboard"/>
            </a:endParaRPr>
          </a:p>
          <a:p>
            <a:pPr marL="0" indent="0">
              <a:buNone/>
            </a:pPr>
            <a:r>
              <a:rPr lang="en-US" sz="3600" b="1" dirty="0" smtClean="0">
                <a:latin typeface="Chalkboard"/>
                <a:cs typeface="Chalkboard"/>
              </a:rPr>
              <a:t>(</a:t>
            </a:r>
            <a:r>
              <a:rPr lang="en-US" sz="3600" b="1" dirty="0">
                <a:latin typeface="Chalkboard"/>
                <a:cs typeface="Chalkboard"/>
              </a:rPr>
              <a:t>v. 11) You will be </a:t>
            </a:r>
            <a:r>
              <a:rPr lang="en-US" sz="3600" b="1" dirty="0">
                <a:solidFill>
                  <a:srgbClr val="984807"/>
                </a:solidFill>
                <a:latin typeface="Chalkboard"/>
                <a:cs typeface="Chalkboard"/>
              </a:rPr>
              <a:t>made rich in every way</a:t>
            </a:r>
            <a:r>
              <a:rPr lang="en-US" sz="3600" b="1" dirty="0">
                <a:latin typeface="Chalkboard"/>
                <a:cs typeface="Chalkboard"/>
              </a:rPr>
              <a:t> so that you can be </a:t>
            </a:r>
            <a:r>
              <a:rPr lang="en-US" sz="3600" b="1" u="sng" dirty="0">
                <a:solidFill>
                  <a:srgbClr val="984807"/>
                </a:solidFill>
                <a:latin typeface="Chalkboard"/>
                <a:cs typeface="Chalkboard"/>
              </a:rPr>
              <a:t>generous</a:t>
            </a:r>
            <a:r>
              <a:rPr lang="en-US" sz="3600" b="1" dirty="0">
                <a:latin typeface="Chalkboard"/>
                <a:cs typeface="Chalkboard"/>
              </a:rPr>
              <a:t> on </a:t>
            </a:r>
            <a:r>
              <a:rPr lang="en-US" sz="3600" b="1" u="sng" dirty="0">
                <a:solidFill>
                  <a:srgbClr val="984807"/>
                </a:solidFill>
                <a:latin typeface="Chalkboard"/>
                <a:cs typeface="Chalkboard"/>
              </a:rPr>
              <a:t>every occasion</a:t>
            </a:r>
            <a:r>
              <a:rPr lang="en-US" sz="3600" b="1" dirty="0">
                <a:latin typeface="Chalkboard"/>
                <a:cs typeface="Chalkboard"/>
              </a:rPr>
              <a:t>, and through your generosity will result in thanksgiving to God.</a:t>
            </a:r>
            <a:endParaRPr lang="en-US" sz="3600" dirty="0">
              <a:latin typeface="Chalkboard"/>
              <a:cs typeface="Chalkboard"/>
            </a:endParaRPr>
          </a:p>
          <a:p>
            <a:endParaRPr lang="en-US" dirty="0"/>
          </a:p>
        </p:txBody>
      </p:sp>
    </p:spTree>
    <p:extLst>
      <p:ext uri="{BB962C8B-B14F-4D97-AF65-F5344CB8AC3E}">
        <p14:creationId xmlns:p14="http://schemas.microsoft.com/office/powerpoint/2010/main" val="3481146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TotalTime>
  <Words>418</Words>
  <Application>Microsoft Macintosh PowerPoint</Application>
  <PresentationFormat>On-screen Show (4:3)</PresentationFormat>
  <Paragraphs>27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TLV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Garrett</dc:creator>
  <cp:lastModifiedBy>Steve Garrett</cp:lastModifiedBy>
  <cp:revision>11</cp:revision>
  <dcterms:created xsi:type="dcterms:W3CDTF">2013-04-26T17:13:24Z</dcterms:created>
  <dcterms:modified xsi:type="dcterms:W3CDTF">2013-04-28T20:09:46Z</dcterms:modified>
</cp:coreProperties>
</file>