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2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25AFDC-9069-471F-9610-C1EA31D563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681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FBBD41A-7FE1-4FB9-8BEE-5CA38EDA2D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501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37113D5-409B-4894-BD0C-748297DC75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108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EAA3BB8-7D77-41E3-B515-9787767B50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207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EC7ADFD-D1E9-4A6B-8B8A-7D3BB893BA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370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D16329A-9C4D-408F-9CB6-A92630BEFC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9559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80AF094-E863-4817-B156-51A88F57AA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0936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91CB696-F8A6-486A-9CE8-06C1D21868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3422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B6B8BA7-9943-4FC6-9618-614BD26527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7859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FF51955-9DD7-4D56-9325-E46B829FFB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1858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6C5E392-AC02-433D-B04C-D7559D7F6F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3993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55FDC5-423C-4EF1-A1DD-F7B91AC6D2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8046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64DEA6E-E936-4081-9025-71B7C8AEEB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0417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0C03B20-995C-44F8-B233-789DC5BB67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2025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067E73C-D3DA-42E2-9734-A012CCB0D4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668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2D20D76-78BF-452D-A17B-8B92BF6BF6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599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237C6A5-58B4-4A02-9389-38E39192F9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84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34215D8-68F6-48F1-B133-9F9923E6E3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651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C95433F-0E9A-44AE-84E1-E6F9A37E75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109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2AE425E-4610-4F48-99D4-5059AD52C6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612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D270230-91A1-46B8-A77C-341F426751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412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4C8CA5D-132B-48F1-BA54-489818F8AC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0304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54B5814-3843-4524-AE65-5E0DE55342A3}" type="slidenum">
              <a:rPr lang="en-US" smtClean="0">
                <a:solidFill>
                  <a:srgbClr val="000000"/>
                </a:solidFill>
              </a:rPr>
              <a:pPr fontAlgn="base">
                <a:spcBef>
                  <a:spcPct val="0"/>
                </a:spcBef>
                <a:spcAft>
                  <a:spcPct val="0"/>
                </a:spcAft>
              </a:pPr>
              <a:t>‹#›</a:t>
            </a:fld>
            <a:endParaRPr lang="en-US" smtClean="0">
              <a:solidFill>
                <a:srgbClr val="000000"/>
              </a:solidFill>
            </a:endParaRPr>
          </a:p>
        </p:txBody>
      </p:sp>
      <p:pic>
        <p:nvPicPr>
          <p:cNvPr id="1031" name="Picture 71" descr="Building Marriages that Last_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557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fontAlgn="base">
              <a:spcBef>
                <a:spcPct val="0"/>
              </a:spcBef>
              <a:spcAft>
                <a:spcPct val="0"/>
              </a:spcAft>
              <a:defRPr/>
            </a:pPr>
            <a:endParaRPr lang="en-US">
              <a:solidFill>
                <a:srgbClr val="000000"/>
              </a:solidFill>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fontAlgn="base">
              <a:spcBef>
                <a:spcPct val="0"/>
              </a:spcBef>
              <a:spcAft>
                <a:spcPct val="0"/>
              </a:spcAft>
              <a:defRPr/>
            </a:pPr>
            <a:endParaRPr lang="en-US">
              <a:solidFill>
                <a:srgbClr val="000000"/>
              </a:solidFill>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103FB9A-2493-4B4A-BCB7-A4E9D49CFFAC}" type="slidenum">
              <a:rPr lang="en-US" smtClean="0">
                <a:solidFill>
                  <a:srgbClr val="000000"/>
                </a:solidFill>
              </a:rPr>
              <a:pPr fontAlgn="base">
                <a:spcBef>
                  <a:spcPct val="0"/>
                </a:spcBef>
                <a:spcAft>
                  <a:spcPct val="0"/>
                </a:spcAft>
              </a:pPr>
              <a:t>‹#›</a:t>
            </a:fld>
            <a:endParaRPr lang="en-US" smtClean="0">
              <a:solidFill>
                <a:srgbClr val="000000"/>
              </a:solidFill>
            </a:endParaRPr>
          </a:p>
        </p:txBody>
      </p:sp>
      <p:pic>
        <p:nvPicPr>
          <p:cNvPr id="13319" name="Picture 75" descr="Building Marriages that Last_C"/>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0977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3"/>
          <p:cNvSpPr txBox="1">
            <a:spLocks noChangeArrowheads="1"/>
          </p:cNvSpPr>
          <p:nvPr/>
        </p:nvSpPr>
        <p:spPr bwMode="auto">
          <a:xfrm>
            <a:off x="3733800" y="4572000"/>
            <a:ext cx="5334000" cy="1323975"/>
          </a:xfrm>
          <a:prstGeom prst="rect">
            <a:avLst/>
          </a:prstGeom>
          <a:solidFill>
            <a:srgbClr val="F0C8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lgn="ctr" eaLnBrk="1" fontAlgn="base" hangingPunct="1">
              <a:spcBef>
                <a:spcPct val="0"/>
              </a:spcBef>
              <a:spcAft>
                <a:spcPct val="0"/>
              </a:spcAft>
            </a:pPr>
            <a:r>
              <a:rPr lang="en-US" sz="4000" smtClean="0">
                <a:solidFill>
                  <a:srgbClr val="000000"/>
                </a:solidFill>
                <a:latin typeface="Book Antiqua" pitchFamily="18" charset="0"/>
              </a:rPr>
              <a:t>God</a:t>
            </a:r>
            <a:r>
              <a:rPr lang="en-US" altLang="en-US" sz="4000" smtClean="0">
                <a:solidFill>
                  <a:srgbClr val="000000"/>
                </a:solidFill>
                <a:latin typeface="Book Antiqua" pitchFamily="18" charset="0"/>
              </a:rPr>
              <a:t>’</a:t>
            </a:r>
            <a:r>
              <a:rPr lang="en-US" sz="4000" smtClean="0">
                <a:solidFill>
                  <a:srgbClr val="000000"/>
                </a:solidFill>
                <a:latin typeface="Book Antiqua" pitchFamily="18" charset="0"/>
              </a:rPr>
              <a:t>s Message to Wives  </a:t>
            </a:r>
          </a:p>
        </p:txBody>
      </p:sp>
    </p:spTree>
    <p:extLst>
      <p:ext uri="{BB962C8B-B14F-4D97-AF65-F5344CB8AC3E}">
        <p14:creationId xmlns:p14="http://schemas.microsoft.com/office/powerpoint/2010/main" val="562147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1"/>
          <p:cNvSpPr txBox="1">
            <a:spLocks noChangeArrowheads="1"/>
          </p:cNvSpPr>
          <p:nvPr/>
        </p:nvSpPr>
        <p:spPr bwMode="auto">
          <a:xfrm>
            <a:off x="4724400" y="762000"/>
            <a:ext cx="4267200" cy="523875"/>
          </a:xfrm>
          <a:prstGeom prst="rect">
            <a:avLst/>
          </a:prstGeom>
          <a:solidFill>
            <a:srgbClr val="F0C8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lgn="ctr" eaLnBrk="1" fontAlgn="base" hangingPunct="1">
              <a:spcBef>
                <a:spcPct val="0"/>
              </a:spcBef>
              <a:spcAft>
                <a:spcPct val="0"/>
              </a:spcAft>
            </a:pPr>
            <a:r>
              <a:rPr lang="en-US" sz="2800" b="1" smtClean="0">
                <a:solidFill>
                  <a:srgbClr val="000000"/>
                </a:solidFill>
                <a:latin typeface="Book Antiqua" pitchFamily="18" charset="0"/>
              </a:rPr>
              <a:t>Gods Message to Wives</a:t>
            </a:r>
          </a:p>
        </p:txBody>
      </p:sp>
      <p:sp>
        <p:nvSpPr>
          <p:cNvPr id="4" name="Content Placeholder 3"/>
          <p:cNvSpPr>
            <a:spLocks noGrp="1"/>
          </p:cNvSpPr>
          <p:nvPr>
            <p:ph idx="1"/>
          </p:nvPr>
        </p:nvSpPr>
        <p:spPr>
          <a:xfrm>
            <a:off x="152400" y="1600200"/>
            <a:ext cx="8763000" cy="4953000"/>
          </a:xfrm>
          <a:solidFill>
            <a:srgbClr val="F0C8D9"/>
          </a:solidFill>
        </p:spPr>
        <p:txBody>
          <a:bodyPr/>
          <a:lstStyle/>
          <a:p>
            <a:pPr marL="0" indent="0">
              <a:buFontTx/>
              <a:buNone/>
            </a:pPr>
            <a:r>
              <a:rPr lang="en-US" b="1" smtClean="0">
                <a:latin typeface="Book Antiqua" pitchFamily="18" charset="0"/>
              </a:rPr>
              <a:t>Because of the differences men tend to get the gist of an issue very quickly women tend to see the details. </a:t>
            </a:r>
            <a:endParaRPr lang="en-US" smtClean="0">
              <a:latin typeface="Book Antiqua" pitchFamily="18" charset="0"/>
            </a:endParaRPr>
          </a:p>
          <a:p>
            <a:pPr marL="0" indent="0">
              <a:buFontTx/>
              <a:buNone/>
            </a:pPr>
            <a:r>
              <a:rPr lang="en-US" b="1" smtClean="0">
                <a:latin typeface="Book Antiqua" pitchFamily="18" charset="0"/>
              </a:rPr>
              <a:t>We Need A Biblical View of Marriage</a:t>
            </a:r>
            <a:endParaRPr lang="en-US" smtClean="0">
              <a:latin typeface="Book Antiqua" pitchFamily="18" charset="0"/>
            </a:endParaRPr>
          </a:p>
          <a:p>
            <a:pPr marL="0" indent="0">
              <a:buFontTx/>
              <a:buNone/>
            </a:pPr>
            <a:r>
              <a:rPr lang="en-US" altLang="en-US" b="1" smtClean="0">
                <a:latin typeface="Book Antiqua" pitchFamily="18" charset="0"/>
              </a:rPr>
              <a:t>“</a:t>
            </a:r>
            <a:r>
              <a:rPr lang="en-US" b="1" smtClean="0">
                <a:latin typeface="Book Antiqua" pitchFamily="18" charset="0"/>
              </a:rPr>
              <a:t>I take you to be my husband/wife in sickness and health, joy and sorrow, youth and old age . . . as long as it is still pleasant, satisfying and comfortable! If it is not, all deals are off!!!</a:t>
            </a:r>
            <a:r>
              <a:rPr lang="en-US" altLang="en-US" b="1" smtClean="0">
                <a:latin typeface="Book Antiqua" pitchFamily="18" charset="0"/>
              </a:rPr>
              <a:t>”</a:t>
            </a:r>
            <a:endParaRPr lang="en-US" altLang="ja-JP" smtClean="0">
              <a:latin typeface="Book Antiqua" pitchFamily="18" charset="0"/>
            </a:endParaRPr>
          </a:p>
          <a:p>
            <a:pPr marL="0" indent="0">
              <a:buFontTx/>
              <a:buNone/>
            </a:pPr>
            <a:endParaRPr lang="en-US" smtClean="0"/>
          </a:p>
        </p:txBody>
      </p:sp>
    </p:spTree>
    <p:extLst>
      <p:ext uri="{BB962C8B-B14F-4D97-AF65-F5344CB8AC3E}">
        <p14:creationId xmlns:p14="http://schemas.microsoft.com/office/powerpoint/2010/main" val="25292344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1"/>
          <p:cNvSpPr txBox="1">
            <a:spLocks noChangeArrowheads="1"/>
          </p:cNvSpPr>
          <p:nvPr/>
        </p:nvSpPr>
        <p:spPr bwMode="auto">
          <a:xfrm>
            <a:off x="4724400" y="762000"/>
            <a:ext cx="4267200" cy="523875"/>
          </a:xfrm>
          <a:prstGeom prst="rect">
            <a:avLst/>
          </a:prstGeom>
          <a:solidFill>
            <a:srgbClr val="F0C8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lgn="ctr" eaLnBrk="1" fontAlgn="base" hangingPunct="1">
              <a:spcBef>
                <a:spcPct val="0"/>
              </a:spcBef>
              <a:spcAft>
                <a:spcPct val="0"/>
              </a:spcAft>
            </a:pPr>
            <a:r>
              <a:rPr lang="en-US" sz="2800" b="1" smtClean="0">
                <a:solidFill>
                  <a:srgbClr val="000000"/>
                </a:solidFill>
                <a:latin typeface="Book Antiqua" pitchFamily="18" charset="0"/>
              </a:rPr>
              <a:t>Gods Message to Wives</a:t>
            </a:r>
          </a:p>
        </p:txBody>
      </p:sp>
      <p:sp>
        <p:nvSpPr>
          <p:cNvPr id="4" name="Content Placeholder 3"/>
          <p:cNvSpPr>
            <a:spLocks noGrp="1"/>
          </p:cNvSpPr>
          <p:nvPr>
            <p:ph idx="1"/>
          </p:nvPr>
        </p:nvSpPr>
        <p:spPr>
          <a:xfrm>
            <a:off x="152400" y="1600200"/>
            <a:ext cx="8763000" cy="5181600"/>
          </a:xfrm>
          <a:solidFill>
            <a:srgbClr val="F0C8D9"/>
          </a:solidFill>
        </p:spPr>
        <p:txBody>
          <a:bodyPr/>
          <a:lstStyle/>
          <a:p>
            <a:pPr marL="0" indent="0">
              <a:buFontTx/>
              <a:buNone/>
            </a:pPr>
            <a:r>
              <a:rPr lang="en-US" altLang="en-US" b="1" smtClean="0">
                <a:latin typeface="Book Antiqua" pitchFamily="18" charset="0"/>
              </a:rPr>
              <a:t>“</a:t>
            </a:r>
            <a:r>
              <a:rPr lang="en-US" b="1" smtClean="0">
                <a:latin typeface="Book Antiqua" pitchFamily="18" charset="0"/>
              </a:rPr>
              <a:t>I promise to be tender to you. I promise to be loving. I promise to be faithful. I promise to cherish you. And I promise to do all these things regardless of how I feel or what I perceive as your contribution to things.</a:t>
            </a:r>
            <a:r>
              <a:rPr lang="en-US" altLang="en-US" b="1" smtClean="0">
                <a:latin typeface="Book Antiqua" pitchFamily="18" charset="0"/>
              </a:rPr>
              <a:t>”</a:t>
            </a:r>
            <a:r>
              <a:rPr lang="en-US" b="1" smtClean="0">
                <a:latin typeface="Book Antiqua" pitchFamily="18" charset="0"/>
              </a:rPr>
              <a:t> </a:t>
            </a:r>
            <a:endParaRPr lang="en-US" smtClean="0">
              <a:latin typeface="Book Antiqua" pitchFamily="18" charset="0"/>
            </a:endParaRPr>
          </a:p>
          <a:p>
            <a:pPr marL="0" indent="0">
              <a:buFontTx/>
              <a:buNone/>
            </a:pPr>
            <a:endParaRPr lang="en-US" smtClean="0">
              <a:latin typeface="Book Antiqua" pitchFamily="18" charset="0"/>
            </a:endParaRPr>
          </a:p>
          <a:p>
            <a:pPr marL="0" indent="0">
              <a:buFontTx/>
              <a:buNone/>
            </a:pPr>
            <a:r>
              <a:rPr lang="en-US" b="1" smtClean="0">
                <a:latin typeface="Book Antiqua" pitchFamily="18" charset="0"/>
              </a:rPr>
              <a:t>Wives, stop fighting and competing with your husband and instead encourage him and help him to be a good husband and father in your home. </a:t>
            </a:r>
            <a:endParaRPr lang="en-US" smtClean="0">
              <a:latin typeface="Book Antiqua" pitchFamily="18" charset="0"/>
            </a:endParaRPr>
          </a:p>
          <a:p>
            <a:pPr marL="0" indent="0">
              <a:buFontTx/>
              <a:buNone/>
            </a:pPr>
            <a:endParaRPr lang="en-US" smtClean="0"/>
          </a:p>
        </p:txBody>
      </p:sp>
    </p:spTree>
    <p:extLst>
      <p:ext uri="{BB962C8B-B14F-4D97-AF65-F5344CB8AC3E}">
        <p14:creationId xmlns:p14="http://schemas.microsoft.com/office/powerpoint/2010/main" val="23138368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
          <p:cNvSpPr txBox="1">
            <a:spLocks noChangeArrowheads="1"/>
          </p:cNvSpPr>
          <p:nvPr/>
        </p:nvSpPr>
        <p:spPr bwMode="auto">
          <a:xfrm>
            <a:off x="4724400" y="762000"/>
            <a:ext cx="4267200" cy="523875"/>
          </a:xfrm>
          <a:prstGeom prst="rect">
            <a:avLst/>
          </a:prstGeom>
          <a:solidFill>
            <a:srgbClr val="F0C8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lgn="ctr" eaLnBrk="1" fontAlgn="base" hangingPunct="1">
              <a:spcBef>
                <a:spcPct val="0"/>
              </a:spcBef>
              <a:spcAft>
                <a:spcPct val="0"/>
              </a:spcAft>
            </a:pPr>
            <a:r>
              <a:rPr lang="en-US" sz="2800" b="1" smtClean="0">
                <a:solidFill>
                  <a:srgbClr val="000000"/>
                </a:solidFill>
                <a:latin typeface="Book Antiqua" pitchFamily="18" charset="0"/>
              </a:rPr>
              <a:t>Gods Message to Wives</a:t>
            </a:r>
          </a:p>
        </p:txBody>
      </p:sp>
      <p:sp>
        <p:nvSpPr>
          <p:cNvPr id="4" name="Content Placeholder 3"/>
          <p:cNvSpPr>
            <a:spLocks noGrp="1"/>
          </p:cNvSpPr>
          <p:nvPr>
            <p:ph idx="1"/>
          </p:nvPr>
        </p:nvSpPr>
        <p:spPr>
          <a:xfrm>
            <a:off x="152400" y="1600200"/>
            <a:ext cx="8763000" cy="4953000"/>
          </a:xfrm>
          <a:solidFill>
            <a:srgbClr val="F0C8D9"/>
          </a:solidFill>
        </p:spPr>
        <p:txBody>
          <a:bodyPr/>
          <a:lstStyle/>
          <a:p>
            <a:pPr marL="0" indent="0">
              <a:buFontTx/>
              <a:buNone/>
            </a:pPr>
            <a:r>
              <a:rPr lang="en-US" sz="4000" b="1" smtClean="0">
                <a:latin typeface="Book Antiqua" pitchFamily="18" charset="0"/>
              </a:rPr>
              <a:t>God intended marriage to be the best of relationships. </a:t>
            </a:r>
            <a:endParaRPr lang="en-US" sz="4000" smtClean="0">
              <a:latin typeface="Book Antiqua" pitchFamily="18" charset="0"/>
            </a:endParaRPr>
          </a:p>
          <a:p>
            <a:pPr marL="0" indent="0">
              <a:buFontTx/>
              <a:buNone/>
            </a:pPr>
            <a:endParaRPr lang="en-US" sz="4000" smtClean="0">
              <a:latin typeface="Book Antiqua" pitchFamily="18" charset="0"/>
            </a:endParaRPr>
          </a:p>
          <a:p>
            <a:pPr marL="0" indent="0">
              <a:buFontTx/>
              <a:buNone/>
            </a:pPr>
            <a:r>
              <a:rPr lang="en-US" altLang="en-US" sz="4000" b="1" smtClean="0">
                <a:latin typeface="Book Antiqua" pitchFamily="18" charset="0"/>
              </a:rPr>
              <a:t>“</a:t>
            </a:r>
            <a:r>
              <a:rPr lang="en-US" sz="4000" b="1" smtClean="0">
                <a:latin typeface="Book Antiqua" pitchFamily="18" charset="0"/>
              </a:rPr>
              <a:t>Submit to one another out of reverence for Christ.</a:t>
            </a:r>
            <a:r>
              <a:rPr lang="en-US" altLang="en-US" sz="4000" b="1" smtClean="0">
                <a:latin typeface="Book Antiqua" pitchFamily="18" charset="0"/>
              </a:rPr>
              <a:t>”</a:t>
            </a:r>
            <a:endParaRPr lang="en-US" altLang="ja-JP" sz="4000" smtClean="0">
              <a:latin typeface="Book Antiqua" pitchFamily="18" charset="0"/>
            </a:endParaRPr>
          </a:p>
          <a:p>
            <a:pPr marL="0" indent="0">
              <a:buFontTx/>
              <a:buNone/>
            </a:pPr>
            <a:endParaRPr lang="en-US" smtClean="0"/>
          </a:p>
        </p:txBody>
      </p:sp>
    </p:spTree>
    <p:extLst>
      <p:ext uri="{BB962C8B-B14F-4D97-AF65-F5344CB8AC3E}">
        <p14:creationId xmlns:p14="http://schemas.microsoft.com/office/powerpoint/2010/main" val="21450710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905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
          <p:cNvSpPr txBox="1">
            <a:spLocks noChangeArrowheads="1"/>
          </p:cNvSpPr>
          <p:nvPr/>
        </p:nvSpPr>
        <p:spPr bwMode="auto">
          <a:xfrm>
            <a:off x="4724400" y="762000"/>
            <a:ext cx="4267200" cy="523875"/>
          </a:xfrm>
          <a:prstGeom prst="rect">
            <a:avLst/>
          </a:prstGeom>
          <a:solidFill>
            <a:srgbClr val="F0C8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lgn="ctr" eaLnBrk="1" fontAlgn="base" hangingPunct="1">
              <a:spcBef>
                <a:spcPct val="0"/>
              </a:spcBef>
              <a:spcAft>
                <a:spcPct val="0"/>
              </a:spcAft>
            </a:pPr>
            <a:r>
              <a:rPr lang="en-US" sz="2800" b="1" smtClean="0">
                <a:solidFill>
                  <a:srgbClr val="000000"/>
                </a:solidFill>
                <a:latin typeface="Book Antiqua" pitchFamily="18" charset="0"/>
              </a:rPr>
              <a:t>Gods Message to Wives</a:t>
            </a:r>
          </a:p>
        </p:txBody>
      </p:sp>
      <p:sp>
        <p:nvSpPr>
          <p:cNvPr id="4" name="Content Placeholder 3"/>
          <p:cNvSpPr>
            <a:spLocks noGrp="1"/>
          </p:cNvSpPr>
          <p:nvPr>
            <p:ph idx="1"/>
          </p:nvPr>
        </p:nvSpPr>
        <p:spPr>
          <a:xfrm>
            <a:off x="76200" y="1600200"/>
            <a:ext cx="8915400" cy="4953000"/>
          </a:xfrm>
          <a:solidFill>
            <a:srgbClr val="F0C8D9"/>
          </a:solidFill>
        </p:spPr>
        <p:txBody>
          <a:bodyPr/>
          <a:lstStyle/>
          <a:p>
            <a:pPr marL="0" indent="0">
              <a:buFontTx/>
              <a:buNone/>
            </a:pPr>
            <a:r>
              <a:rPr lang="en-US" b="1" smtClean="0">
                <a:latin typeface="Book Antiqua" pitchFamily="18" charset="0"/>
              </a:rPr>
              <a:t>First, and sadly, this scripture has all too often been used by men to subject, and diminish women in an un-scriptural way.</a:t>
            </a:r>
            <a:endParaRPr lang="en-US" smtClean="0">
              <a:latin typeface="Book Antiqua" pitchFamily="18" charset="0"/>
            </a:endParaRPr>
          </a:p>
          <a:p>
            <a:pPr marL="0" indent="0">
              <a:buFontTx/>
              <a:buNone/>
            </a:pPr>
            <a:r>
              <a:rPr lang="en-US" sz="2300" b="1" baseline="30000" smtClean="0">
                <a:latin typeface="Book Antiqua" pitchFamily="18" charset="0"/>
              </a:rPr>
              <a:t>21 </a:t>
            </a:r>
            <a:r>
              <a:rPr lang="en-US" sz="2300" b="1" smtClean="0">
                <a:latin typeface="Book Antiqua" pitchFamily="18" charset="0"/>
              </a:rPr>
              <a:t>And further, submit to one another out of reverence for Christ.</a:t>
            </a:r>
            <a:endParaRPr lang="en-US" sz="2300" smtClean="0">
              <a:latin typeface="Book Antiqua" pitchFamily="18" charset="0"/>
            </a:endParaRPr>
          </a:p>
          <a:p>
            <a:pPr marL="0" indent="0">
              <a:buFontTx/>
              <a:buNone/>
            </a:pPr>
            <a:r>
              <a:rPr lang="en-US" sz="2300" b="1" baseline="30000" smtClean="0">
                <a:latin typeface="Book Antiqua" pitchFamily="18" charset="0"/>
              </a:rPr>
              <a:t>22 </a:t>
            </a:r>
            <a:r>
              <a:rPr lang="en-US" sz="2300" b="1" smtClean="0">
                <a:latin typeface="Book Antiqua" pitchFamily="18" charset="0"/>
              </a:rPr>
              <a:t>For wives, this means submit to your husbands as to the Lord. </a:t>
            </a:r>
            <a:r>
              <a:rPr lang="en-US" sz="2300" b="1" baseline="30000" smtClean="0">
                <a:latin typeface="Book Antiqua" pitchFamily="18" charset="0"/>
              </a:rPr>
              <a:t>23 </a:t>
            </a:r>
            <a:r>
              <a:rPr lang="en-US" sz="2300" b="1" smtClean="0">
                <a:latin typeface="Book Antiqua" pitchFamily="18" charset="0"/>
              </a:rPr>
              <a:t>For a husband is the head of his wife as Christ is the head of the church. He is the Savior of his body, the church. </a:t>
            </a:r>
            <a:r>
              <a:rPr lang="en-US" sz="2300" b="1" baseline="30000" smtClean="0">
                <a:latin typeface="Book Antiqua" pitchFamily="18" charset="0"/>
              </a:rPr>
              <a:t>24 </a:t>
            </a:r>
            <a:r>
              <a:rPr lang="en-US" sz="2300" b="1" smtClean="0">
                <a:latin typeface="Book Antiqua" pitchFamily="18" charset="0"/>
              </a:rPr>
              <a:t>As the church submits to Christ, so you wives should submit to your husbands in everything.</a:t>
            </a:r>
            <a:endParaRPr lang="en-US" sz="2300" smtClean="0">
              <a:latin typeface="Book Antiqua" pitchFamily="18" charset="0"/>
            </a:endParaRPr>
          </a:p>
          <a:p>
            <a:pPr marL="0" indent="0">
              <a:buFontTx/>
              <a:buNone/>
            </a:pPr>
            <a:r>
              <a:rPr lang="en-US" sz="2300" b="1" baseline="30000" smtClean="0">
                <a:latin typeface="Book Antiqua" pitchFamily="18" charset="0"/>
              </a:rPr>
              <a:t>25 </a:t>
            </a:r>
            <a:r>
              <a:rPr lang="en-US" sz="2300" b="1" smtClean="0">
                <a:latin typeface="Book Antiqua" pitchFamily="18" charset="0"/>
              </a:rPr>
              <a:t>For husbands, this means love your wives, just as Christ loved the church. (Eph. 5:21-25 </a:t>
            </a:r>
            <a:r>
              <a:rPr lang="en-US" sz="2300" smtClean="0">
                <a:latin typeface="Book Antiqua" pitchFamily="18" charset="0"/>
              </a:rPr>
              <a:t>NLT)</a:t>
            </a:r>
          </a:p>
          <a:p>
            <a:pPr marL="0" indent="0"/>
            <a:endParaRPr lang="en-US" smtClean="0"/>
          </a:p>
        </p:txBody>
      </p:sp>
    </p:spTree>
    <p:extLst>
      <p:ext uri="{BB962C8B-B14F-4D97-AF65-F5344CB8AC3E}">
        <p14:creationId xmlns:p14="http://schemas.microsoft.com/office/powerpoint/2010/main" val="2644864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
          <p:cNvSpPr txBox="1">
            <a:spLocks noChangeArrowheads="1"/>
          </p:cNvSpPr>
          <p:nvPr/>
        </p:nvSpPr>
        <p:spPr bwMode="auto">
          <a:xfrm>
            <a:off x="4724400" y="762000"/>
            <a:ext cx="4267200" cy="523875"/>
          </a:xfrm>
          <a:prstGeom prst="rect">
            <a:avLst/>
          </a:prstGeom>
          <a:solidFill>
            <a:srgbClr val="F0C8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lgn="ctr" eaLnBrk="1" fontAlgn="base" hangingPunct="1">
              <a:spcBef>
                <a:spcPct val="0"/>
              </a:spcBef>
              <a:spcAft>
                <a:spcPct val="0"/>
              </a:spcAft>
            </a:pPr>
            <a:r>
              <a:rPr lang="en-US" sz="2800" b="1" smtClean="0">
                <a:solidFill>
                  <a:srgbClr val="000000"/>
                </a:solidFill>
                <a:latin typeface="Book Antiqua" pitchFamily="18" charset="0"/>
              </a:rPr>
              <a:t>Gods Message to Wives</a:t>
            </a:r>
          </a:p>
        </p:txBody>
      </p:sp>
      <p:sp>
        <p:nvSpPr>
          <p:cNvPr id="4" name="Content Placeholder 3"/>
          <p:cNvSpPr>
            <a:spLocks noGrp="1"/>
          </p:cNvSpPr>
          <p:nvPr>
            <p:ph idx="1"/>
          </p:nvPr>
        </p:nvSpPr>
        <p:spPr>
          <a:xfrm>
            <a:off x="76200" y="1600200"/>
            <a:ext cx="8915400" cy="4953000"/>
          </a:xfrm>
          <a:solidFill>
            <a:srgbClr val="F0C8D9"/>
          </a:solidFill>
        </p:spPr>
        <p:txBody>
          <a:bodyPr/>
          <a:lstStyle/>
          <a:p>
            <a:pPr marL="0" indent="0">
              <a:buFontTx/>
              <a:buNone/>
              <a:defRPr/>
            </a:pPr>
            <a:endParaRPr lang="en-US" b="1" dirty="0" smtClean="0"/>
          </a:p>
          <a:p>
            <a:pPr marL="0" indent="0">
              <a:buFontTx/>
              <a:buNone/>
              <a:defRPr/>
            </a:pPr>
            <a:r>
              <a:rPr lang="en-US" sz="4000" b="1" dirty="0" smtClean="0"/>
              <a:t>Second</a:t>
            </a:r>
            <a:r>
              <a:rPr lang="en-US" sz="4000" b="1" dirty="0"/>
              <a:t>, the text has been woefully misunderstood and Paul has been shamefully slandered and dismissed.</a:t>
            </a:r>
            <a:endParaRPr lang="en-US" sz="4000" dirty="0"/>
          </a:p>
          <a:p>
            <a:pPr>
              <a:defRPr/>
            </a:pPr>
            <a:endParaRPr lang="en-US" dirty="0">
              <a:latin typeface="Book Antiqua"/>
              <a:cs typeface="Book Antiqua"/>
            </a:endParaRPr>
          </a:p>
        </p:txBody>
      </p:sp>
    </p:spTree>
    <p:extLst>
      <p:ext uri="{BB962C8B-B14F-4D97-AF65-F5344CB8AC3E}">
        <p14:creationId xmlns:p14="http://schemas.microsoft.com/office/powerpoint/2010/main" val="32698414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4724400" y="762000"/>
            <a:ext cx="4267200" cy="523875"/>
          </a:xfrm>
          <a:prstGeom prst="rect">
            <a:avLst/>
          </a:prstGeom>
          <a:solidFill>
            <a:srgbClr val="F0C8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lgn="ctr" eaLnBrk="1" fontAlgn="base" hangingPunct="1">
              <a:spcBef>
                <a:spcPct val="0"/>
              </a:spcBef>
              <a:spcAft>
                <a:spcPct val="0"/>
              </a:spcAft>
            </a:pPr>
            <a:r>
              <a:rPr lang="en-US" sz="2800" b="1" smtClean="0">
                <a:solidFill>
                  <a:srgbClr val="000000"/>
                </a:solidFill>
                <a:latin typeface="Book Antiqua" pitchFamily="18" charset="0"/>
              </a:rPr>
              <a:t>Gods Message to Wives</a:t>
            </a:r>
          </a:p>
        </p:txBody>
      </p:sp>
      <p:sp>
        <p:nvSpPr>
          <p:cNvPr id="4" name="Content Placeholder 3"/>
          <p:cNvSpPr>
            <a:spLocks noGrp="1"/>
          </p:cNvSpPr>
          <p:nvPr>
            <p:ph idx="1"/>
          </p:nvPr>
        </p:nvSpPr>
        <p:spPr>
          <a:xfrm>
            <a:off x="152400" y="1600200"/>
            <a:ext cx="8763000" cy="5105400"/>
          </a:xfrm>
          <a:solidFill>
            <a:srgbClr val="F0C8D9"/>
          </a:solidFill>
        </p:spPr>
        <p:txBody>
          <a:bodyPr/>
          <a:lstStyle/>
          <a:p>
            <a:pPr marL="0" indent="0">
              <a:buFontTx/>
              <a:buNone/>
            </a:pPr>
            <a:r>
              <a:rPr lang="en-US" b="1" smtClean="0">
                <a:latin typeface="Book Antiqua" pitchFamily="18" charset="0"/>
              </a:rPr>
              <a:t>We are to submit to one another out of reverence for Christ.</a:t>
            </a:r>
            <a:endParaRPr lang="en-US" smtClean="0">
              <a:latin typeface="Book Antiqua" pitchFamily="18" charset="0"/>
            </a:endParaRPr>
          </a:p>
          <a:p>
            <a:pPr marL="0" indent="0">
              <a:buFontTx/>
              <a:buNone/>
            </a:pPr>
            <a:r>
              <a:rPr lang="en-US" b="1" smtClean="0">
                <a:latin typeface="Book Antiqua" pitchFamily="18" charset="0"/>
              </a:rPr>
              <a:t>Paul is </a:t>
            </a:r>
            <a:r>
              <a:rPr lang="en-US" b="1" u="sng" smtClean="0">
                <a:solidFill>
                  <a:srgbClr val="800080"/>
                </a:solidFill>
                <a:latin typeface="Book Antiqua" pitchFamily="18" charset="0"/>
              </a:rPr>
              <a:t>NOT</a:t>
            </a:r>
            <a:r>
              <a:rPr lang="en-US" b="1" smtClean="0">
                <a:latin typeface="Book Antiqua" pitchFamily="18" charset="0"/>
              </a:rPr>
              <a:t> trying to </a:t>
            </a:r>
            <a:r>
              <a:rPr lang="en-US" b="1" u="sng" smtClean="0">
                <a:solidFill>
                  <a:srgbClr val="800080"/>
                </a:solidFill>
                <a:latin typeface="Book Antiqua" pitchFamily="18" charset="0"/>
              </a:rPr>
              <a:t>PICK</a:t>
            </a:r>
            <a:r>
              <a:rPr lang="en-US" b="1" smtClean="0">
                <a:latin typeface="Book Antiqua" pitchFamily="18" charset="0"/>
              </a:rPr>
              <a:t> on Women</a:t>
            </a:r>
            <a:endParaRPr lang="en-US" smtClean="0">
              <a:latin typeface="Book Antiqua" pitchFamily="18" charset="0"/>
            </a:endParaRPr>
          </a:p>
          <a:p>
            <a:pPr marL="0" indent="0">
              <a:buFontTx/>
              <a:buNone/>
            </a:pPr>
            <a:r>
              <a:rPr lang="en-US" altLang="en-US" b="1" smtClean="0">
                <a:latin typeface="Book Antiqua" pitchFamily="18" charset="0"/>
              </a:rPr>
              <a:t>“</a:t>
            </a:r>
            <a:r>
              <a:rPr lang="en-US" b="1" smtClean="0">
                <a:latin typeface="Book Antiqua" pitchFamily="18" charset="0"/>
              </a:rPr>
              <a:t>submit to one another out of reverence for Christ; Wives to your husbands as to the Lord (then later). . . husbands, love your wives as Christ loved the church.</a:t>
            </a:r>
            <a:r>
              <a:rPr lang="en-US" altLang="en-US" b="1" smtClean="0">
                <a:latin typeface="Book Antiqua" pitchFamily="18" charset="0"/>
              </a:rPr>
              <a:t>”</a:t>
            </a:r>
            <a:endParaRPr lang="en-US" altLang="ja-JP" smtClean="0">
              <a:latin typeface="Book Antiqua" pitchFamily="18" charset="0"/>
            </a:endParaRPr>
          </a:p>
          <a:p>
            <a:pPr marL="0" indent="0">
              <a:buFontTx/>
              <a:buNone/>
            </a:pPr>
            <a:r>
              <a:rPr lang="en-US" altLang="en-US" sz="2900" b="1" smtClean="0">
                <a:latin typeface="Book Antiqua" pitchFamily="18" charset="0"/>
              </a:rPr>
              <a:t>“</a:t>
            </a:r>
            <a:r>
              <a:rPr lang="en-US" sz="2900" b="1" smtClean="0">
                <a:latin typeface="Book Antiqua" pitchFamily="18" charset="0"/>
              </a:rPr>
              <a:t>There is no longer Jew or Gentile, slave or free, male and female. For you are all one in Christ Jesus.</a:t>
            </a:r>
            <a:r>
              <a:rPr lang="en-US" altLang="en-US" sz="2900" b="1" smtClean="0">
                <a:latin typeface="Book Antiqua" pitchFamily="18" charset="0"/>
              </a:rPr>
              <a:t>”</a:t>
            </a:r>
            <a:endParaRPr lang="en-US" altLang="ja-JP" sz="2900" smtClean="0">
              <a:latin typeface="Book Antiqua" pitchFamily="18" charset="0"/>
            </a:endParaRPr>
          </a:p>
          <a:p>
            <a:pPr marL="0" indent="0"/>
            <a:endParaRPr lang="en-US" smtClean="0"/>
          </a:p>
        </p:txBody>
      </p:sp>
    </p:spTree>
    <p:extLst>
      <p:ext uri="{BB962C8B-B14F-4D97-AF65-F5344CB8AC3E}">
        <p14:creationId xmlns:p14="http://schemas.microsoft.com/office/powerpoint/2010/main" val="3904448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
          <p:cNvSpPr txBox="1">
            <a:spLocks noChangeArrowheads="1"/>
          </p:cNvSpPr>
          <p:nvPr/>
        </p:nvSpPr>
        <p:spPr bwMode="auto">
          <a:xfrm>
            <a:off x="4724400" y="762000"/>
            <a:ext cx="4267200" cy="523875"/>
          </a:xfrm>
          <a:prstGeom prst="rect">
            <a:avLst/>
          </a:prstGeom>
          <a:solidFill>
            <a:srgbClr val="F0C8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lgn="ctr" eaLnBrk="1" fontAlgn="base" hangingPunct="1">
              <a:spcBef>
                <a:spcPct val="0"/>
              </a:spcBef>
              <a:spcAft>
                <a:spcPct val="0"/>
              </a:spcAft>
            </a:pPr>
            <a:r>
              <a:rPr lang="en-US" sz="2800" b="1" smtClean="0">
                <a:solidFill>
                  <a:srgbClr val="000000"/>
                </a:solidFill>
                <a:latin typeface="Book Antiqua" pitchFamily="18" charset="0"/>
              </a:rPr>
              <a:t>Gods Message to Wives</a:t>
            </a:r>
          </a:p>
        </p:txBody>
      </p:sp>
      <p:sp>
        <p:nvSpPr>
          <p:cNvPr id="4" name="Content Placeholder 3"/>
          <p:cNvSpPr>
            <a:spLocks noGrp="1"/>
          </p:cNvSpPr>
          <p:nvPr>
            <p:ph idx="1"/>
          </p:nvPr>
        </p:nvSpPr>
        <p:spPr>
          <a:xfrm>
            <a:off x="152400" y="1600200"/>
            <a:ext cx="8763000" cy="4953000"/>
          </a:xfrm>
          <a:solidFill>
            <a:srgbClr val="F0C8D9"/>
          </a:solidFill>
        </p:spPr>
        <p:txBody>
          <a:bodyPr/>
          <a:lstStyle/>
          <a:p>
            <a:pPr marL="0" indent="0">
              <a:buFontTx/>
              <a:buNone/>
            </a:pPr>
            <a:r>
              <a:rPr lang="en-US" sz="3600" b="1" smtClean="0">
                <a:latin typeface="Book Antiqua" pitchFamily="18" charset="0"/>
              </a:rPr>
              <a:t>What is Paul</a:t>
            </a:r>
            <a:r>
              <a:rPr lang="en-US" altLang="en-US" sz="3600" b="1" smtClean="0">
                <a:latin typeface="Book Antiqua" pitchFamily="18" charset="0"/>
              </a:rPr>
              <a:t>’</a:t>
            </a:r>
            <a:r>
              <a:rPr lang="en-US" sz="3600" b="1" smtClean="0">
                <a:latin typeface="Book Antiqua" pitchFamily="18" charset="0"/>
              </a:rPr>
              <a:t>s Instruction to Wives?</a:t>
            </a:r>
          </a:p>
          <a:p>
            <a:pPr marL="0" indent="0">
              <a:buFontTx/>
              <a:buNone/>
            </a:pPr>
            <a:endParaRPr lang="en-US" sz="3600" smtClean="0">
              <a:latin typeface="Book Antiqua" pitchFamily="18" charset="0"/>
            </a:endParaRPr>
          </a:p>
          <a:p>
            <a:pPr marL="0" indent="0">
              <a:buFontTx/>
              <a:buNone/>
            </a:pPr>
            <a:r>
              <a:rPr lang="en-US" sz="3600" b="1" u="sng" smtClean="0">
                <a:solidFill>
                  <a:srgbClr val="800080"/>
                </a:solidFill>
                <a:latin typeface="Book Antiqua" pitchFamily="18" charset="0"/>
              </a:rPr>
              <a:t>First,</a:t>
            </a:r>
            <a:r>
              <a:rPr lang="en-US" sz="3600" b="1" smtClean="0">
                <a:latin typeface="Book Antiqua" pitchFamily="18" charset="0"/>
              </a:rPr>
              <a:t> wives are to submit </a:t>
            </a:r>
            <a:r>
              <a:rPr lang="en-US" sz="3600" b="1" i="1" smtClean="0">
                <a:latin typeface="Book Antiqua" pitchFamily="18" charset="0"/>
              </a:rPr>
              <a:t>to their husbands</a:t>
            </a:r>
            <a:r>
              <a:rPr lang="en-US" sz="3600" b="1" smtClean="0">
                <a:latin typeface="Book Antiqua" pitchFamily="18" charset="0"/>
              </a:rPr>
              <a:t>. </a:t>
            </a:r>
          </a:p>
          <a:p>
            <a:pPr marL="0" indent="0">
              <a:buFontTx/>
              <a:buNone/>
            </a:pPr>
            <a:endParaRPr lang="en-US" sz="3600" smtClean="0">
              <a:latin typeface="Book Antiqua" pitchFamily="18" charset="0"/>
            </a:endParaRPr>
          </a:p>
          <a:p>
            <a:pPr marL="0" indent="0">
              <a:buFontTx/>
              <a:buNone/>
            </a:pPr>
            <a:r>
              <a:rPr lang="en-US" sz="3600" b="1" u="sng" smtClean="0">
                <a:solidFill>
                  <a:srgbClr val="800080"/>
                </a:solidFill>
                <a:latin typeface="Book Antiqua" pitchFamily="18" charset="0"/>
              </a:rPr>
              <a:t>Second,</a:t>
            </a:r>
            <a:r>
              <a:rPr lang="en-US" sz="3600" b="1" smtClean="0">
                <a:latin typeface="Book Antiqua" pitchFamily="18" charset="0"/>
              </a:rPr>
              <a:t> wives are told to do this as a way of showing honor to the Lord. </a:t>
            </a:r>
            <a:endParaRPr lang="en-US" sz="3600" smtClean="0">
              <a:latin typeface="Book Antiqua" pitchFamily="18" charset="0"/>
            </a:endParaRPr>
          </a:p>
          <a:p>
            <a:pPr marL="0" indent="0"/>
            <a:endParaRPr lang="en-US" smtClean="0"/>
          </a:p>
        </p:txBody>
      </p:sp>
    </p:spTree>
    <p:extLst>
      <p:ext uri="{BB962C8B-B14F-4D97-AF65-F5344CB8AC3E}">
        <p14:creationId xmlns:p14="http://schemas.microsoft.com/office/powerpoint/2010/main" val="23395000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
          <p:cNvSpPr txBox="1">
            <a:spLocks noChangeArrowheads="1"/>
          </p:cNvSpPr>
          <p:nvPr/>
        </p:nvSpPr>
        <p:spPr bwMode="auto">
          <a:xfrm>
            <a:off x="4724400" y="762000"/>
            <a:ext cx="4267200" cy="523875"/>
          </a:xfrm>
          <a:prstGeom prst="rect">
            <a:avLst/>
          </a:prstGeom>
          <a:solidFill>
            <a:srgbClr val="F0C8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lgn="ctr" eaLnBrk="1" fontAlgn="base" hangingPunct="1">
              <a:spcBef>
                <a:spcPct val="0"/>
              </a:spcBef>
              <a:spcAft>
                <a:spcPct val="0"/>
              </a:spcAft>
            </a:pPr>
            <a:r>
              <a:rPr lang="en-US" sz="2800" b="1" smtClean="0">
                <a:solidFill>
                  <a:srgbClr val="000000"/>
                </a:solidFill>
                <a:latin typeface="Book Antiqua" pitchFamily="18" charset="0"/>
              </a:rPr>
              <a:t>Gods Message to Wives</a:t>
            </a:r>
          </a:p>
        </p:txBody>
      </p:sp>
      <p:sp>
        <p:nvSpPr>
          <p:cNvPr id="4" name="Content Placeholder 3"/>
          <p:cNvSpPr>
            <a:spLocks noGrp="1"/>
          </p:cNvSpPr>
          <p:nvPr>
            <p:ph idx="1"/>
          </p:nvPr>
        </p:nvSpPr>
        <p:spPr>
          <a:xfrm>
            <a:off x="152400" y="1600200"/>
            <a:ext cx="8763000" cy="4953000"/>
          </a:xfrm>
          <a:solidFill>
            <a:srgbClr val="F0C8D9"/>
          </a:solidFill>
        </p:spPr>
        <p:txBody>
          <a:bodyPr/>
          <a:lstStyle/>
          <a:p>
            <a:pPr marL="0" indent="0">
              <a:buFontTx/>
              <a:buNone/>
            </a:pPr>
            <a:r>
              <a:rPr lang="en-US" b="1" smtClean="0">
                <a:latin typeface="Book Antiqua" pitchFamily="18" charset="0"/>
              </a:rPr>
              <a:t>Paul is assuming if you</a:t>
            </a:r>
            <a:r>
              <a:rPr lang="en-US" altLang="en-US" b="1" smtClean="0">
                <a:latin typeface="Book Antiqua" pitchFamily="18" charset="0"/>
              </a:rPr>
              <a:t>’</a:t>
            </a:r>
            <a:r>
              <a:rPr lang="en-US" b="1" smtClean="0">
                <a:latin typeface="Book Antiqua" pitchFamily="18" charset="0"/>
              </a:rPr>
              <a:t>re going to have a good marriage (verse 21), he</a:t>
            </a:r>
            <a:r>
              <a:rPr lang="en-US" altLang="en-US" b="1" smtClean="0">
                <a:latin typeface="Book Antiqua" pitchFamily="18" charset="0"/>
              </a:rPr>
              <a:t>’</a:t>
            </a:r>
            <a:r>
              <a:rPr lang="en-US" b="1" smtClean="0">
                <a:latin typeface="Book Antiqua" pitchFamily="18" charset="0"/>
              </a:rPr>
              <a:t>s assuming you have a Spirit-created ability to be unselfish in the way in which you live. Stated negatively, this verse means the main problem in any marriage is self-centeredness. That</a:t>
            </a:r>
            <a:r>
              <a:rPr lang="en-US" altLang="en-US" b="1" smtClean="0">
                <a:latin typeface="Book Antiqua" pitchFamily="18" charset="0"/>
              </a:rPr>
              <a:t>’</a:t>
            </a:r>
            <a:r>
              <a:rPr lang="en-US" b="1" smtClean="0">
                <a:latin typeface="Book Antiqua" pitchFamily="18" charset="0"/>
              </a:rPr>
              <a:t>s what kills marriage. That</a:t>
            </a:r>
            <a:r>
              <a:rPr lang="en-US" altLang="en-US" b="1" smtClean="0">
                <a:latin typeface="Book Antiqua" pitchFamily="18" charset="0"/>
              </a:rPr>
              <a:t>’</a:t>
            </a:r>
            <a:r>
              <a:rPr lang="en-US" b="1" smtClean="0">
                <a:latin typeface="Book Antiqua" pitchFamily="18" charset="0"/>
              </a:rPr>
              <a:t>s what the heart of every marriage problem always is. That</a:t>
            </a:r>
            <a:r>
              <a:rPr lang="en-US" altLang="en-US" b="1" smtClean="0">
                <a:latin typeface="Book Antiqua" pitchFamily="18" charset="0"/>
              </a:rPr>
              <a:t>’</a:t>
            </a:r>
            <a:r>
              <a:rPr lang="en-US" b="1" smtClean="0">
                <a:latin typeface="Book Antiqua" pitchFamily="18" charset="0"/>
              </a:rPr>
              <a:t>s the most basic problem you have. [1]</a:t>
            </a:r>
            <a:endParaRPr lang="en-US" smtClean="0">
              <a:latin typeface="Book Antiqua" pitchFamily="18" charset="0"/>
            </a:endParaRPr>
          </a:p>
          <a:p>
            <a:pPr marL="0" indent="0"/>
            <a:endParaRPr lang="en-US" smtClean="0"/>
          </a:p>
        </p:txBody>
      </p:sp>
    </p:spTree>
    <p:extLst>
      <p:ext uri="{BB962C8B-B14F-4D97-AF65-F5344CB8AC3E}">
        <p14:creationId xmlns:p14="http://schemas.microsoft.com/office/powerpoint/2010/main" val="14585840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1"/>
          <p:cNvSpPr txBox="1">
            <a:spLocks noChangeArrowheads="1"/>
          </p:cNvSpPr>
          <p:nvPr/>
        </p:nvSpPr>
        <p:spPr bwMode="auto">
          <a:xfrm>
            <a:off x="4724400" y="762000"/>
            <a:ext cx="4267200" cy="523875"/>
          </a:xfrm>
          <a:prstGeom prst="rect">
            <a:avLst/>
          </a:prstGeom>
          <a:solidFill>
            <a:srgbClr val="F0C8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lgn="ctr" eaLnBrk="1" fontAlgn="base" hangingPunct="1">
              <a:spcBef>
                <a:spcPct val="0"/>
              </a:spcBef>
              <a:spcAft>
                <a:spcPct val="0"/>
              </a:spcAft>
            </a:pPr>
            <a:r>
              <a:rPr lang="en-US" sz="2800" b="1" smtClean="0">
                <a:solidFill>
                  <a:srgbClr val="000000"/>
                </a:solidFill>
                <a:latin typeface="Book Antiqua" pitchFamily="18" charset="0"/>
              </a:rPr>
              <a:t>Gods Message to Wives</a:t>
            </a:r>
          </a:p>
        </p:txBody>
      </p:sp>
      <p:sp>
        <p:nvSpPr>
          <p:cNvPr id="4" name="Content Placeholder 3"/>
          <p:cNvSpPr>
            <a:spLocks noGrp="1"/>
          </p:cNvSpPr>
          <p:nvPr>
            <p:ph idx="1"/>
          </p:nvPr>
        </p:nvSpPr>
        <p:spPr>
          <a:xfrm>
            <a:off x="152400" y="1600200"/>
            <a:ext cx="8763000" cy="4953000"/>
          </a:xfrm>
          <a:solidFill>
            <a:srgbClr val="F0C8D9"/>
          </a:solidFill>
        </p:spPr>
        <p:txBody>
          <a:bodyPr/>
          <a:lstStyle/>
          <a:p>
            <a:pPr marL="0" indent="0">
              <a:buFontTx/>
              <a:buNone/>
            </a:pPr>
            <a:r>
              <a:rPr lang="en-US" altLang="en-US" sz="3900" b="1" smtClean="0">
                <a:latin typeface="Book Antiqua" pitchFamily="18" charset="0"/>
              </a:rPr>
              <a:t>“</a:t>
            </a:r>
            <a:r>
              <a:rPr lang="en-US" sz="3900" b="1" smtClean="0">
                <a:latin typeface="Book Antiqua" pitchFamily="18" charset="0"/>
              </a:rPr>
              <a:t>Entrust yourself to your husbands, give yourself to them.  Rather than straining for independence, rather than trying to gain your rights and position . . . devote yourself to your mate. Instead of competing, work with and build up your spouse.</a:t>
            </a:r>
            <a:r>
              <a:rPr lang="en-US" altLang="en-US" sz="3900" b="1" smtClean="0">
                <a:latin typeface="Book Antiqua" pitchFamily="18" charset="0"/>
              </a:rPr>
              <a:t>”</a:t>
            </a:r>
            <a:endParaRPr lang="en-US" altLang="ja-JP" sz="3900" smtClean="0">
              <a:latin typeface="Book Antiqua" pitchFamily="18" charset="0"/>
            </a:endParaRPr>
          </a:p>
          <a:p>
            <a:pPr marL="0" indent="0">
              <a:buFontTx/>
              <a:buNone/>
            </a:pPr>
            <a:endParaRPr lang="en-US" smtClean="0"/>
          </a:p>
        </p:txBody>
      </p:sp>
    </p:spTree>
    <p:extLst>
      <p:ext uri="{BB962C8B-B14F-4D97-AF65-F5344CB8AC3E}">
        <p14:creationId xmlns:p14="http://schemas.microsoft.com/office/powerpoint/2010/main" val="21003156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
          <p:cNvSpPr txBox="1">
            <a:spLocks noChangeArrowheads="1"/>
          </p:cNvSpPr>
          <p:nvPr/>
        </p:nvSpPr>
        <p:spPr bwMode="auto">
          <a:xfrm>
            <a:off x="4724400" y="762000"/>
            <a:ext cx="4267200" cy="523875"/>
          </a:xfrm>
          <a:prstGeom prst="rect">
            <a:avLst/>
          </a:prstGeom>
          <a:solidFill>
            <a:srgbClr val="F0C8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lgn="ctr" eaLnBrk="1" fontAlgn="base" hangingPunct="1">
              <a:spcBef>
                <a:spcPct val="0"/>
              </a:spcBef>
              <a:spcAft>
                <a:spcPct val="0"/>
              </a:spcAft>
            </a:pPr>
            <a:r>
              <a:rPr lang="en-US" sz="2800" b="1" smtClean="0">
                <a:solidFill>
                  <a:srgbClr val="000000"/>
                </a:solidFill>
                <a:latin typeface="Book Antiqua" pitchFamily="18" charset="0"/>
              </a:rPr>
              <a:t>Gods Message to Wives</a:t>
            </a:r>
          </a:p>
        </p:txBody>
      </p:sp>
      <p:sp>
        <p:nvSpPr>
          <p:cNvPr id="4" name="Content Placeholder 3"/>
          <p:cNvSpPr>
            <a:spLocks noGrp="1"/>
          </p:cNvSpPr>
          <p:nvPr>
            <p:ph idx="1"/>
          </p:nvPr>
        </p:nvSpPr>
        <p:spPr>
          <a:xfrm>
            <a:off x="152400" y="1600200"/>
            <a:ext cx="8763000" cy="5029200"/>
          </a:xfrm>
          <a:solidFill>
            <a:srgbClr val="F0C8D9"/>
          </a:solidFill>
        </p:spPr>
        <p:txBody>
          <a:bodyPr/>
          <a:lstStyle/>
          <a:p>
            <a:pPr marL="0" indent="0">
              <a:buFontTx/>
              <a:buNone/>
            </a:pPr>
            <a:r>
              <a:rPr lang="en-US" b="1" smtClean="0">
                <a:latin typeface="Book Antiqua" pitchFamily="18" charset="0"/>
              </a:rPr>
              <a:t>For you were called to freedom, brethren; only do not turn your freedom into an opportunity for the flesh, but through love serve one another</a:t>
            </a:r>
            <a:endParaRPr lang="en-US" smtClean="0">
              <a:latin typeface="Book Antiqua" pitchFamily="18" charset="0"/>
            </a:endParaRPr>
          </a:p>
          <a:p>
            <a:pPr marL="0" indent="0">
              <a:buFontTx/>
              <a:buNone/>
            </a:pPr>
            <a:endParaRPr lang="en-US" smtClean="0">
              <a:latin typeface="Book Antiqua" pitchFamily="18" charset="0"/>
            </a:endParaRPr>
          </a:p>
          <a:p>
            <a:pPr marL="0" indent="0">
              <a:buFontTx/>
              <a:buNone/>
            </a:pPr>
            <a:r>
              <a:rPr lang="en-US" b="1" smtClean="0">
                <a:latin typeface="Book Antiqua" pitchFamily="18" charset="0"/>
              </a:rPr>
              <a:t>Scripture Points to a simple fact – There are Different Roles in Marriage</a:t>
            </a:r>
            <a:endParaRPr lang="en-US" smtClean="0">
              <a:latin typeface="Book Antiqua" pitchFamily="18" charset="0"/>
            </a:endParaRPr>
          </a:p>
          <a:p>
            <a:pPr marL="0" indent="0">
              <a:buFontTx/>
              <a:buNone/>
            </a:pPr>
            <a:endParaRPr lang="en-US" smtClean="0"/>
          </a:p>
          <a:p>
            <a:pPr marL="0" indent="0">
              <a:buFontTx/>
              <a:buNone/>
            </a:pPr>
            <a:endParaRPr lang="en-US" smtClean="0"/>
          </a:p>
        </p:txBody>
      </p:sp>
    </p:spTree>
    <p:extLst>
      <p:ext uri="{BB962C8B-B14F-4D97-AF65-F5344CB8AC3E}">
        <p14:creationId xmlns:p14="http://schemas.microsoft.com/office/powerpoint/2010/main" val="37773976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4724400" y="762000"/>
            <a:ext cx="4267200" cy="523875"/>
          </a:xfrm>
          <a:prstGeom prst="rect">
            <a:avLst/>
          </a:prstGeom>
          <a:solidFill>
            <a:srgbClr val="F0C8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lgn="ctr" eaLnBrk="1" fontAlgn="base" hangingPunct="1">
              <a:spcBef>
                <a:spcPct val="0"/>
              </a:spcBef>
              <a:spcAft>
                <a:spcPct val="0"/>
              </a:spcAft>
            </a:pPr>
            <a:r>
              <a:rPr lang="en-US" sz="2800" b="1" smtClean="0">
                <a:solidFill>
                  <a:srgbClr val="000000"/>
                </a:solidFill>
                <a:latin typeface="Book Antiqua" pitchFamily="18" charset="0"/>
              </a:rPr>
              <a:t>Gods Message to Wives</a:t>
            </a:r>
          </a:p>
        </p:txBody>
      </p:sp>
      <p:sp>
        <p:nvSpPr>
          <p:cNvPr id="4" name="Content Placeholder 3"/>
          <p:cNvSpPr>
            <a:spLocks noGrp="1"/>
          </p:cNvSpPr>
          <p:nvPr>
            <p:ph idx="1"/>
          </p:nvPr>
        </p:nvSpPr>
        <p:spPr>
          <a:xfrm>
            <a:off x="76200" y="1600200"/>
            <a:ext cx="8991600" cy="5105400"/>
          </a:xfrm>
          <a:solidFill>
            <a:srgbClr val="F0C8D9"/>
          </a:solidFill>
        </p:spPr>
        <p:txBody>
          <a:bodyPr/>
          <a:lstStyle/>
          <a:p>
            <a:pPr marL="0" indent="0">
              <a:buFontTx/>
              <a:buNone/>
            </a:pPr>
            <a:r>
              <a:rPr lang="en-US" altLang="en-US" sz="3000" b="1" smtClean="0">
                <a:latin typeface="Book Antiqua" pitchFamily="18" charset="0"/>
              </a:rPr>
              <a:t>“</a:t>
            </a:r>
            <a:r>
              <a:rPr lang="en-US" sz="3000" b="1" smtClean="0">
                <a:latin typeface="Book Antiqua" pitchFamily="18" charset="0"/>
              </a:rPr>
              <a:t>For a husband is the head of his wife as Christ is the head of the church. He is the Savior of his body, the church. As the church submits to Christ, so you wives should submit to your husbands in everything.</a:t>
            </a:r>
            <a:r>
              <a:rPr lang="en-US" altLang="en-US" sz="3000" b="1" smtClean="0">
                <a:latin typeface="Book Antiqua" pitchFamily="18" charset="0"/>
              </a:rPr>
              <a:t>”</a:t>
            </a:r>
            <a:endParaRPr lang="en-US" altLang="ja-JP" sz="2700" b="1" u="sng" smtClean="0">
              <a:latin typeface="Book Antiqua" pitchFamily="18" charset="0"/>
            </a:endParaRPr>
          </a:p>
          <a:p>
            <a:pPr marL="0" indent="0">
              <a:buFontTx/>
              <a:buNone/>
            </a:pPr>
            <a:endParaRPr lang="en-US" sz="3000" b="1" u="sng" smtClean="0">
              <a:latin typeface="Book Antiqua" pitchFamily="18" charset="0"/>
            </a:endParaRPr>
          </a:p>
          <a:p>
            <a:pPr marL="0" indent="0">
              <a:buFontTx/>
              <a:buNone/>
            </a:pPr>
            <a:r>
              <a:rPr lang="en-US" sz="3000" b="1" u="sng" smtClean="0">
                <a:latin typeface="Book Antiqua" pitchFamily="18" charset="0"/>
              </a:rPr>
              <a:t>Women react because what they hear Paul saying is: </a:t>
            </a:r>
            <a:endParaRPr lang="en-US" sz="3000" smtClean="0">
              <a:latin typeface="Book Antiqua" pitchFamily="18" charset="0"/>
            </a:endParaRPr>
          </a:p>
          <a:p>
            <a:pPr marL="0" indent="0">
              <a:buFontTx/>
              <a:buNone/>
            </a:pPr>
            <a:r>
              <a:rPr lang="en-US" altLang="en-US" sz="3000" b="1" smtClean="0">
                <a:latin typeface="Book Antiqua" pitchFamily="18" charset="0"/>
              </a:rPr>
              <a:t>“</a:t>
            </a:r>
            <a:r>
              <a:rPr lang="en-US" sz="3000" b="1" smtClean="0">
                <a:latin typeface="Book Antiqua" pitchFamily="18" charset="0"/>
              </a:rPr>
              <a:t>Husbands are the boss of their wives and the home just as Christ is the boss of the church</a:t>
            </a:r>
            <a:r>
              <a:rPr lang="en-US" altLang="en-US" sz="3000" b="1" smtClean="0">
                <a:latin typeface="Book Antiqua" pitchFamily="18" charset="0"/>
              </a:rPr>
              <a:t>”</a:t>
            </a:r>
            <a:r>
              <a:rPr lang="en-US" sz="3000" b="1" smtClean="0">
                <a:latin typeface="Book Antiqua" pitchFamily="18" charset="0"/>
              </a:rPr>
              <a:t>. </a:t>
            </a:r>
            <a:endParaRPr lang="en-US" sz="3000" smtClean="0">
              <a:latin typeface="Book Antiqua" pitchFamily="18" charset="0"/>
            </a:endParaRPr>
          </a:p>
        </p:txBody>
      </p:sp>
    </p:spTree>
    <p:extLst>
      <p:ext uri="{BB962C8B-B14F-4D97-AF65-F5344CB8AC3E}">
        <p14:creationId xmlns:p14="http://schemas.microsoft.com/office/powerpoint/2010/main" val="25034929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TotalTime>
  <Words>590</Words>
  <Application>Microsoft Office PowerPoint</Application>
  <PresentationFormat>On-screen Show (4:3)</PresentationFormat>
  <Paragraphs>45</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Default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Bellaire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Baize</dc:creator>
  <cp:lastModifiedBy>Jon Baize</cp:lastModifiedBy>
  <cp:revision>1</cp:revision>
  <dcterms:created xsi:type="dcterms:W3CDTF">2013-07-29T00:25:37Z</dcterms:created>
  <dcterms:modified xsi:type="dcterms:W3CDTF">2013-07-29T00:27:56Z</dcterms:modified>
</cp:coreProperties>
</file>