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49" r:id="rId2"/>
  </p:sldMasterIdLst>
  <p:sldIdLst>
    <p:sldId id="256" r:id="rId3"/>
    <p:sldId id="257" r:id="rId4"/>
    <p:sldId id="259" r:id="rId5"/>
    <p:sldId id="260" r:id="rId6"/>
    <p:sldId id="261" r:id="rId7"/>
    <p:sldId id="262" r:id="rId8"/>
    <p:sldId id="263" r:id="rId9"/>
    <p:sldId id="265" r:id="rId10"/>
    <p:sldId id="266" r:id="rId11"/>
    <p:sldId id="264" r:id="rId1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1pPr>
    <a:lvl2pPr marL="457200" algn="l"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000066"/>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988" y="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C9B08A9D-CCE8-4C98-8747-77DB32849E1D}" type="slidenum">
              <a:rPr lang="en-US" altLang="en-US"/>
              <a:pPr/>
              <a:t>‹#›</a:t>
            </a:fld>
            <a:endParaRPr lang="en-US" altLang="en-US"/>
          </a:p>
        </p:txBody>
      </p:sp>
    </p:spTree>
    <p:extLst>
      <p:ext uri="{BB962C8B-B14F-4D97-AF65-F5344CB8AC3E}">
        <p14:creationId xmlns:p14="http://schemas.microsoft.com/office/powerpoint/2010/main" val="1065154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7E1EC7F-FE22-4795-B30E-F4BF370AD199}" type="slidenum">
              <a:rPr lang="en-US" altLang="en-US"/>
              <a:pPr/>
              <a:t>‹#›</a:t>
            </a:fld>
            <a:endParaRPr lang="en-US" altLang="en-US"/>
          </a:p>
        </p:txBody>
      </p:sp>
    </p:spTree>
    <p:extLst>
      <p:ext uri="{BB962C8B-B14F-4D97-AF65-F5344CB8AC3E}">
        <p14:creationId xmlns:p14="http://schemas.microsoft.com/office/powerpoint/2010/main" val="24320155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400"/>
            </a:lvl1pPr>
          </a:lstStyle>
          <a:p>
            <a:fld id="{1A9BFD10-F33B-4BBB-A329-B86ED8D0D9F2}" type="slidenum">
              <a:rPr lang="en-US" altLang="en-US"/>
              <a:pPr/>
              <a:t>‹#›</a:t>
            </a:fld>
            <a:endParaRPr lang="en-US" altLang="en-US"/>
          </a:p>
        </p:txBody>
      </p:sp>
      <p:pic>
        <p:nvPicPr>
          <p:cNvPr id="1031" name="Picture 24" descr="reconciled in christ_std_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1" r:id="rId1"/>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ＭＳ Ｐゴシック" charset="0"/>
        </a:defRPr>
      </a:lvl2pPr>
      <a:lvl3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ＭＳ Ｐゴシック" charset="0"/>
        </a:defRPr>
      </a:lvl3pPr>
      <a:lvl4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ＭＳ Ｐゴシック" charset="0"/>
        </a:defRPr>
      </a:lvl4pPr>
      <a:lvl5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charset="0"/>
                <a:cs typeface="+mn-cs"/>
              </a:defRPr>
            </a:lvl1pPr>
          </a:lstStyle>
          <a:p>
            <a:pPr>
              <a:defRPr/>
            </a:pPr>
            <a:endParaRPr lang="en-US"/>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charset="0"/>
                <a:cs typeface="+mn-cs"/>
              </a:defRPr>
            </a:lvl1pPr>
          </a:lstStyle>
          <a:p>
            <a:pPr>
              <a:defRPr/>
            </a:pPr>
            <a:endParaRPr lang="en-US"/>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400"/>
            </a:lvl1pPr>
          </a:lstStyle>
          <a:p>
            <a:fld id="{925D6C78-6C62-42F7-A3A2-385CAF53447A}" type="slidenum">
              <a:rPr lang="en-US" altLang="en-US"/>
              <a:pPr/>
              <a:t>‹#›</a:t>
            </a:fld>
            <a:endParaRPr lang="en-US" altLang="en-US"/>
          </a:p>
        </p:txBody>
      </p:sp>
      <p:pic>
        <p:nvPicPr>
          <p:cNvPr id="3079" name="Picture 24" descr="reconciled in christ_std_c.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2" r:id="rId1"/>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ＭＳ Ｐゴシック" charset="0"/>
        </a:defRPr>
      </a:lvl2pPr>
      <a:lvl3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ＭＳ Ｐゴシック" charset="0"/>
        </a:defRPr>
      </a:lvl3pPr>
      <a:lvl4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ＭＳ Ｐゴシック" charset="0"/>
        </a:defRPr>
      </a:lvl4pPr>
      <a:lvl5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3472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76200"/>
            <a:ext cx="8991600" cy="5663089"/>
          </a:xfrm>
          <a:prstGeom prst="rect">
            <a:avLst/>
          </a:prstGeom>
          <a:noFill/>
        </p:spPr>
        <p:txBody>
          <a:bodyPr wrap="square" rtlCol="0">
            <a:spAutoFit/>
          </a:bodyPr>
          <a:lstStyle/>
          <a:p>
            <a:r>
              <a:rPr lang="en-US" sz="2800" b="1" dirty="0">
                <a:latin typeface="Century Schoolbook" panose="02040604050505020304" pitchFamily="18" charset="0"/>
              </a:rPr>
              <a:t>“were alienated from God and were enemies in your minds because of your evil behavior.” </a:t>
            </a:r>
          </a:p>
          <a:p>
            <a:endParaRPr lang="en-US" b="1" dirty="0">
              <a:latin typeface="Century Schoolbook" panose="02040604050505020304" pitchFamily="18" charset="0"/>
            </a:endParaRPr>
          </a:p>
          <a:p>
            <a:r>
              <a:rPr lang="en-US" sz="2600" b="1" i="1" dirty="0">
                <a:latin typeface="Century Schoolbook" panose="02040604050505020304" pitchFamily="18" charset="0"/>
              </a:rPr>
              <a:t>As for you, you were dead in your transgressions and sins, in which you used to live when you followed the ways of this world and of the ruler of the kingdom of the air, the spirit who is now at work in those who are disobedient. All of us also lived among them at one time, gratifying the cravings of our sinful nature and following its desires and thoughts. Like the rest, we were by nature objects of wrath. (2:1-3)</a:t>
            </a:r>
            <a:endParaRPr lang="en-US" sz="2600" b="1" dirty="0">
              <a:latin typeface="Century Schoolbook" panose="02040604050505020304" pitchFamily="18" charset="0"/>
            </a:endParaRPr>
          </a:p>
          <a:p>
            <a:endParaRPr lang="en-US" b="1" dirty="0">
              <a:latin typeface="Century Schoolbook" panose="02040604050505020304" pitchFamily="18" charset="0"/>
            </a:endParaRPr>
          </a:p>
          <a:p>
            <a:endParaRPr lang="en-US" dirty="0">
              <a:latin typeface="Century Schoolbook"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76200"/>
            <a:ext cx="8991600" cy="830997"/>
          </a:xfrm>
          <a:prstGeom prst="rect">
            <a:avLst/>
          </a:prstGeom>
          <a:noFill/>
        </p:spPr>
        <p:txBody>
          <a:bodyPr wrap="square" rtlCol="0">
            <a:spAutoFit/>
          </a:bodyPr>
          <a:lstStyle/>
          <a:p>
            <a:endParaRPr lang="en-US" b="1" dirty="0">
              <a:latin typeface="Century Schoolbook" panose="02040604050505020304" pitchFamily="18" charset="0"/>
            </a:endParaRPr>
          </a:p>
          <a:p>
            <a:endParaRPr lang="en-US" dirty="0">
              <a:latin typeface="Century Schoolbook" panose="02040604050505020304" pitchFamily="18" charset="0"/>
            </a:endParaRPr>
          </a:p>
        </p:txBody>
      </p:sp>
      <p:sp>
        <p:nvSpPr>
          <p:cNvPr id="3" name="TextBox 2"/>
          <p:cNvSpPr txBox="1"/>
          <p:nvPr/>
        </p:nvSpPr>
        <p:spPr>
          <a:xfrm>
            <a:off x="76200" y="0"/>
            <a:ext cx="8991600" cy="5755422"/>
          </a:xfrm>
          <a:prstGeom prst="rect">
            <a:avLst/>
          </a:prstGeom>
          <a:noFill/>
        </p:spPr>
        <p:txBody>
          <a:bodyPr wrap="square" rtlCol="0">
            <a:spAutoFit/>
          </a:bodyPr>
          <a:lstStyle/>
          <a:p>
            <a:r>
              <a:rPr lang="en-US" sz="3200" b="1" i="1" dirty="0">
                <a:latin typeface="Century Schoolbook" panose="02040604050505020304" pitchFamily="18" charset="0"/>
              </a:rPr>
              <a:t>For although they knew God, they neither glorified him as God nor gave thanks to him, but their thinking became futile and their foolish hearts were darkened. Although they claimed to be wise, they became fools and exchanged the glory of the immortal God for images made to look like mortal man and birds and animals and reptiles. (Romans 1:21-23)</a:t>
            </a:r>
          </a:p>
          <a:p>
            <a:endParaRPr lang="en-US" sz="2800" i="1" dirty="0">
              <a:latin typeface="Century Schoolbook" panose="02040604050505020304" pitchFamily="18" charset="0"/>
            </a:endParaRPr>
          </a:p>
          <a:p>
            <a:endParaRPr lang="en-US" sz="2800" dirty="0">
              <a:latin typeface="Century Schoolbook" panose="02040604050505020304" pitchFamily="18" charset="0"/>
            </a:endParaRPr>
          </a:p>
          <a:p>
            <a:endParaRPr lang="en-US" dirty="0"/>
          </a:p>
        </p:txBody>
      </p:sp>
    </p:spTree>
    <p:extLst>
      <p:ext uri="{BB962C8B-B14F-4D97-AF65-F5344CB8AC3E}">
        <p14:creationId xmlns:p14="http://schemas.microsoft.com/office/powerpoint/2010/main" val="15404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76200"/>
            <a:ext cx="8991600" cy="6032421"/>
          </a:xfrm>
          <a:prstGeom prst="rect">
            <a:avLst/>
          </a:prstGeom>
          <a:noFill/>
        </p:spPr>
        <p:txBody>
          <a:bodyPr wrap="square" rtlCol="0">
            <a:spAutoFit/>
          </a:bodyPr>
          <a:lstStyle/>
          <a:p>
            <a:r>
              <a:rPr lang="en-US" sz="2700" b="1" u="sng" dirty="0">
                <a:latin typeface="Century Schoolbook" panose="02040604050505020304" pitchFamily="18" charset="0"/>
              </a:rPr>
              <a:t>Denial</a:t>
            </a:r>
            <a:r>
              <a:rPr lang="en-US" sz="2700" dirty="0">
                <a:latin typeface="Century Schoolbook" panose="02040604050505020304" pitchFamily="18" charset="0"/>
              </a:rPr>
              <a:t> – “I didn’t do anything wrong”</a:t>
            </a:r>
          </a:p>
          <a:p>
            <a:endParaRPr lang="en-US" b="1" dirty="0">
              <a:latin typeface="Century Schoolbook" panose="02040604050505020304" pitchFamily="18" charset="0"/>
            </a:endParaRPr>
          </a:p>
          <a:p>
            <a:r>
              <a:rPr lang="en-US" sz="2700" b="1" u="sng" dirty="0">
                <a:latin typeface="Century Schoolbook" panose="02040604050505020304" pitchFamily="18" charset="0"/>
              </a:rPr>
              <a:t>Diversion</a:t>
            </a:r>
            <a:r>
              <a:rPr lang="en-US" sz="2700" b="1" dirty="0">
                <a:latin typeface="Century Schoolbook" panose="02040604050505020304" pitchFamily="18" charset="0"/>
              </a:rPr>
              <a:t> </a:t>
            </a:r>
            <a:r>
              <a:rPr lang="en-US" sz="2700" dirty="0">
                <a:latin typeface="Century Schoolbook" panose="02040604050505020304" pitchFamily="18" charset="0"/>
              </a:rPr>
              <a:t>– “everyone is doing it.” or “What gives you the right to call me a sinner?” </a:t>
            </a:r>
          </a:p>
          <a:p>
            <a:endParaRPr lang="en-US" b="1" dirty="0">
              <a:latin typeface="Century Schoolbook" panose="02040604050505020304" pitchFamily="18" charset="0"/>
            </a:endParaRPr>
          </a:p>
          <a:p>
            <a:r>
              <a:rPr lang="en-US" sz="2700" b="1" u="sng" dirty="0">
                <a:latin typeface="Century Schoolbook" panose="02040604050505020304" pitchFamily="18" charset="0"/>
              </a:rPr>
              <a:t>Repression</a:t>
            </a:r>
            <a:r>
              <a:rPr lang="en-US" sz="2700" b="1" dirty="0">
                <a:latin typeface="Century Schoolbook" panose="02040604050505020304" pitchFamily="18" charset="0"/>
              </a:rPr>
              <a:t> –  </a:t>
            </a:r>
            <a:r>
              <a:rPr lang="en-US" sz="2700" dirty="0">
                <a:latin typeface="Century Schoolbook" panose="02040604050505020304" pitchFamily="18" charset="0"/>
              </a:rPr>
              <a:t>We avoid any value judgment at all. </a:t>
            </a:r>
          </a:p>
          <a:p>
            <a:endParaRPr lang="en-US" sz="2000" b="1" dirty="0">
              <a:latin typeface="Century Schoolbook" panose="02040604050505020304" pitchFamily="18" charset="0"/>
            </a:endParaRPr>
          </a:p>
          <a:p>
            <a:r>
              <a:rPr lang="en-US" sz="2700" b="1" u="sng" dirty="0">
                <a:latin typeface="Century Schoolbook" panose="02040604050505020304" pitchFamily="18" charset="0"/>
              </a:rPr>
              <a:t>Rationalization </a:t>
            </a:r>
            <a:r>
              <a:rPr lang="en-US" sz="2700" dirty="0">
                <a:latin typeface="Century Schoolbook" panose="02040604050505020304" pitchFamily="18" charset="0"/>
              </a:rPr>
              <a:t>–“you know it’s not like it’s stealing . . . the insurance company expects to pay this money and, after all, they can afford it.” </a:t>
            </a:r>
          </a:p>
          <a:p>
            <a:endParaRPr lang="en-US" sz="2000" b="1" dirty="0">
              <a:latin typeface="Century Schoolbook" panose="02040604050505020304" pitchFamily="18" charset="0"/>
            </a:endParaRPr>
          </a:p>
          <a:p>
            <a:r>
              <a:rPr lang="en-US" sz="2700" b="1" u="sng" dirty="0">
                <a:latin typeface="Century Schoolbook" panose="02040604050505020304" pitchFamily="18" charset="0"/>
              </a:rPr>
              <a:t>Renaming</a:t>
            </a:r>
            <a:r>
              <a:rPr lang="en-US" sz="2700" u="sng" dirty="0">
                <a:latin typeface="Century Schoolbook" panose="02040604050505020304" pitchFamily="18" charset="0"/>
              </a:rPr>
              <a:t> </a:t>
            </a:r>
            <a:r>
              <a:rPr lang="en-US" sz="2700" dirty="0">
                <a:latin typeface="Century Schoolbook" panose="02040604050505020304" pitchFamily="18" charset="0"/>
              </a:rPr>
              <a:t>– If we call our sin something else, then it doesn’t seem so sinful anymore. </a:t>
            </a:r>
          </a:p>
          <a:p>
            <a:endParaRPr lang="en-US" b="1" dirty="0">
              <a:latin typeface="Century Schoolbook" panose="02040604050505020304" pitchFamily="18" charset="0"/>
            </a:endParaRPr>
          </a:p>
          <a:p>
            <a:endParaRPr lang="en-US" dirty="0">
              <a:latin typeface="Century Schoolbook" panose="02040604050505020304" pitchFamily="18" charset="0"/>
            </a:endParaRPr>
          </a:p>
        </p:txBody>
      </p:sp>
    </p:spTree>
    <p:extLst>
      <p:ext uri="{BB962C8B-B14F-4D97-AF65-F5344CB8AC3E}">
        <p14:creationId xmlns:p14="http://schemas.microsoft.com/office/powerpoint/2010/main" val="6542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p:cTn id="7"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 calcmode="lin" valueType="num">
                                      <p:cBhvr>
                                        <p:cTn id="15"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 calcmode="lin" valueType="num">
                                      <p:cBhvr>
                                        <p:cTn id="23" dur="1000" fill="hold"/>
                                        <p:tgtEl>
                                          <p:spTgt spid="2">
                                            <p:txEl>
                                              <p:pRg st="6" end="6"/>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6" end="6"/>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6" end="6"/>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p:cTn id="31" dur="1000" fill="hold"/>
                                        <p:tgtEl>
                                          <p:spTgt spid="2">
                                            <p:txEl>
                                              <p:pRg st="8" end="8"/>
                                            </p:txEl>
                                          </p:spTgt>
                                        </p:tgtEl>
                                        <p:attrNameLst>
                                          <p:attrName>ppt_w</p:attrName>
                                        </p:attrNameLst>
                                      </p:cBhvr>
                                      <p:tavLst>
                                        <p:tav tm="0">
                                          <p:val>
                                            <p:fltVal val="0"/>
                                          </p:val>
                                        </p:tav>
                                        <p:tav tm="100000">
                                          <p:val>
                                            <p:strVal val="#ppt_w"/>
                                          </p:val>
                                        </p:tav>
                                      </p:tavLst>
                                    </p:anim>
                                    <p:anim calcmode="lin" valueType="num">
                                      <p:cBhvr>
                                        <p:cTn id="32" dur="1000" fill="hold"/>
                                        <p:tgtEl>
                                          <p:spTgt spid="2">
                                            <p:txEl>
                                              <p:pRg st="8" end="8"/>
                                            </p:txEl>
                                          </p:spTgt>
                                        </p:tgtEl>
                                        <p:attrNameLst>
                                          <p:attrName>ppt_h</p:attrName>
                                        </p:attrNameLst>
                                      </p:cBhvr>
                                      <p:tavLst>
                                        <p:tav tm="0">
                                          <p:val>
                                            <p:fltVal val="0"/>
                                          </p:val>
                                        </p:tav>
                                        <p:tav tm="100000">
                                          <p:val>
                                            <p:strVal val="#ppt_h"/>
                                          </p:val>
                                        </p:tav>
                                      </p:tavLst>
                                    </p:anim>
                                    <p:anim calcmode="lin" valueType="num">
                                      <p:cBhvr>
                                        <p:cTn id="33" dur="1000" fill="hold"/>
                                        <p:tgtEl>
                                          <p:spTgt spid="2">
                                            <p:txEl>
                                              <p:pRg st="8" end="8"/>
                                            </p:txEl>
                                          </p:spTgt>
                                        </p:tgtEl>
                                        <p:attrNameLst>
                                          <p:attrName>style.rotation</p:attrName>
                                        </p:attrNameLst>
                                      </p:cBhvr>
                                      <p:tavLst>
                                        <p:tav tm="0">
                                          <p:val>
                                            <p:fltVal val="90"/>
                                          </p:val>
                                        </p:tav>
                                        <p:tav tm="100000">
                                          <p:val>
                                            <p:fltVal val="0"/>
                                          </p:val>
                                        </p:tav>
                                      </p:tavLst>
                                    </p:anim>
                                    <p:animEffect transition="in" filter="fade">
                                      <p:cBhvr>
                                        <p:cTn id="34" dur="1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76200"/>
            <a:ext cx="8991600" cy="4847481"/>
          </a:xfrm>
          <a:prstGeom prst="rect">
            <a:avLst/>
          </a:prstGeom>
          <a:noFill/>
        </p:spPr>
        <p:txBody>
          <a:bodyPr wrap="square" rtlCol="0">
            <a:spAutoFit/>
          </a:bodyPr>
          <a:lstStyle/>
          <a:p>
            <a:pPr>
              <a:tabLst>
                <a:tab pos="2346325" algn="l"/>
              </a:tabLst>
            </a:pPr>
            <a:r>
              <a:rPr lang="en-US" sz="2900" dirty="0">
                <a:latin typeface="Century Schoolbook" panose="02040604050505020304" pitchFamily="18" charset="0"/>
              </a:rPr>
              <a:t>So, </a:t>
            </a:r>
            <a:r>
              <a:rPr lang="en-US" sz="2900" b="1" dirty="0">
                <a:latin typeface="Century Schoolbook" panose="02040604050505020304" pitchFamily="18" charset="0"/>
              </a:rPr>
              <a:t>adultery </a:t>
            </a:r>
            <a:r>
              <a:rPr lang="en-US" sz="2900" dirty="0">
                <a:latin typeface="Century Schoolbook" panose="02040604050505020304" pitchFamily="18" charset="0"/>
              </a:rPr>
              <a:t>becomes a “fling”; </a:t>
            </a:r>
          </a:p>
          <a:p>
            <a:pPr>
              <a:tabLst>
                <a:tab pos="2346325" algn="l"/>
              </a:tabLst>
            </a:pPr>
            <a:endParaRPr lang="en-US" sz="2900" b="1" dirty="0">
              <a:latin typeface="Century Schoolbook" panose="02040604050505020304" pitchFamily="18" charset="0"/>
            </a:endParaRPr>
          </a:p>
          <a:p>
            <a:pPr>
              <a:tabLst>
                <a:tab pos="2346325" algn="l"/>
              </a:tabLst>
            </a:pPr>
            <a:r>
              <a:rPr lang="en-US" sz="2900" b="1" dirty="0">
                <a:latin typeface="Century Schoolbook" panose="02040604050505020304" pitchFamily="18" charset="0"/>
              </a:rPr>
              <a:t>Lying </a:t>
            </a:r>
            <a:r>
              <a:rPr lang="en-US" sz="2800" dirty="0">
                <a:latin typeface="Century Schoolbook" panose="02040604050505020304" pitchFamily="18" charset="0"/>
              </a:rPr>
              <a:t>becomes “sparing another the painful truth”; </a:t>
            </a:r>
          </a:p>
          <a:p>
            <a:pPr>
              <a:tabLst>
                <a:tab pos="2346325" algn="l"/>
              </a:tabLst>
            </a:pPr>
            <a:endParaRPr lang="en-US" sz="2900" b="1" dirty="0">
              <a:latin typeface="Century Schoolbook" panose="02040604050505020304" pitchFamily="18" charset="0"/>
            </a:endParaRPr>
          </a:p>
          <a:p>
            <a:pPr>
              <a:tabLst>
                <a:tab pos="2346325" algn="l"/>
              </a:tabLst>
            </a:pPr>
            <a:r>
              <a:rPr lang="en-US" sz="2900" b="1" dirty="0">
                <a:latin typeface="Century Schoolbook" panose="02040604050505020304" pitchFamily="18" charset="0"/>
              </a:rPr>
              <a:t>Gluttony</a:t>
            </a:r>
            <a:r>
              <a:rPr lang="en-US" sz="2900" dirty="0">
                <a:latin typeface="Century Schoolbook" panose="02040604050505020304" pitchFamily="18" charset="0"/>
              </a:rPr>
              <a:t> becomes “eating too well”; </a:t>
            </a:r>
          </a:p>
          <a:p>
            <a:pPr>
              <a:tabLst>
                <a:tab pos="2346325" algn="l"/>
              </a:tabLst>
            </a:pPr>
            <a:endParaRPr lang="en-US" sz="2900" b="1" dirty="0">
              <a:latin typeface="Century Schoolbook" panose="02040604050505020304" pitchFamily="18" charset="0"/>
            </a:endParaRPr>
          </a:p>
          <a:p>
            <a:pPr>
              <a:tabLst>
                <a:tab pos="2346325" algn="l"/>
              </a:tabLst>
            </a:pPr>
            <a:r>
              <a:rPr lang="en-US" sz="2900" b="1" dirty="0">
                <a:latin typeface="Century Schoolbook" panose="02040604050505020304" pitchFamily="18" charset="0"/>
              </a:rPr>
              <a:t>Greed</a:t>
            </a:r>
            <a:r>
              <a:rPr lang="en-US" sz="2900" dirty="0">
                <a:latin typeface="Century Schoolbook" panose="02040604050505020304" pitchFamily="18" charset="0"/>
              </a:rPr>
              <a:t> becomes “seeking God’s abundance”. </a:t>
            </a:r>
          </a:p>
          <a:p>
            <a:pPr>
              <a:tabLst>
                <a:tab pos="2346325" algn="l"/>
              </a:tabLst>
            </a:pPr>
            <a:endParaRPr lang="en-US" sz="2900" dirty="0">
              <a:latin typeface="Century Schoolbook" panose="02040604050505020304" pitchFamily="18" charset="0"/>
            </a:endParaRPr>
          </a:p>
          <a:p>
            <a:pPr>
              <a:tabLst>
                <a:tab pos="2346325" algn="l"/>
              </a:tabLst>
            </a:pPr>
            <a:r>
              <a:rPr lang="en-US" sz="2900" dirty="0">
                <a:latin typeface="Century Schoolbook" panose="02040604050505020304" pitchFamily="18" charset="0"/>
              </a:rPr>
              <a:t>A </a:t>
            </a:r>
            <a:r>
              <a:rPr lang="en-US" sz="2900" b="1" dirty="0">
                <a:latin typeface="Century Schoolbook" panose="02040604050505020304" pitchFamily="18" charset="0"/>
              </a:rPr>
              <a:t>divisive spirit</a:t>
            </a:r>
            <a:r>
              <a:rPr lang="en-US" sz="2900" dirty="0">
                <a:latin typeface="Century Schoolbook" panose="02040604050505020304" pitchFamily="18" charset="0"/>
              </a:rPr>
              <a:t> becomes “sharing my concerns”.</a:t>
            </a:r>
          </a:p>
          <a:p>
            <a:endParaRPr lang="en-US" b="1" dirty="0">
              <a:latin typeface="Century Schoolbook" panose="02040604050505020304" pitchFamily="18" charset="0"/>
            </a:endParaRPr>
          </a:p>
          <a:p>
            <a:endParaRPr lang="en-US" dirty="0">
              <a:latin typeface="Century Schoolbook" panose="02040604050505020304" pitchFamily="18" charset="0"/>
            </a:endParaRPr>
          </a:p>
        </p:txBody>
      </p:sp>
    </p:spTree>
    <p:extLst>
      <p:ext uri="{BB962C8B-B14F-4D97-AF65-F5344CB8AC3E}">
        <p14:creationId xmlns:p14="http://schemas.microsoft.com/office/powerpoint/2010/main" val="2310495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anim calcmode="lin" valueType="num">
                                      <p:cBhvr additive="base">
                                        <p:cTn id="2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8991600" cy="6093976"/>
          </a:xfrm>
          <a:prstGeom prst="rect">
            <a:avLst/>
          </a:prstGeom>
          <a:noFill/>
        </p:spPr>
        <p:txBody>
          <a:bodyPr wrap="square" rtlCol="0">
            <a:spAutoFit/>
          </a:bodyPr>
          <a:lstStyle/>
          <a:p>
            <a:r>
              <a:rPr lang="en-US" sz="2800" b="1" dirty="0">
                <a:latin typeface="Century Schoolbook" panose="02040604050505020304" pitchFamily="18" charset="0"/>
              </a:rPr>
              <a:t>“Now He has reconciled you by Christ’s physical body through death to present you holy in his sight, without blemish and free from accusation.” </a:t>
            </a:r>
            <a:endParaRPr lang="en-US" sz="2800" dirty="0">
              <a:latin typeface="Century Schoolbook" panose="02040604050505020304" pitchFamily="18" charset="0"/>
            </a:endParaRPr>
          </a:p>
          <a:p>
            <a:endParaRPr lang="en-US" sz="2800" b="1" dirty="0">
              <a:latin typeface="Century Schoolbook" panose="02040604050505020304" pitchFamily="18" charset="0"/>
            </a:endParaRPr>
          </a:p>
          <a:p>
            <a:r>
              <a:rPr lang="en-US" sz="2800" b="1" dirty="0">
                <a:latin typeface="Century Schoolbook" panose="02040604050505020304" pitchFamily="18" charset="0"/>
              </a:rPr>
              <a:t>“if you continue in your faith, established and firm, not moved from the hope held out in the gospel.” </a:t>
            </a:r>
          </a:p>
          <a:p>
            <a:endParaRPr lang="en-US" sz="3000" dirty="0">
              <a:latin typeface="Century Schoolbook" panose="02040604050505020304" pitchFamily="18" charset="0"/>
            </a:endParaRPr>
          </a:p>
          <a:p>
            <a:r>
              <a:rPr lang="en-US" sz="2800" b="1" dirty="0">
                <a:latin typeface="Century Schoolbook" panose="02040604050505020304" pitchFamily="18" charset="0"/>
              </a:rPr>
              <a:t>“this is the gospel you have heard and that has been proclaimed to every creature under heaven, and of which I, Paul, have become a servant.” </a:t>
            </a:r>
            <a:endParaRPr lang="en-US" sz="2800" dirty="0">
              <a:latin typeface="Century Schoolbook" panose="02040604050505020304" pitchFamily="18" charset="0"/>
            </a:endParaRPr>
          </a:p>
          <a:p>
            <a:endParaRPr lang="en-US" dirty="0">
              <a:latin typeface="Century Schoolbook" panose="02040604050505020304" pitchFamily="18" charset="0"/>
            </a:endParaRPr>
          </a:p>
        </p:txBody>
      </p:sp>
    </p:spTree>
    <p:extLst>
      <p:ext uri="{BB962C8B-B14F-4D97-AF65-F5344CB8AC3E}">
        <p14:creationId xmlns:p14="http://schemas.microsoft.com/office/powerpoint/2010/main" val="515519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76200"/>
            <a:ext cx="8991600" cy="5139869"/>
          </a:xfrm>
          <a:prstGeom prst="rect">
            <a:avLst/>
          </a:prstGeom>
          <a:noFill/>
        </p:spPr>
        <p:txBody>
          <a:bodyPr wrap="square" rtlCol="0">
            <a:spAutoFit/>
          </a:bodyPr>
          <a:lstStyle/>
          <a:p>
            <a:r>
              <a:rPr lang="en-US" sz="3200" b="1" u="sng" dirty="0">
                <a:latin typeface="Century Schoolbook" panose="02040604050505020304" pitchFamily="18" charset="0"/>
              </a:rPr>
              <a:t>First</a:t>
            </a:r>
            <a:r>
              <a:rPr lang="en-US" sz="3200" b="1" dirty="0">
                <a:latin typeface="Century Schoolbook" panose="02040604050505020304" pitchFamily="18" charset="0"/>
              </a:rPr>
              <a:t>, it’s possible that you have heard the gospel but, have never taken the time to make a decision regarding the Simple truth proclaimed. </a:t>
            </a:r>
            <a:endParaRPr lang="en-US" sz="3200" dirty="0">
              <a:latin typeface="Century Schoolbook" panose="02040604050505020304" pitchFamily="18" charset="0"/>
            </a:endParaRPr>
          </a:p>
          <a:p>
            <a:endParaRPr lang="en-US" sz="3200" b="1" dirty="0">
              <a:latin typeface="Century Schoolbook" panose="02040604050505020304" pitchFamily="18" charset="0"/>
            </a:endParaRPr>
          </a:p>
          <a:p>
            <a:r>
              <a:rPr lang="en-US" sz="3200" b="1" u="sng" dirty="0">
                <a:latin typeface="Century Schoolbook" panose="02040604050505020304" pitchFamily="18" charset="0"/>
              </a:rPr>
              <a:t>Second</a:t>
            </a:r>
            <a:r>
              <a:rPr lang="en-US" sz="3200" b="1" dirty="0">
                <a:latin typeface="Century Schoolbook" panose="02040604050505020304" pitchFamily="18" charset="0"/>
              </a:rPr>
              <a:t>, for faithful Christians it is important that we take time regularly to remind ourselves of where we have been. </a:t>
            </a:r>
            <a:endParaRPr lang="en-US" sz="3200" dirty="0">
              <a:latin typeface="Century Schoolbook" panose="02040604050505020304" pitchFamily="18" charset="0"/>
            </a:endParaRPr>
          </a:p>
          <a:p>
            <a:endParaRPr lang="en-US" b="1" dirty="0">
              <a:latin typeface="Century Schoolbook" panose="02040604050505020304" pitchFamily="18" charset="0"/>
            </a:endParaRPr>
          </a:p>
          <a:p>
            <a:endParaRPr lang="en-US" b="1" dirty="0">
              <a:latin typeface="Century Schoolbook" panose="02040604050505020304" pitchFamily="18" charset="0"/>
            </a:endParaRPr>
          </a:p>
          <a:p>
            <a:endParaRPr lang="en-US" dirty="0">
              <a:latin typeface="Century Schoolbook" panose="02040604050505020304" pitchFamily="18" charset="0"/>
            </a:endParaRPr>
          </a:p>
        </p:txBody>
      </p:sp>
    </p:spTree>
    <p:extLst>
      <p:ext uri="{BB962C8B-B14F-4D97-AF65-F5344CB8AC3E}">
        <p14:creationId xmlns:p14="http://schemas.microsoft.com/office/powerpoint/2010/main" val="861730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1219200"/>
            <a:ext cx="7391400" cy="2123658"/>
          </a:xfrm>
          <a:prstGeom prst="rect">
            <a:avLst/>
          </a:prstGeom>
          <a:noFill/>
        </p:spPr>
        <p:txBody>
          <a:bodyPr wrap="square" rtlCol="0">
            <a:spAutoFit/>
          </a:bodyPr>
          <a:lstStyle/>
          <a:p>
            <a:pPr algn="ctr"/>
            <a:r>
              <a:rPr lang="en-US" sz="4400" dirty="0">
                <a:latin typeface="Arial Rounded MT Bold" panose="020F0704030504030204" pitchFamily="34" charset="0"/>
              </a:rPr>
              <a:t>Insert Song – And Can it Be – All Verses then Chorus</a:t>
            </a:r>
          </a:p>
        </p:txBody>
      </p:sp>
    </p:spTree>
    <p:extLst>
      <p:ext uri="{BB962C8B-B14F-4D97-AF65-F5344CB8AC3E}">
        <p14:creationId xmlns:p14="http://schemas.microsoft.com/office/powerpoint/2010/main" val="3985372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81000"/>
            <a:ext cx="8915400" cy="5201424"/>
          </a:xfrm>
          <a:prstGeom prst="rect">
            <a:avLst/>
          </a:prstGeom>
          <a:noFill/>
        </p:spPr>
        <p:txBody>
          <a:bodyPr wrap="square" rtlCol="0">
            <a:spAutoFit/>
          </a:bodyPr>
          <a:lstStyle/>
          <a:p>
            <a:r>
              <a:rPr lang="en-US" sz="2800" b="1" u="sng" dirty="0">
                <a:latin typeface="Century Schoolbook" panose="02040604050505020304" pitchFamily="18" charset="0"/>
              </a:rPr>
              <a:t>Third</a:t>
            </a:r>
            <a:r>
              <a:rPr lang="en-US" sz="2800" b="1" dirty="0">
                <a:latin typeface="Century Schoolbook" panose="02040604050505020304" pitchFamily="18" charset="0"/>
              </a:rPr>
              <a:t>, understand how important it is to renew your mind. </a:t>
            </a:r>
            <a:endParaRPr lang="en-US" sz="2800" dirty="0">
              <a:latin typeface="Century Schoolbook" panose="02040604050505020304" pitchFamily="18" charset="0"/>
            </a:endParaRPr>
          </a:p>
          <a:p>
            <a:endParaRPr lang="en-US" sz="2800" dirty="0"/>
          </a:p>
          <a:p>
            <a:r>
              <a:rPr lang="en-US" sz="2800" dirty="0">
                <a:latin typeface="Century Gothic" panose="020B0502020202020204" pitchFamily="34" charset="0"/>
              </a:rPr>
              <a:t>In Romans 12 Paul tells us, </a:t>
            </a:r>
          </a:p>
          <a:p>
            <a:r>
              <a:rPr lang="en-US" sz="2800" b="1" dirty="0">
                <a:latin typeface="Century Gothic" panose="020B0502020202020204" pitchFamily="34" charset="0"/>
              </a:rPr>
              <a:t>“Do not conform any longer to the pattern of this world, but be transformed by the renewing of your mind. Then you will be able to test and approve what God’s will is.” </a:t>
            </a:r>
          </a:p>
          <a:p>
            <a:endParaRPr lang="en-US" sz="2800" b="1" dirty="0">
              <a:latin typeface="Century Schoolbook" panose="02040604050505020304" pitchFamily="18" charset="0"/>
            </a:endParaRPr>
          </a:p>
          <a:p>
            <a:r>
              <a:rPr lang="en-US" sz="2800" b="1" u="sng" dirty="0">
                <a:latin typeface="Century Schoolbook" panose="02040604050505020304" pitchFamily="18" charset="0"/>
              </a:rPr>
              <a:t>Finally</a:t>
            </a:r>
            <a:r>
              <a:rPr lang="en-US" sz="2800" b="1" dirty="0">
                <a:latin typeface="Century Schoolbook" panose="02040604050505020304" pitchFamily="18" charset="0"/>
              </a:rPr>
              <a:t>, I challenge you to make it a practice to be honest with yourself. </a:t>
            </a:r>
            <a:endParaRPr lang="en-US" sz="2800" dirty="0">
              <a:latin typeface="Century Schoolbook" panose="02040604050505020304" pitchFamily="18" charset="0"/>
            </a:endParaRPr>
          </a:p>
          <a:p>
            <a:endParaRPr lang="en-US" dirty="0"/>
          </a:p>
        </p:txBody>
      </p:sp>
    </p:spTree>
    <p:extLst>
      <p:ext uri="{BB962C8B-B14F-4D97-AF65-F5344CB8AC3E}">
        <p14:creationId xmlns:p14="http://schemas.microsoft.com/office/powerpoint/2010/main" val="1535661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2" end="2"/>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p:cTn id="13"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4"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15"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16" dur="10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 calcmode="lin" valueType="num">
                                      <p:cBhvr additive="base">
                                        <p:cTn id="2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69318</TotalTime>
  <Words>517</Words>
  <Application>Microsoft Office PowerPoint</Application>
  <PresentationFormat>On-screen Show (4:3)</PresentationFormat>
  <Paragraphs>39</Paragraphs>
  <Slides>10</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MS PGothic</vt:lpstr>
      <vt:lpstr>MS PGothic</vt:lpstr>
      <vt:lpstr>Arial</vt:lpstr>
      <vt:lpstr>Arial Rounded MT Bold</vt:lpstr>
      <vt:lpstr>Century Gothic</vt:lpstr>
      <vt:lpstr>Century Schoolbook</vt:lpstr>
      <vt:lpstr>Default Design</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sundaysource.org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Jonathan R. Bailey</dc:creator>
  <cp:lastModifiedBy>TLV America</cp:lastModifiedBy>
  <cp:revision>1195</cp:revision>
  <dcterms:created xsi:type="dcterms:W3CDTF">2005-04-15T19:25:47Z</dcterms:created>
  <dcterms:modified xsi:type="dcterms:W3CDTF">2016-06-19T11:17:16Z</dcterms:modified>
</cp:coreProperties>
</file>