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4F8-2107-2E40-979A-712E11FBD71E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66C2-3DC8-D84E-B900-831EBC41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1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4F8-2107-2E40-979A-712E11FBD71E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66C2-3DC8-D84E-B900-831EBC41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3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4F8-2107-2E40-979A-712E11FBD71E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66C2-3DC8-D84E-B900-831EBC41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1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4F8-2107-2E40-979A-712E11FBD71E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66C2-3DC8-D84E-B900-831EBC41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4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4F8-2107-2E40-979A-712E11FBD71E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66C2-3DC8-D84E-B900-831EBC41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8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4F8-2107-2E40-979A-712E11FBD71E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66C2-3DC8-D84E-B900-831EBC41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8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4F8-2107-2E40-979A-712E11FBD71E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66C2-3DC8-D84E-B900-831EBC41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1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4F8-2107-2E40-979A-712E11FBD71E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66C2-3DC8-D84E-B900-831EBC41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4F8-2107-2E40-979A-712E11FBD71E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66C2-3DC8-D84E-B900-831EBC41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0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4F8-2107-2E40-979A-712E11FBD71E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66C2-3DC8-D84E-B900-831EBC41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4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E4F8-2107-2E40-979A-712E11FBD71E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66C2-3DC8-D84E-B900-831EBC41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E4F8-2107-2E40-979A-712E11FBD71E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66C2-3DC8-D84E-B900-831EBC41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2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24945" y="4613565"/>
            <a:ext cx="3740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odoni MT Black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4945" y="4613565"/>
            <a:ext cx="3740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odoni MT Black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4000" y="127001"/>
            <a:ext cx="8661400" cy="5016500"/>
          </a:xfrm>
          <a:effectLst/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“</a:t>
            </a:r>
            <a:r>
              <a:rPr lang="en-US" sz="4000" b="1" dirty="0">
                <a:solidFill>
                  <a:schemeClr val="bg1"/>
                </a:solidFill>
              </a:rPr>
              <a:t>Those who </a:t>
            </a:r>
            <a:r>
              <a:rPr lang="en-US" sz="4000" b="1" u="sng" dirty="0">
                <a:solidFill>
                  <a:srgbClr val="FFFF00"/>
                </a:solidFill>
              </a:rPr>
              <a:t>do not learn </a:t>
            </a:r>
            <a:r>
              <a:rPr lang="en-US" sz="4000" b="1" dirty="0">
                <a:solidFill>
                  <a:schemeClr val="bg1"/>
                </a:solidFill>
              </a:rPr>
              <a:t>from history, are </a:t>
            </a:r>
            <a:r>
              <a:rPr lang="en-US" sz="4000" b="1" u="sng" dirty="0">
                <a:solidFill>
                  <a:srgbClr val="FFFF00"/>
                </a:solidFill>
              </a:rPr>
              <a:t>destined to repeat it.”</a:t>
            </a:r>
            <a:r>
              <a:rPr lang="en-US" sz="4000" b="1" dirty="0">
                <a:solidFill>
                  <a:schemeClr val="bg1"/>
                </a:solidFill>
              </a:rPr>
              <a:t>  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b="1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u="sng" dirty="0" smtClean="0">
                <a:solidFill>
                  <a:schemeClr val="bg1"/>
                </a:solidFill>
              </a:rPr>
              <a:t>A </a:t>
            </a:r>
            <a:r>
              <a:rPr lang="en-US" sz="3600" b="1" u="sng" dirty="0">
                <a:solidFill>
                  <a:schemeClr val="bg1"/>
                </a:solidFill>
              </a:rPr>
              <a:t>similar statement could be: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Those </a:t>
            </a:r>
            <a:r>
              <a:rPr lang="en-US" sz="3600" b="1" dirty="0">
                <a:solidFill>
                  <a:schemeClr val="bg1"/>
                </a:solidFill>
              </a:rPr>
              <a:t>who </a:t>
            </a:r>
            <a:r>
              <a:rPr lang="en-US" sz="3600" b="1" u="sng" dirty="0">
                <a:solidFill>
                  <a:srgbClr val="FFFF00"/>
                </a:solidFill>
              </a:rPr>
              <a:t>do not learn </a:t>
            </a:r>
            <a:r>
              <a:rPr lang="en-US" sz="3600" b="1" dirty="0">
                <a:solidFill>
                  <a:schemeClr val="bg1"/>
                </a:solidFill>
              </a:rPr>
              <a:t>from their mistakes will </a:t>
            </a:r>
            <a:r>
              <a:rPr lang="en-US" sz="3600" b="1" u="sng" dirty="0">
                <a:solidFill>
                  <a:srgbClr val="FFFF00"/>
                </a:solidFill>
              </a:rPr>
              <a:t>continue to make the same mistakes </a:t>
            </a:r>
            <a:r>
              <a:rPr lang="en-US" sz="3600" b="1" dirty="0">
                <a:solidFill>
                  <a:schemeClr val="bg1"/>
                </a:solidFill>
              </a:rPr>
              <a:t>over and over again.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6217" y="5763495"/>
            <a:ext cx="3325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odoni MT Black" pitchFamily="18" charset="0"/>
              </a:rPr>
              <a:t>2</a:t>
            </a:r>
            <a:endParaRPr lang="en-US" sz="2000" dirty="0">
              <a:solidFill>
                <a:srgbClr val="FF000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9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1300" y="152401"/>
            <a:ext cx="8686800" cy="5029200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sz="3300" b="1" dirty="0">
                <a:solidFill>
                  <a:srgbClr val="FFFFFF"/>
                </a:solidFill>
              </a:rPr>
              <a:t>4 For if God </a:t>
            </a:r>
            <a:r>
              <a:rPr lang="en-US" sz="3300" b="1" dirty="0">
                <a:solidFill>
                  <a:srgbClr val="FFFF00"/>
                </a:solidFill>
              </a:rPr>
              <a:t>did not spare angels </a:t>
            </a:r>
            <a:r>
              <a:rPr lang="en-US" sz="3300" b="1" dirty="0">
                <a:solidFill>
                  <a:srgbClr val="FFFFFF"/>
                </a:solidFill>
              </a:rPr>
              <a:t>when they sinned, but sent them to hell, putting them into gloomy dungeons to be held for judgment; </a:t>
            </a:r>
            <a:r>
              <a:rPr lang="en-US" sz="3300" b="1" baseline="30000" dirty="0">
                <a:solidFill>
                  <a:srgbClr val="FFFFFF"/>
                </a:solidFill>
              </a:rPr>
              <a:t>5 </a:t>
            </a:r>
            <a:r>
              <a:rPr lang="en-US" sz="3300" b="1" dirty="0">
                <a:solidFill>
                  <a:srgbClr val="FFFFFF"/>
                </a:solidFill>
              </a:rPr>
              <a:t>if he </a:t>
            </a:r>
            <a:r>
              <a:rPr lang="en-US" sz="3300" b="1" dirty="0">
                <a:solidFill>
                  <a:srgbClr val="FFFF00"/>
                </a:solidFill>
              </a:rPr>
              <a:t>did not spare the ancient world </a:t>
            </a:r>
            <a:r>
              <a:rPr lang="en-US" sz="3300" b="1" dirty="0">
                <a:solidFill>
                  <a:srgbClr val="FFFFFF"/>
                </a:solidFill>
              </a:rPr>
              <a:t>when he brought the flood on its ungodly people, but protected Noah, a preacher of righteousness, and seven others; </a:t>
            </a:r>
            <a:r>
              <a:rPr lang="en-US" sz="3300" b="1" baseline="30000" dirty="0">
                <a:solidFill>
                  <a:srgbClr val="FFFFFF"/>
                </a:solidFill>
              </a:rPr>
              <a:t>6 </a:t>
            </a:r>
            <a:r>
              <a:rPr lang="en-US" sz="3300" b="1" dirty="0">
                <a:solidFill>
                  <a:srgbClr val="FFFF00"/>
                </a:solidFill>
              </a:rPr>
              <a:t>if he condemned the cities of Sodom and Gomorrah</a:t>
            </a:r>
            <a:r>
              <a:rPr lang="en-US" sz="3300" b="1" dirty="0">
                <a:solidFill>
                  <a:srgbClr val="FFFFFF"/>
                </a:solidFill>
              </a:rPr>
              <a:t> by burning them to ashes, and made them an example of what is going to happen to the ungodly; </a:t>
            </a:r>
            <a:r>
              <a:rPr lang="en-US" sz="3300" b="1" baseline="30000" dirty="0">
                <a:solidFill>
                  <a:srgbClr val="FFFFFF"/>
                </a:solidFill>
              </a:rPr>
              <a:t>7 </a:t>
            </a:r>
            <a:r>
              <a:rPr lang="en-US" sz="3300" b="1" dirty="0">
                <a:solidFill>
                  <a:srgbClr val="FFFFFF"/>
                </a:solidFill>
              </a:rPr>
              <a:t>and </a:t>
            </a:r>
            <a:r>
              <a:rPr lang="en-US" sz="3300" b="1" dirty="0">
                <a:solidFill>
                  <a:srgbClr val="FFFF00"/>
                </a:solidFill>
              </a:rPr>
              <a:t>if he rescued Lot, a righteous man, </a:t>
            </a:r>
            <a:r>
              <a:rPr lang="en-US" sz="3300" b="1" dirty="0">
                <a:solidFill>
                  <a:srgbClr val="FFFFFF"/>
                </a:solidFill>
              </a:rPr>
              <a:t>who was distressed by the filthy lives of lawless men </a:t>
            </a:r>
            <a:r>
              <a:rPr lang="en-US" sz="3300" b="1" baseline="30000" dirty="0">
                <a:solidFill>
                  <a:srgbClr val="FFFFFF"/>
                </a:solidFill>
              </a:rPr>
              <a:t>8 </a:t>
            </a:r>
            <a:r>
              <a:rPr lang="en-US" sz="3300" b="1" dirty="0">
                <a:solidFill>
                  <a:srgbClr val="FFFFFF"/>
                </a:solidFill>
              </a:rPr>
              <a:t>(for that righteous man, living among them day after day, was tormented in his righteous soul by the lawless deeds he saw and </a:t>
            </a:r>
            <a:r>
              <a:rPr lang="en-US" sz="3300" b="1" dirty="0" smtClean="0">
                <a:solidFill>
                  <a:srgbClr val="FFFFFF"/>
                </a:solidFill>
              </a:rPr>
              <a:t>heard</a:t>
            </a:r>
            <a:r>
              <a:rPr lang="en-US" sz="3300" b="1" dirty="0">
                <a:solidFill>
                  <a:srgbClr val="FFFFFF"/>
                </a:solidFill>
              </a:rPr>
              <a:t>)—</a:t>
            </a:r>
            <a:endParaRPr lang="en-US" sz="3300" dirty="0">
              <a:solidFill>
                <a:srgbClr val="FFFFFF"/>
              </a:solidFill>
            </a:endParaRPr>
          </a:p>
          <a:p>
            <a:r>
              <a:rPr lang="en-US" dirty="0"/>
              <a:t>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6217" y="5763495"/>
            <a:ext cx="3325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odoni MT Black" pitchFamily="18" charset="0"/>
              </a:rPr>
              <a:t>2</a:t>
            </a:r>
            <a:endParaRPr lang="en-US" sz="2000" dirty="0">
              <a:solidFill>
                <a:srgbClr val="FF000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4000" y="127001"/>
            <a:ext cx="8661400" cy="5016500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Can We </a:t>
            </a:r>
            <a:r>
              <a:rPr lang="en-US" b="1" dirty="0">
                <a:solidFill>
                  <a:srgbClr val="FFFF00"/>
                </a:solidFill>
              </a:rPr>
              <a:t>Draw Any Lessons </a:t>
            </a:r>
            <a:r>
              <a:rPr lang="en-US" b="1" dirty="0">
                <a:solidFill>
                  <a:schemeClr val="bg1"/>
                </a:solidFill>
              </a:rPr>
              <a:t>From History?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What Does Scripture Teach Regarding Angels?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b="1" u="sng" dirty="0">
                <a:solidFill>
                  <a:srgbClr val="FFFF00"/>
                </a:solidFill>
              </a:rPr>
              <a:t>The argument is this: </a:t>
            </a:r>
            <a:endParaRPr lang="en-US" u="sng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If the angels who are spirit were punished for their rejection of what is right and true, how much more will God punish physical beings who abandon the truth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3600" b="1" u="sng" dirty="0">
                <a:solidFill>
                  <a:srgbClr val="FFFF00"/>
                </a:solidFill>
              </a:rPr>
              <a:t>What about Noah?</a:t>
            </a:r>
            <a:endParaRPr lang="en-US" sz="3600" u="sng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6217" y="5763495"/>
            <a:ext cx="3325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odoni MT Black" pitchFamily="18" charset="0"/>
              </a:rPr>
              <a:t>2</a:t>
            </a:r>
            <a:endParaRPr lang="en-US" sz="2000" dirty="0">
              <a:solidFill>
                <a:srgbClr val="FF000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1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2401"/>
            <a:ext cx="8648700" cy="5067300"/>
          </a:xfrm>
          <a:effectLst/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Sodom and Gomorrah. </a:t>
            </a:r>
            <a:endParaRPr lang="en-US" sz="3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was </a:t>
            </a:r>
            <a:r>
              <a:rPr lang="en-US" sz="3600" b="1" dirty="0">
                <a:solidFill>
                  <a:srgbClr val="FFFF00"/>
                </a:solidFill>
              </a:rPr>
              <a:t>distressed by the filthy lives of lawless men </a:t>
            </a:r>
            <a:r>
              <a:rPr lang="en-US" sz="3600" b="1" baseline="30000" dirty="0">
                <a:solidFill>
                  <a:srgbClr val="FFFFFF"/>
                </a:solidFill>
              </a:rPr>
              <a:t>8 </a:t>
            </a:r>
            <a:r>
              <a:rPr lang="en-US" sz="3600" b="1" dirty="0">
                <a:solidFill>
                  <a:srgbClr val="FFFFFF"/>
                </a:solidFill>
              </a:rPr>
              <a:t>(for that righteous man, living among them day after day, was </a:t>
            </a:r>
            <a:r>
              <a:rPr lang="en-US" sz="3600" b="1" dirty="0">
                <a:solidFill>
                  <a:srgbClr val="FFFF00"/>
                </a:solidFill>
              </a:rPr>
              <a:t>tormented in his righteous soul </a:t>
            </a:r>
            <a:r>
              <a:rPr lang="en-US" sz="3600" b="1" dirty="0">
                <a:solidFill>
                  <a:srgbClr val="FFFFFF"/>
                </a:solidFill>
              </a:rPr>
              <a:t>by the lawless deeds he saw and heard)—</a:t>
            </a:r>
            <a:endParaRPr lang="en-US" sz="3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b="1" u="sng" dirty="0">
                <a:solidFill>
                  <a:schemeClr val="bg1"/>
                </a:solidFill>
              </a:rPr>
              <a:t>Today we seem to suffer from two problems:</a:t>
            </a:r>
            <a:endParaRPr lang="en-US" sz="36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1</a:t>
            </a:r>
            <a:r>
              <a:rPr lang="en-US" sz="3600" b="1" dirty="0">
                <a:solidFill>
                  <a:srgbClr val="FFFFFF"/>
                </a:solidFill>
              </a:rPr>
              <a:t>.  We lack of true </a:t>
            </a:r>
            <a:r>
              <a:rPr lang="en-US" sz="3600" b="1" dirty="0">
                <a:solidFill>
                  <a:srgbClr val="FFFF00"/>
                </a:solidFill>
              </a:rPr>
              <a:t>respect and passion </a:t>
            </a:r>
            <a:r>
              <a:rPr lang="en-US" sz="3600" b="1" dirty="0">
                <a:solidFill>
                  <a:srgbClr val="FFFFFF"/>
                </a:solidFill>
              </a:rPr>
              <a:t>for the things of God. </a:t>
            </a:r>
            <a:endParaRPr lang="en-US" sz="36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6217" y="5763495"/>
            <a:ext cx="3325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odoni MT Black" pitchFamily="18" charset="0"/>
              </a:rPr>
              <a:t>2</a:t>
            </a:r>
            <a:endParaRPr lang="en-US" sz="2000" dirty="0">
              <a:solidFill>
                <a:srgbClr val="FF000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5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100" y="190501"/>
            <a:ext cx="8623300" cy="5029200"/>
          </a:xfrm>
          <a:effectLst/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2.  We haven’t grasped what is at stake</a:t>
            </a:r>
            <a:r>
              <a:rPr lang="en-US" b="1" dirty="0"/>
              <a:t>. 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God Can Rescue and God Can Judge</a:t>
            </a: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</a:rPr>
              <a:t>If God punished the angels;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</a:rPr>
              <a:t>If God sent a flood;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</a:rPr>
              <a:t>If God destroyed Sodom and Gomorrah;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</a:rPr>
              <a:t>He will punish those who teach wrong.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It may feel like it is impossible to stand in a corrupt world, but God can rescue us</a:t>
            </a:r>
            <a:r>
              <a:rPr lang="en-US" dirty="0">
                <a:solidFill>
                  <a:srgbClr val="FFFFFF"/>
                </a:solidFill>
              </a:rPr>
              <a:t>. 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6217" y="5763495"/>
            <a:ext cx="3325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odoni MT Black" pitchFamily="18" charset="0"/>
              </a:rPr>
              <a:t>2</a:t>
            </a:r>
            <a:endParaRPr lang="en-US" sz="2000" dirty="0">
              <a:solidFill>
                <a:srgbClr val="FF000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4000" y="228601"/>
            <a:ext cx="8636000" cy="5003800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The Second part of the principle is that </a:t>
            </a:r>
            <a:r>
              <a:rPr lang="en-US" b="1" u="sng" dirty="0">
                <a:solidFill>
                  <a:srgbClr val="FFFFFF"/>
                </a:solidFill>
              </a:rPr>
              <a:t>Judgment is Not Abandoned Even if it is Delayed</a:t>
            </a:r>
            <a:r>
              <a:rPr lang="en-US" b="1" dirty="0">
                <a:solidFill>
                  <a:srgbClr val="FFFFFF"/>
                </a:solidFill>
              </a:rPr>
              <a:t>. </a:t>
            </a: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b="1" u="sng" dirty="0">
                <a:solidFill>
                  <a:srgbClr val="FFFF00"/>
                </a:solidFill>
              </a:rPr>
              <a:t>Here’s what we fail to understand: </a:t>
            </a:r>
            <a:endParaRPr lang="en-US" u="sng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God </a:t>
            </a:r>
            <a:r>
              <a:rPr lang="en-US" sz="3600" dirty="0">
                <a:solidFill>
                  <a:srgbClr val="FFFFFF"/>
                </a:solidFill>
              </a:rPr>
              <a:t>is wonderfully loving!  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But He is also holy and He is just.  </a:t>
            </a:r>
          </a:p>
          <a:p>
            <a:pPr marL="0" indent="0" algn="ctr">
              <a:buNone/>
            </a:pPr>
            <a:r>
              <a:rPr lang="en-US" sz="3600" b="1" u="sng" dirty="0">
                <a:solidFill>
                  <a:srgbClr val="FFFF00"/>
                </a:solidFill>
              </a:rPr>
              <a:t>Our message to the world is simple: </a:t>
            </a:r>
            <a:endParaRPr lang="en-US" sz="3600" u="sng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God loves people.  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He loves all people!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6217" y="5763495"/>
            <a:ext cx="3325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odoni MT Black" pitchFamily="18" charset="0"/>
              </a:rPr>
              <a:t>2</a:t>
            </a:r>
            <a:endParaRPr lang="en-US" sz="2000" dirty="0">
              <a:solidFill>
                <a:srgbClr val="FF000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100" y="177801"/>
            <a:ext cx="8623300" cy="5067300"/>
          </a:xfrm>
          <a:effectLst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FFFF"/>
                </a:solidFill>
              </a:rPr>
              <a:t>Christians are currently being tested</a:t>
            </a:r>
            <a:r>
              <a:rPr lang="en-US" dirty="0">
                <a:solidFill>
                  <a:srgbClr val="FFFFFF"/>
                </a:solidFill>
              </a:rPr>
              <a:t>. 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FFFFFF"/>
                </a:solidFill>
              </a:rPr>
              <a:t>Christians Stand True during Hostile Times. 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Is it not one of the </a:t>
            </a:r>
            <a:r>
              <a:rPr lang="en-US" b="1" dirty="0">
                <a:solidFill>
                  <a:srgbClr val="FFFF00"/>
                </a:solidFill>
              </a:rPr>
              <a:t>greatest tragedies </a:t>
            </a:r>
            <a:r>
              <a:rPr lang="en-US" b="1" dirty="0">
                <a:solidFill>
                  <a:srgbClr val="FFFFFF"/>
                </a:solidFill>
              </a:rPr>
              <a:t>today that it is almost impossible to tell who is a Christian? Is it not one of the </a:t>
            </a:r>
            <a:r>
              <a:rPr lang="en-US" b="1" dirty="0">
                <a:solidFill>
                  <a:srgbClr val="FFFF00"/>
                </a:solidFill>
              </a:rPr>
              <a:t>greatest tragedies </a:t>
            </a:r>
            <a:r>
              <a:rPr lang="en-US" b="1" dirty="0">
                <a:solidFill>
                  <a:srgbClr val="FFFFFF"/>
                </a:solidFill>
              </a:rPr>
              <a:t>that we Christians are so </a:t>
            </a:r>
            <a:r>
              <a:rPr lang="en-US" b="1" dirty="0">
                <a:solidFill>
                  <a:srgbClr val="FFFF00"/>
                </a:solidFill>
              </a:rPr>
              <a:t>amazingly like the men who have never made such a claim</a:t>
            </a:r>
            <a:r>
              <a:rPr lang="en-US" b="1" dirty="0">
                <a:solidFill>
                  <a:srgbClr val="FFFFFF"/>
                </a:solidFill>
              </a:rPr>
              <a:t> – like them in </a:t>
            </a:r>
            <a:r>
              <a:rPr lang="en-US" b="1" dirty="0">
                <a:solidFill>
                  <a:srgbClr val="FFFF00"/>
                </a:solidFill>
              </a:rPr>
              <a:t>appearance</a:t>
            </a:r>
            <a:r>
              <a:rPr lang="en-US" b="1" dirty="0">
                <a:solidFill>
                  <a:srgbClr val="FFFFFF"/>
                </a:solidFill>
              </a:rPr>
              <a:t>, like them in </a:t>
            </a:r>
            <a:r>
              <a:rPr lang="en-US" b="1" dirty="0">
                <a:solidFill>
                  <a:srgbClr val="FFFF00"/>
                </a:solidFill>
              </a:rPr>
              <a:t>conversation</a:t>
            </a:r>
            <a:r>
              <a:rPr lang="en-US" b="1" dirty="0">
                <a:solidFill>
                  <a:srgbClr val="FFFFFF"/>
                </a:solidFill>
              </a:rPr>
              <a:t>, like them in </a:t>
            </a:r>
            <a:r>
              <a:rPr lang="en-US" b="1" dirty="0">
                <a:solidFill>
                  <a:srgbClr val="FFFF00"/>
                </a:solidFill>
              </a:rPr>
              <a:t>interests</a:t>
            </a:r>
            <a:r>
              <a:rPr lang="en-US" b="1" dirty="0">
                <a:solidFill>
                  <a:srgbClr val="FFFFFF"/>
                </a:solidFill>
              </a:rPr>
              <a:t>, like them in </a:t>
            </a:r>
            <a:r>
              <a:rPr lang="en-US" b="1" dirty="0">
                <a:solidFill>
                  <a:srgbClr val="FFFF00"/>
                </a:solidFill>
              </a:rPr>
              <a:t>habits</a:t>
            </a:r>
            <a:r>
              <a:rPr lang="en-US" b="1" dirty="0">
                <a:solidFill>
                  <a:srgbClr val="FFFFFF"/>
                </a:solidFill>
              </a:rPr>
              <a:t>, like them in our </a:t>
            </a:r>
            <a:r>
              <a:rPr lang="en-US" b="1" dirty="0">
                <a:solidFill>
                  <a:srgbClr val="FFFF00"/>
                </a:solidFill>
              </a:rPr>
              <a:t>reactions to events</a:t>
            </a:r>
            <a:r>
              <a:rPr lang="en-US" b="1" dirty="0">
                <a:solidFill>
                  <a:srgbClr val="FFFFFF"/>
                </a:solidFill>
              </a:rPr>
              <a:t>? (151-152)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100" y="177801"/>
            <a:ext cx="8623300" cy="5067300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Define truth by what the Bible says rather than interpreting the Bible by what the world says is true.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00"/>
                </a:solidFill>
              </a:rPr>
              <a:t>Ask yourselves: </a:t>
            </a:r>
            <a:endParaRPr lang="en-US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</a:rPr>
              <a:t>What </a:t>
            </a:r>
            <a:r>
              <a:rPr lang="en-US" sz="4000" b="1" dirty="0">
                <a:solidFill>
                  <a:srgbClr val="FFFF00"/>
                </a:solidFill>
              </a:rPr>
              <a:t>value system,</a:t>
            </a:r>
            <a:r>
              <a:rPr lang="en-US" sz="4000" b="1" dirty="0">
                <a:solidFill>
                  <a:srgbClr val="FFFFFF"/>
                </a:solidFill>
              </a:rPr>
              <a:t> what </a:t>
            </a:r>
            <a:r>
              <a:rPr lang="en-US" sz="4000" b="1" dirty="0">
                <a:solidFill>
                  <a:srgbClr val="FFFF00"/>
                </a:solidFill>
              </a:rPr>
              <a:t>standard of truth </a:t>
            </a:r>
            <a:r>
              <a:rPr lang="en-US" sz="4000" b="1" dirty="0">
                <a:solidFill>
                  <a:srgbClr val="FFFFFF"/>
                </a:solidFill>
              </a:rPr>
              <a:t>is being promoted? </a:t>
            </a: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2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501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TLV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Garrett</dc:creator>
  <cp:lastModifiedBy>Jon Baize</cp:lastModifiedBy>
  <cp:revision>12</cp:revision>
  <dcterms:created xsi:type="dcterms:W3CDTF">2013-05-15T20:42:15Z</dcterms:created>
  <dcterms:modified xsi:type="dcterms:W3CDTF">2013-05-27T00:19:27Z</dcterms:modified>
</cp:coreProperties>
</file>