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23"/>
  </p:notesMasterIdLst>
  <p:handoutMasterIdLst>
    <p:handoutMasterId r:id="rId24"/>
  </p:handoutMasterIdLst>
  <p:sldIdLst>
    <p:sldId id="264" r:id="rId3"/>
    <p:sldId id="266" r:id="rId4"/>
    <p:sldId id="265" r:id="rId5"/>
    <p:sldId id="268" r:id="rId6"/>
    <p:sldId id="269" r:id="rId7"/>
    <p:sldId id="270" r:id="rId8"/>
    <p:sldId id="257" r:id="rId9"/>
    <p:sldId id="259" r:id="rId10"/>
    <p:sldId id="258" r:id="rId11"/>
    <p:sldId id="261" r:id="rId12"/>
    <p:sldId id="260" r:id="rId13"/>
    <p:sldId id="277" r:id="rId14"/>
    <p:sldId id="273" r:id="rId15"/>
    <p:sldId id="281" r:id="rId16"/>
    <p:sldId id="274" r:id="rId17"/>
    <p:sldId id="275" r:id="rId18"/>
    <p:sldId id="279" r:id="rId19"/>
    <p:sldId id="278" r:id="rId20"/>
    <p:sldId id="280" r:id="rId21"/>
    <p:sldId id="282"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502" autoAdjust="0"/>
  </p:normalViewPr>
  <p:slideViewPr>
    <p:cSldViewPr snapToGrid="0" snapToObjects="1">
      <p:cViewPr varScale="1">
        <p:scale>
          <a:sx n="60" d="100"/>
          <a:sy n="60" d="100"/>
        </p:scale>
        <p:origin x="-912"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AB8D0CD-56DB-044A-9B86-A38CEFE08E8D}" type="datetimeFigureOut">
              <a:rPr lang="en-US" smtClean="0"/>
              <a:t>5/8/2016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B07217E-C6A5-5945-845D-2B54687C2335}" type="slidenum">
              <a:rPr lang="en-US" smtClean="0"/>
              <a:t>‹#›</a:t>
            </a:fld>
            <a:endParaRPr lang="en-US"/>
          </a:p>
        </p:txBody>
      </p:sp>
    </p:spTree>
    <p:extLst>
      <p:ext uri="{BB962C8B-B14F-4D97-AF65-F5344CB8AC3E}">
        <p14:creationId xmlns:p14="http://schemas.microsoft.com/office/powerpoint/2010/main" val="2878856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44A57F-077B-B249-A123-95837D2A492F}" type="datetimeFigureOut">
              <a:rPr lang="en-US" smtClean="0"/>
              <a:t>5/8/2016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AB4ABC-25D1-524A-B4AE-975C6D57C3AE}" type="slidenum">
              <a:rPr lang="en-US" smtClean="0"/>
              <a:t>‹#›</a:t>
            </a:fld>
            <a:endParaRPr lang="en-US"/>
          </a:p>
        </p:txBody>
      </p:sp>
    </p:spTree>
    <p:extLst>
      <p:ext uri="{BB962C8B-B14F-4D97-AF65-F5344CB8AC3E}">
        <p14:creationId xmlns:p14="http://schemas.microsoft.com/office/powerpoint/2010/main" val="24803951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n.wikipedia.org/wiki/Ethan_Couch#cite_note-11"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en.wikipedia.org/wiki/Ethan_Couch#cite_note-12"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passage that was just read provides a goal for the church. God intends his church to be a growing thriving group of individuals. As we’ve just read- God gave gifts for the intention of </a:t>
            </a:r>
            <a:r>
              <a:rPr lang="en-US" baseline="0" dirty="0" err="1" smtClean="0"/>
              <a:t>efication</a:t>
            </a:r>
            <a:r>
              <a:rPr lang="en-US" baseline="0" dirty="0" smtClean="0"/>
              <a:t>. Building up!!! Making stronger! Improving. </a:t>
            </a:r>
          </a:p>
          <a:p>
            <a:endParaRPr lang="en-US" baseline="0" dirty="0" smtClean="0"/>
          </a:p>
          <a:p>
            <a:r>
              <a:rPr lang="en-US" baseline="0" dirty="0" smtClean="0"/>
              <a:t>Unfortunately sometime we can employ different tactics that do just the opposite. Instead of making the strong stronger we instead make the weak weaker. Or we make the strong weaker. To as a whole cultivate weakness.</a:t>
            </a:r>
          </a:p>
          <a:p>
            <a:endParaRPr lang="en-US" baseline="0" dirty="0" smtClean="0"/>
          </a:p>
          <a:p>
            <a:r>
              <a:rPr lang="en-US" baseline="0" dirty="0" smtClean="0"/>
              <a:t>And that’s simply what I’d like to look at for our time this morning. </a:t>
            </a:r>
          </a:p>
          <a:p>
            <a:endParaRPr lang="en-US" baseline="0" dirty="0" smtClean="0"/>
          </a:p>
          <a:p>
            <a:r>
              <a:rPr lang="en-US" baseline="0" dirty="0" smtClean="0"/>
              <a:t>I want to consider some things that cultivate weakness that we need to avoid. </a:t>
            </a:r>
          </a:p>
          <a:p>
            <a:endParaRPr lang="en-US" baseline="0" dirty="0" smtClean="0"/>
          </a:p>
          <a:p>
            <a:r>
              <a:rPr lang="en-US" baseline="0" dirty="0" smtClean="0"/>
              <a:t>I want to look at 4 main points that I think are very dangerous that are often employed that will cultivate weakness as opposed to strength. </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DAB4ABC-25D1-524A-B4AE-975C6D57C3AE}" type="slidenum">
              <a:rPr lang="en-US" smtClean="0"/>
              <a:t>1</a:t>
            </a:fld>
            <a:endParaRPr lang="en-US"/>
          </a:p>
        </p:txBody>
      </p:sp>
    </p:spTree>
    <p:extLst>
      <p:ext uri="{BB962C8B-B14F-4D97-AF65-F5344CB8AC3E}">
        <p14:creationId xmlns:p14="http://schemas.microsoft.com/office/powerpoint/2010/main" val="1574424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SUFFERED FROM AFLUENZA</a:t>
            </a:r>
            <a:r>
              <a:rPr lang="en-US" sz="2400" baseline="0" dirty="0" smtClean="0"/>
              <a:t>--- </a:t>
            </a:r>
          </a:p>
          <a:p>
            <a:endParaRPr lang="en-US" sz="2400" baseline="0" dirty="0" smtClean="0"/>
          </a:p>
          <a:p>
            <a:r>
              <a:rPr lang="en-US" sz="2400" baseline="0" dirty="0" smtClean="0"/>
              <a:t>Ethan is the victim- don’t you see says his </a:t>
            </a:r>
            <a:r>
              <a:rPr lang="en-US" sz="2400" baseline="0" dirty="0" err="1" smtClean="0"/>
              <a:t>attourney</a:t>
            </a:r>
            <a:r>
              <a:rPr lang="en-US" sz="2400" baseline="0" dirty="0" smtClean="0"/>
              <a:t>. </a:t>
            </a:r>
          </a:p>
          <a:p>
            <a:endParaRPr lang="en-US" sz="24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2400" kern="1200" dirty="0" smtClean="0">
                <a:solidFill>
                  <a:schemeClr val="tx1"/>
                </a:solidFill>
                <a:effectLst/>
                <a:latin typeface="+mn-lt"/>
                <a:ea typeface="+mn-ea"/>
                <a:cs typeface="+mn-cs"/>
              </a:rPr>
              <a:t>according to one psychologist -- the product of wealthy, privileged parents who never set limits for the boy.</a:t>
            </a:r>
          </a:p>
          <a:p>
            <a:endParaRPr lang="en-US" sz="24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2400" kern="1200" dirty="0" smtClean="0">
                <a:solidFill>
                  <a:schemeClr val="tx1"/>
                </a:solidFill>
                <a:effectLst/>
                <a:latin typeface="+mn-lt"/>
                <a:ea typeface="+mn-ea"/>
                <a:cs typeface="+mn-cs"/>
              </a:rPr>
              <a:t>To a judge, who sentenced Couch to 10 years' probation but no jail time, he's a defendant in need of treatment.</a:t>
            </a:r>
          </a:p>
          <a:p>
            <a:endParaRPr lang="en-US" sz="24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The</a:t>
            </a:r>
            <a:r>
              <a:rPr lang="en-US" sz="2400" baseline="0" dirty="0" smtClean="0"/>
              <a:t> </a:t>
            </a:r>
            <a:r>
              <a:rPr lang="en-US" sz="2400" baseline="0" dirty="0" err="1" smtClean="0"/>
              <a:t>attourney</a:t>
            </a:r>
            <a:r>
              <a:rPr lang="en-US" sz="2400" baseline="0" dirty="0" smtClean="0"/>
              <a:t> argued that his parents gave him everything he wanted and “</a:t>
            </a:r>
            <a:r>
              <a:rPr lang="en-US" sz="2400" kern="1200" dirty="0" smtClean="0">
                <a:solidFill>
                  <a:schemeClr val="tx1"/>
                </a:solidFill>
                <a:effectLst/>
                <a:latin typeface="+mn-lt"/>
                <a:ea typeface="+mn-ea"/>
                <a:cs typeface="+mn-cs"/>
              </a:rPr>
              <a:t>he’d lost the ability to understand the relationship between action and consequence.”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24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2400" kern="1200" dirty="0" smtClean="0">
                <a:solidFill>
                  <a:schemeClr val="tx1"/>
                </a:solidFill>
                <a:effectLst/>
                <a:latin typeface="+mn-lt"/>
                <a:ea typeface="+mn-ea"/>
                <a:cs typeface="+mn-cs"/>
              </a:rPr>
              <a:t>So as a result he shouldn’t be punished by the law for bad</a:t>
            </a:r>
            <a:r>
              <a:rPr lang="en-US" sz="2400" kern="1200" baseline="0" dirty="0" smtClean="0">
                <a:solidFill>
                  <a:schemeClr val="tx1"/>
                </a:solidFill>
                <a:effectLst/>
                <a:latin typeface="+mn-lt"/>
                <a:ea typeface="+mn-ea"/>
                <a:cs typeface="+mn-cs"/>
              </a:rPr>
              <a:t> behavior either</a:t>
            </a:r>
            <a:r>
              <a:rPr lang="en-US" sz="2400"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24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2400" kern="1200" dirty="0" smtClean="0">
                <a:solidFill>
                  <a:schemeClr val="tx1"/>
                </a:solidFill>
                <a:effectLst/>
                <a:latin typeface="+mn-lt"/>
                <a:ea typeface="+mn-ea"/>
                <a:cs typeface="+mn-cs"/>
              </a:rPr>
              <a:t>This makes no sense until you find that Ethan Couch’s parents are filthy</a:t>
            </a:r>
            <a:r>
              <a:rPr lang="en-US" sz="2400" kern="1200" baseline="0" dirty="0" smtClean="0">
                <a:solidFill>
                  <a:schemeClr val="tx1"/>
                </a:solidFill>
                <a:effectLst/>
                <a:latin typeface="+mn-lt"/>
                <a:ea typeface="+mn-ea"/>
                <a:cs typeface="+mn-cs"/>
              </a:rPr>
              <a:t> rich.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2400" kern="1200" baseline="0" dirty="0" smtClean="0">
              <a:solidFill>
                <a:schemeClr val="tx1"/>
              </a:solidFill>
              <a:effectLst/>
              <a:latin typeface="+mn-lt"/>
              <a:ea typeface="+mn-ea"/>
              <a:cs typeface="+mn-cs"/>
            </a:endParaRPr>
          </a:p>
          <a:p>
            <a:pPr marL="342900" marR="0" indent="-342900" algn="l" defTabSz="457200" rtl="0" eaLnBrk="1" fontAlgn="auto" latinLnBrk="0" hangingPunct="1">
              <a:lnSpc>
                <a:spcPct val="100000"/>
              </a:lnSpc>
              <a:spcBef>
                <a:spcPts val="0"/>
              </a:spcBef>
              <a:spcAft>
                <a:spcPts val="0"/>
              </a:spcAft>
              <a:buClrTx/>
              <a:buSzTx/>
              <a:buFontTx/>
              <a:buChar char="-"/>
              <a:tabLst/>
              <a:defRPr/>
            </a:pPr>
            <a:r>
              <a:rPr lang="en-US" sz="2400" kern="1200" baseline="0" dirty="0" smtClean="0">
                <a:solidFill>
                  <a:schemeClr val="tx1"/>
                </a:solidFill>
                <a:effectLst/>
                <a:latin typeface="+mn-lt"/>
                <a:ea typeface="+mn-ea"/>
                <a:cs typeface="+mn-cs"/>
              </a:rPr>
              <a:t>They </a:t>
            </a:r>
            <a:r>
              <a:rPr lang="en-US" sz="2400" kern="1200" baseline="0" dirty="0" err="1" smtClean="0">
                <a:solidFill>
                  <a:schemeClr val="tx1"/>
                </a:solidFill>
                <a:effectLst/>
                <a:latin typeface="+mn-lt"/>
                <a:ea typeface="+mn-ea"/>
                <a:cs typeface="+mn-cs"/>
              </a:rPr>
              <a:t>payed</a:t>
            </a:r>
            <a:r>
              <a:rPr lang="en-US" sz="2400" kern="1200" baseline="0" dirty="0" smtClean="0">
                <a:solidFill>
                  <a:schemeClr val="tx1"/>
                </a:solidFill>
                <a:effectLst/>
                <a:latin typeface="+mn-lt"/>
                <a:ea typeface="+mn-ea"/>
                <a:cs typeface="+mn-cs"/>
              </a:rPr>
              <a:t> what would appear to be incredibly large settlements to several of the family who had brought charges against them. The only amount that was disclosed was regarding </a:t>
            </a:r>
            <a:r>
              <a:rPr lang="en-US" sz="2400" kern="1200" baseline="0" dirty="0" err="1" smtClean="0">
                <a:solidFill>
                  <a:schemeClr val="tx1"/>
                </a:solidFill>
                <a:effectLst/>
                <a:latin typeface="+mn-lt"/>
                <a:ea typeface="+mn-ea"/>
                <a:cs typeface="+mn-cs"/>
              </a:rPr>
              <a:t>molina</a:t>
            </a:r>
            <a:r>
              <a:rPr lang="en-US" sz="2400" kern="1200" baseline="0" dirty="0" smtClean="0">
                <a:solidFill>
                  <a:schemeClr val="tx1"/>
                </a:solidFill>
                <a:effectLst/>
                <a:latin typeface="+mn-lt"/>
                <a:ea typeface="+mn-ea"/>
                <a:cs typeface="+mn-cs"/>
              </a:rPr>
              <a:t> the individual who was paralyzed. They got two million. </a:t>
            </a:r>
          </a:p>
          <a:p>
            <a:pPr marL="342900" marR="0" indent="-342900" algn="l" defTabSz="457200" rtl="0" eaLnBrk="1" fontAlgn="auto" latinLnBrk="0" hangingPunct="1">
              <a:lnSpc>
                <a:spcPct val="100000"/>
              </a:lnSpc>
              <a:spcBef>
                <a:spcPts val="0"/>
              </a:spcBef>
              <a:spcAft>
                <a:spcPts val="0"/>
              </a:spcAft>
              <a:buClrTx/>
              <a:buSzTx/>
              <a:buFontTx/>
              <a:buChar char="-"/>
              <a:tabLst/>
              <a:defRPr/>
            </a:pPr>
            <a:r>
              <a:rPr lang="en-US" sz="2400" kern="1200" baseline="0" dirty="0" smtClean="0">
                <a:solidFill>
                  <a:schemeClr val="tx1"/>
                </a:solidFill>
                <a:effectLst/>
                <a:latin typeface="+mn-lt"/>
                <a:ea typeface="+mn-ea"/>
                <a:cs typeface="+mn-cs"/>
              </a:rPr>
              <a:t>And they agreed to pay for rehabilitation centers for him to get treatment. </a:t>
            </a:r>
          </a:p>
          <a:p>
            <a:pPr marL="342900" marR="0" indent="-342900" algn="l" defTabSz="4572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The rehabilitation facility near Newport Beach, California that the teen was expected to attend would cost his family approximately $500,000 annually. However, he was sentenced to a state facility which requires the family to only pay $1100 per month</a:t>
            </a:r>
            <a:r>
              <a:rPr lang="en-US" sz="1200" u="none" strike="noStrike" kern="1200" baseline="30000" dirty="0" smtClean="0">
                <a:solidFill>
                  <a:schemeClr val="tx1"/>
                </a:solidFill>
                <a:effectLst/>
                <a:latin typeface="+mn-lt"/>
                <a:ea typeface="+mn-ea"/>
                <a:cs typeface="+mn-cs"/>
                <a:hlinkClick r:id="rId3"/>
              </a:rPr>
              <a:t>[11]</a:t>
            </a:r>
            <a:r>
              <a:rPr lang="en-US" sz="1200" u="none" strike="noStrike" kern="1200" baseline="30000" dirty="0" smtClean="0">
                <a:solidFill>
                  <a:schemeClr val="tx1"/>
                </a:solidFill>
                <a:effectLst/>
                <a:latin typeface="+mn-lt"/>
                <a:ea typeface="+mn-ea"/>
                <a:cs typeface="+mn-cs"/>
                <a:hlinkClick r:id="rId4"/>
              </a:rPr>
              <a:t>[12]</a:t>
            </a:r>
            <a:r>
              <a:rPr lang="en-US" sz="1200" kern="1200" dirty="0" smtClean="0">
                <a:solidFill>
                  <a:schemeClr val="tx1"/>
                </a:solidFill>
                <a:effectLst/>
                <a:latin typeface="+mn-lt"/>
                <a:ea typeface="+mn-ea"/>
                <a:cs typeface="+mn-cs"/>
              </a:rPr>
              <a:t> The facility offers a 90-day treatment program that includes horse riding, mixed martial arts, massage and cookery, a swimming pool, basketball and six acres of land.</a:t>
            </a:r>
          </a:p>
          <a:p>
            <a:pPr marL="342900" marR="0" indent="-342900" algn="l" defTabSz="457200" rtl="0" eaLnBrk="1" fontAlgn="auto" latinLnBrk="0" hangingPunct="1">
              <a:lnSpc>
                <a:spcPct val="100000"/>
              </a:lnSpc>
              <a:spcBef>
                <a:spcPts val="0"/>
              </a:spcBef>
              <a:spcAft>
                <a:spcPts val="0"/>
              </a:spcAft>
              <a:buClrTx/>
              <a:buSzTx/>
              <a:buFontTx/>
              <a:buChar char="-"/>
              <a:tabLst/>
              <a:defRPr/>
            </a:pPr>
            <a:endParaRPr lang="en-US" sz="2400" kern="1200" baseline="0" dirty="0" smtClean="0">
              <a:solidFill>
                <a:schemeClr val="tx1"/>
              </a:solidFill>
              <a:effectLst/>
              <a:latin typeface="+mn-lt"/>
              <a:ea typeface="+mn-ea"/>
              <a:cs typeface="+mn-cs"/>
            </a:endParaRPr>
          </a:p>
          <a:p>
            <a:pPr marL="457200" marR="0" lvl="1" indent="0" algn="l" defTabSz="457200" rtl="0" eaLnBrk="1" fontAlgn="auto" latinLnBrk="0" hangingPunct="1">
              <a:lnSpc>
                <a:spcPct val="100000"/>
              </a:lnSpc>
              <a:spcBef>
                <a:spcPts val="0"/>
              </a:spcBef>
              <a:spcAft>
                <a:spcPts val="0"/>
              </a:spcAft>
              <a:buClrTx/>
              <a:buSzTx/>
              <a:buFontTx/>
              <a:buNone/>
              <a:tabLst/>
              <a:defRPr/>
            </a:pPr>
            <a:endParaRPr lang="en-US" sz="24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DAB4ABC-25D1-524A-B4AE-975C6D57C3AE}" type="slidenum">
              <a:rPr lang="en-US" smtClean="0"/>
              <a:t>11</a:t>
            </a:fld>
            <a:endParaRPr lang="en-US"/>
          </a:p>
        </p:txBody>
      </p:sp>
    </p:spTree>
    <p:extLst>
      <p:ext uri="{BB962C8B-B14F-4D97-AF65-F5344CB8AC3E}">
        <p14:creationId xmlns:p14="http://schemas.microsoft.com/office/powerpoint/2010/main" val="2442206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scares me to think that some people would be ready to repent but because they have all these excuses made for them (or b/c sometimes we makes all these excuses for them) they aren’t able- they stay weak, they don’t improve. </a:t>
            </a:r>
          </a:p>
          <a:p>
            <a:endParaRPr lang="en-US" baseline="0" dirty="0" smtClean="0"/>
          </a:p>
          <a:p>
            <a:r>
              <a:rPr lang="en-US" baseline="0" dirty="0" smtClean="0"/>
              <a:t>What did this kid just learn?</a:t>
            </a:r>
          </a:p>
          <a:p>
            <a:endParaRPr lang="en-US" baseline="0" dirty="0" smtClean="0"/>
          </a:p>
          <a:p>
            <a:r>
              <a:rPr lang="en-US" baseline="0" dirty="0" smtClean="0"/>
              <a:t>You really think he learned about taking responsibility for his actions? You think he’s </a:t>
            </a:r>
            <a:r>
              <a:rPr lang="en-US" baseline="0" dirty="0" err="1" smtClean="0"/>
              <a:t>gonna</a:t>
            </a:r>
            <a:r>
              <a:rPr lang="en-US" baseline="0" dirty="0" smtClean="0"/>
              <a:t> learn that from getting a pass and getting to spend his time under “probation” at his mansion and going to rehab facilities that with karate classes and message classes. </a:t>
            </a:r>
          </a:p>
          <a:p>
            <a:endParaRPr lang="en-US" baseline="0" dirty="0" smtClean="0"/>
          </a:p>
          <a:p>
            <a:r>
              <a:rPr lang="en-US" baseline="0" dirty="0" smtClean="0"/>
              <a:t>You think we help people by allowing people to sin while we make excuses for them? And certainly nothing will ever change when we reward that kind of behavior. </a:t>
            </a:r>
          </a:p>
          <a:p>
            <a:endParaRPr lang="en-US" baseline="0" dirty="0" smtClean="0"/>
          </a:p>
          <a:p>
            <a:endParaRPr lang="en-US" baseline="0" dirty="0" smtClean="0"/>
          </a:p>
          <a:p>
            <a:r>
              <a:rPr lang="en-US" baseline="0" dirty="0" smtClean="0"/>
              <a:t>Covering the tracks behind them. Paying for the offenses of others while they go on doing the same thing. </a:t>
            </a:r>
          </a:p>
          <a:p>
            <a:endParaRPr lang="en-US" baseline="0" dirty="0" smtClean="0"/>
          </a:p>
          <a:p>
            <a:r>
              <a:rPr lang="en-US" baseline="0" dirty="0" smtClean="0"/>
              <a:t>Nothing changes when nothing ever changes. </a:t>
            </a:r>
            <a:endParaRPr lang="en-US" dirty="0" smtClean="0"/>
          </a:p>
          <a:p>
            <a:endParaRPr lang="en-US" dirty="0"/>
          </a:p>
        </p:txBody>
      </p:sp>
      <p:sp>
        <p:nvSpPr>
          <p:cNvPr id="4" name="Slide Number Placeholder 3"/>
          <p:cNvSpPr>
            <a:spLocks noGrp="1"/>
          </p:cNvSpPr>
          <p:nvPr>
            <p:ph type="sldNum" sz="quarter" idx="10"/>
          </p:nvPr>
        </p:nvSpPr>
        <p:spPr/>
        <p:txBody>
          <a:bodyPr/>
          <a:lstStyle/>
          <a:p>
            <a:fld id="{5DAB4ABC-25D1-524A-B4AE-975C6D57C3AE}" type="slidenum">
              <a:rPr lang="en-US" smtClean="0"/>
              <a:t>12</a:t>
            </a:fld>
            <a:endParaRPr lang="en-US"/>
          </a:p>
        </p:txBody>
      </p:sp>
    </p:spTree>
    <p:extLst>
      <p:ext uri="{BB962C8B-B14F-4D97-AF65-F5344CB8AC3E}">
        <p14:creationId xmlns:p14="http://schemas.microsoft.com/office/powerpoint/2010/main" val="2371442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know the Lord was mad when people were paying people to tell them</a:t>
            </a:r>
            <a:r>
              <a:rPr lang="en-US" baseline="0" dirty="0" smtClean="0"/>
              <a:t> it was ok to sin. </a:t>
            </a:r>
            <a:r>
              <a:rPr lang="en-US" dirty="0" smtClean="0"/>
              <a:t>False prophets</a:t>
            </a:r>
          </a:p>
          <a:p>
            <a:endParaRPr lang="en-US" dirty="0" smtClean="0"/>
          </a:p>
          <a:p>
            <a:r>
              <a:rPr lang="en-US" dirty="0" smtClean="0"/>
              <a:t>Don’t you think the Lord gets mad</a:t>
            </a:r>
            <a:r>
              <a:rPr lang="en-US" baseline="0" dirty="0" smtClean="0"/>
              <a:t> when we reward the sinner. </a:t>
            </a:r>
          </a:p>
          <a:p>
            <a:endParaRPr lang="en-US" baseline="0" dirty="0" smtClean="0"/>
          </a:p>
          <a:p>
            <a:r>
              <a:rPr lang="en-US" baseline="0" dirty="0" smtClean="0"/>
              <a:t>Yeah that kind of thinking is foreign here!!!</a:t>
            </a:r>
          </a:p>
          <a:p>
            <a:endParaRPr lang="en-US" baseline="0" dirty="0" smtClean="0"/>
          </a:p>
          <a:p>
            <a:r>
              <a:rPr lang="en-US" baseline="0" dirty="0" smtClean="0"/>
              <a:t>Today when a child does wrong and throws a tantrum that’s what so many do, well maybe if I give them a new toy they will feel better. </a:t>
            </a:r>
          </a:p>
          <a:p>
            <a:endParaRPr lang="en-US" baseline="0" dirty="0" smtClean="0"/>
          </a:p>
          <a:p>
            <a:r>
              <a:rPr lang="en-US" baseline="0" dirty="0" smtClean="0"/>
              <a:t>Or that kid isn’t getting terrible grades maybe if I give them a new </a:t>
            </a:r>
            <a:r>
              <a:rPr lang="en-US" baseline="0" dirty="0" err="1" smtClean="0"/>
              <a:t>Ipad</a:t>
            </a:r>
            <a:endParaRPr lang="en-US" baseline="0" dirty="0" smtClean="0"/>
          </a:p>
          <a:p>
            <a:r>
              <a:rPr lang="en-US" baseline="0" dirty="0" smtClean="0"/>
              <a:t>What did they really just learn–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DAB4ABC-25D1-524A-B4AE-975C6D57C3AE}" type="slidenum">
              <a:rPr lang="en-US" smtClean="0"/>
              <a:t>13</a:t>
            </a:fld>
            <a:endParaRPr lang="en-US"/>
          </a:p>
        </p:txBody>
      </p:sp>
    </p:spTree>
    <p:extLst>
      <p:ext uri="{BB962C8B-B14F-4D97-AF65-F5344CB8AC3E}">
        <p14:creationId xmlns:p14="http://schemas.microsoft.com/office/powerpoint/2010/main" val="23714426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AB4ABC-25D1-524A-B4AE-975C6D57C3AE}" type="slidenum">
              <a:rPr lang="en-US" smtClean="0"/>
              <a:t>15</a:t>
            </a:fld>
            <a:endParaRPr lang="en-US"/>
          </a:p>
        </p:txBody>
      </p:sp>
    </p:spTree>
    <p:extLst>
      <p:ext uri="{BB962C8B-B14F-4D97-AF65-F5344CB8AC3E}">
        <p14:creationId xmlns:p14="http://schemas.microsoft.com/office/powerpoint/2010/main" val="2371442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I think some</a:t>
            </a:r>
            <a:r>
              <a:rPr lang="en-US" baseline="0" dirty="0" smtClean="0"/>
              <a:t> of those of you who are teachers might really appreciate this. </a:t>
            </a:r>
          </a:p>
          <a:p>
            <a:endParaRPr lang="en-US" baseline="0" dirty="0" smtClean="0"/>
          </a:p>
          <a:p>
            <a:r>
              <a:rPr lang="en-US" baseline="0" dirty="0" smtClean="0"/>
              <a:t>We defend the one who is doing wrong and defend the person who is doing something right. </a:t>
            </a:r>
            <a:endParaRPr lang="en-US" dirty="0"/>
          </a:p>
        </p:txBody>
      </p:sp>
      <p:sp>
        <p:nvSpPr>
          <p:cNvPr id="4" name="Slide Number Placeholder 3"/>
          <p:cNvSpPr>
            <a:spLocks noGrp="1"/>
          </p:cNvSpPr>
          <p:nvPr>
            <p:ph type="sldNum" sz="quarter" idx="10"/>
          </p:nvPr>
        </p:nvSpPr>
        <p:spPr/>
        <p:txBody>
          <a:bodyPr/>
          <a:lstStyle/>
          <a:p>
            <a:fld id="{5DAB4ABC-25D1-524A-B4AE-975C6D57C3AE}" type="slidenum">
              <a:rPr lang="en-US" smtClean="0"/>
              <a:t>16</a:t>
            </a:fld>
            <a:endParaRPr lang="en-US"/>
          </a:p>
        </p:txBody>
      </p:sp>
    </p:spTree>
    <p:extLst>
      <p:ext uri="{BB962C8B-B14F-4D97-AF65-F5344CB8AC3E}">
        <p14:creationId xmlns:p14="http://schemas.microsoft.com/office/powerpoint/2010/main" val="1021931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smtClean="0">
                <a:solidFill>
                  <a:schemeClr val="tx1"/>
                </a:solidFill>
                <a:effectLst/>
                <a:latin typeface="+mn-lt"/>
                <a:ea typeface="+mn-ea"/>
                <a:cs typeface="+mn-cs"/>
              </a:rPr>
              <a:t>Just to provide an another</a:t>
            </a:r>
            <a:r>
              <a:rPr lang="en-US" sz="1200" kern="1200" baseline="0" dirty="0" smtClean="0">
                <a:solidFill>
                  <a:schemeClr val="tx1"/>
                </a:solidFill>
                <a:effectLst/>
                <a:latin typeface="+mn-lt"/>
                <a:ea typeface="+mn-ea"/>
                <a:cs typeface="+mn-cs"/>
              </a:rPr>
              <a:t> illustration</a:t>
            </a:r>
            <a:endParaRPr lang="en-US" sz="1200" kern="1200" dirty="0" smtClean="0">
              <a:solidFill>
                <a:schemeClr val="tx1"/>
              </a:solidFill>
              <a:effectLst/>
              <a:latin typeface="+mn-lt"/>
              <a:ea typeface="+mn-ea"/>
              <a:cs typeface="+mn-cs"/>
            </a:endParaRP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Ex. Video- of an individual who there while robbing a bank and happens to be someone who carries. So this guy has a gone and is saying this is a robbery and so the victim shoots him and kicks away that gun. </a:t>
            </a:r>
          </a:p>
          <a:p>
            <a:pPr lvl="1"/>
            <a:endParaRPr lang="en-US" sz="1200" kern="1200" dirty="0" smtClean="0">
              <a:solidFill>
                <a:schemeClr val="tx1"/>
              </a:solidFill>
              <a:effectLst/>
              <a:latin typeface="+mn-lt"/>
              <a:ea typeface="+mn-ea"/>
              <a:cs typeface="+mn-cs"/>
            </a:endParaRPr>
          </a:p>
          <a:p>
            <a:pPr lvl="1"/>
            <a:endParaRPr lang="en-US" sz="1200" kern="1200" dirty="0" smtClean="0">
              <a:solidFill>
                <a:schemeClr val="tx1"/>
              </a:solidFill>
              <a:effectLst/>
              <a:latin typeface="+mn-lt"/>
              <a:ea typeface="+mn-ea"/>
              <a:cs typeface="+mn-cs"/>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Question lies in the necessity of shooting him? Could he have accomplished the same thing without firing his weapon?</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And of course you know there were people commenting and saying. He could have handled that differently- he didn’t have to shoot him…what???</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That’s the kind of mentality so many people have. Let’s not</a:t>
            </a:r>
            <a:r>
              <a:rPr lang="en-US" sz="1200" kern="1200" baseline="0" dirty="0" smtClean="0">
                <a:solidFill>
                  <a:schemeClr val="tx1"/>
                </a:solidFill>
                <a:effectLst/>
                <a:latin typeface="+mn-lt"/>
                <a:ea typeface="+mn-ea"/>
                <a:cs typeface="+mn-cs"/>
              </a:rPr>
              <a:t> talk about the person who’s waving his gun around robbing the store. Let’s talk about the guy who used his gun to keep innocent people safe. </a:t>
            </a:r>
          </a:p>
          <a:p>
            <a:pPr lvl="1"/>
            <a:endParaRPr lang="en-US" sz="1200" kern="1200" baseline="0" dirty="0" smtClean="0">
              <a:solidFill>
                <a:schemeClr val="tx1"/>
              </a:solidFill>
              <a:effectLst/>
              <a:latin typeface="+mn-lt"/>
              <a:ea typeface="+mn-ea"/>
              <a:cs typeface="+mn-cs"/>
            </a:endParaRPr>
          </a:p>
          <a:p>
            <a:pPr lvl="1"/>
            <a:r>
              <a:rPr lang="en-US" sz="1200" kern="1200" baseline="0" dirty="0" smtClean="0">
                <a:solidFill>
                  <a:schemeClr val="tx1"/>
                </a:solidFill>
                <a:effectLst/>
                <a:latin typeface="+mn-lt"/>
                <a:ea typeface="+mn-ea"/>
                <a:cs typeface="+mn-cs"/>
              </a:rPr>
              <a:t>I don’t say this in regard to all situations. But that is something that the media has jumped on time and time again. </a:t>
            </a:r>
            <a:r>
              <a:rPr lang="en-US" sz="1200" kern="1200" baseline="0" dirty="0" err="1" smtClean="0">
                <a:solidFill>
                  <a:schemeClr val="tx1"/>
                </a:solidFill>
                <a:effectLst/>
                <a:latin typeface="+mn-lt"/>
                <a:ea typeface="+mn-ea"/>
                <a:cs typeface="+mn-cs"/>
              </a:rPr>
              <a:t>Whats</a:t>
            </a:r>
            <a:r>
              <a:rPr lang="en-US" sz="1200" kern="1200" baseline="0" dirty="0" smtClean="0">
                <a:solidFill>
                  <a:schemeClr val="tx1"/>
                </a:solidFill>
                <a:effectLst/>
                <a:latin typeface="+mn-lt"/>
                <a:ea typeface="+mn-ea"/>
                <a:cs typeface="+mn-cs"/>
              </a:rPr>
              <a:t> the tag line when something like this happens with the police so often.</a:t>
            </a:r>
            <a:endParaRPr lang="en-US" sz="1200" kern="1200" dirty="0" smtClean="0">
              <a:solidFill>
                <a:schemeClr val="tx1"/>
              </a:solidFill>
              <a:effectLst/>
              <a:latin typeface="+mn-lt"/>
              <a:ea typeface="+mn-ea"/>
              <a:cs typeface="+mn-cs"/>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Another</a:t>
            </a:r>
            <a:r>
              <a:rPr lang="en-US" sz="1200" kern="1200" baseline="0" dirty="0" smtClean="0">
                <a:solidFill>
                  <a:schemeClr val="tx1"/>
                </a:solidFill>
                <a:effectLst/>
                <a:latin typeface="+mn-lt"/>
                <a:ea typeface="+mn-ea"/>
                <a:cs typeface="+mn-cs"/>
              </a:rPr>
              <a:t> police officer kills young man. </a:t>
            </a:r>
          </a:p>
          <a:p>
            <a:pPr marL="457200" marR="0" lvl="1"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The tag lines haven’t been near as much young person gets shot while trying to rob convenient store, while </a:t>
            </a:r>
            <a:r>
              <a:rPr lang="en-US" sz="1200" kern="1200" baseline="0" dirty="0" err="1" smtClean="0">
                <a:solidFill>
                  <a:schemeClr val="tx1"/>
                </a:solidFill>
                <a:effectLst/>
                <a:latin typeface="+mn-lt"/>
                <a:ea typeface="+mn-ea"/>
                <a:cs typeface="+mn-cs"/>
              </a:rPr>
              <a:t>assulting</a:t>
            </a:r>
            <a:r>
              <a:rPr lang="en-US" sz="1200" kern="1200" baseline="0" dirty="0" smtClean="0">
                <a:solidFill>
                  <a:schemeClr val="tx1"/>
                </a:solidFill>
                <a:effectLst/>
                <a:latin typeface="+mn-lt"/>
                <a:ea typeface="+mn-ea"/>
                <a:cs typeface="+mn-cs"/>
              </a:rPr>
              <a:t> an officer, while committing horrible crime. </a:t>
            </a:r>
          </a:p>
          <a:p>
            <a:pPr marL="457200" marR="0" lvl="1"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Again not saying there haven’t been abuses in law-enforcement. </a:t>
            </a:r>
          </a:p>
          <a:p>
            <a:pPr marL="457200" marR="0" lvl="1"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But that has so often been the mentality of our culture. </a:t>
            </a:r>
            <a:endParaRPr lang="en-US" sz="1200" kern="1200" dirty="0" smtClean="0">
              <a:solidFill>
                <a:schemeClr val="tx1"/>
              </a:solidFill>
              <a:effectLst/>
              <a:latin typeface="+mn-lt"/>
              <a:ea typeface="+mn-ea"/>
              <a:cs typeface="+mn-cs"/>
            </a:endParaRPr>
          </a:p>
          <a:p>
            <a:pPr marL="457200" marR="0" lvl="1"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lvl="1"/>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DAB4ABC-25D1-524A-B4AE-975C6D57C3AE}" type="slidenum">
              <a:rPr lang="en-US" smtClean="0"/>
              <a:t>17</a:t>
            </a:fld>
            <a:endParaRPr lang="en-US"/>
          </a:p>
        </p:txBody>
      </p:sp>
    </p:spTree>
    <p:extLst>
      <p:ext uri="{BB962C8B-B14F-4D97-AF65-F5344CB8AC3E}">
        <p14:creationId xmlns:p14="http://schemas.microsoft.com/office/powerpoint/2010/main" val="359047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Happens in schools happens. </a:t>
            </a:r>
          </a:p>
          <a:p>
            <a:endParaRPr lang="en-US" dirty="0" smtClean="0"/>
          </a:p>
          <a:p>
            <a:endParaRPr lang="en-US" dirty="0" smtClean="0"/>
          </a:p>
          <a:p>
            <a:r>
              <a:rPr lang="en-US" dirty="0" smtClean="0"/>
              <a:t>We are getting it so backwards. </a:t>
            </a:r>
          </a:p>
          <a:p>
            <a:endParaRPr lang="en-US" dirty="0" smtClean="0"/>
          </a:p>
          <a:p>
            <a:r>
              <a:rPr lang="en-US" dirty="0" smtClean="0"/>
              <a:t>This is something condemned</a:t>
            </a:r>
            <a:r>
              <a:rPr lang="en-US" baseline="0" dirty="0" smtClean="0"/>
              <a:t> of </a:t>
            </a:r>
            <a:r>
              <a:rPr lang="en-US" baseline="0" dirty="0" err="1" smtClean="0"/>
              <a:t>Jersualem</a:t>
            </a:r>
            <a:r>
              <a:rPr lang="en-US" baseline="0" dirty="0" smtClean="0"/>
              <a:t> by Jesus. </a:t>
            </a:r>
          </a:p>
          <a:p>
            <a:endParaRPr lang="en-US" baseline="0" dirty="0" smtClean="0"/>
          </a:p>
          <a:p>
            <a:r>
              <a:rPr lang="en-US" baseline="0" dirty="0" smtClean="0"/>
              <a:t>That</a:t>
            </a:r>
            <a:r>
              <a:rPr lang="fr-FR" baseline="0" dirty="0" smtClean="0"/>
              <a:t>’</a:t>
            </a:r>
            <a:r>
              <a:rPr lang="en-US" baseline="0" dirty="0" smtClean="0"/>
              <a:t>s been Israel’s history. Prophet comes to tells the people of their sin- and they reject. What a terrible person- they’ll kill him. </a:t>
            </a:r>
          </a:p>
          <a:p>
            <a:endParaRPr lang="en-US" baseline="0" dirty="0" smtClean="0"/>
          </a:p>
          <a:p>
            <a:r>
              <a:rPr lang="en-US" baseline="0" dirty="0" smtClean="0"/>
              <a:t>Because of this </a:t>
            </a:r>
          </a:p>
          <a:p>
            <a:endParaRPr lang="en-US" baseline="0" dirty="0" smtClean="0"/>
          </a:p>
          <a:p>
            <a:r>
              <a:rPr lang="en-US" baseline="0" dirty="0" smtClean="0"/>
              <a:t>What is amazing is that a lot of people do these kinds of things thinking that it will make strength. </a:t>
            </a:r>
            <a:endParaRPr lang="en-US" dirty="0"/>
          </a:p>
        </p:txBody>
      </p:sp>
      <p:sp>
        <p:nvSpPr>
          <p:cNvPr id="4" name="Slide Number Placeholder 3"/>
          <p:cNvSpPr>
            <a:spLocks noGrp="1"/>
          </p:cNvSpPr>
          <p:nvPr>
            <p:ph type="sldNum" sz="quarter" idx="10"/>
          </p:nvPr>
        </p:nvSpPr>
        <p:spPr/>
        <p:txBody>
          <a:bodyPr/>
          <a:lstStyle/>
          <a:p>
            <a:fld id="{5DAB4ABC-25D1-524A-B4AE-975C6D57C3AE}" type="slidenum">
              <a:rPr lang="en-US" smtClean="0"/>
              <a:t>18</a:t>
            </a:fld>
            <a:endParaRPr lang="en-US"/>
          </a:p>
        </p:txBody>
      </p:sp>
    </p:spTree>
    <p:extLst>
      <p:ext uri="{BB962C8B-B14F-4D97-AF65-F5344CB8AC3E}">
        <p14:creationId xmlns:p14="http://schemas.microsoft.com/office/powerpoint/2010/main" val="2371442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AB4ABC-25D1-524A-B4AE-975C6D57C3AE}" type="slidenum">
              <a:rPr lang="en-US" smtClean="0"/>
              <a:t>19</a:t>
            </a:fld>
            <a:endParaRPr lang="en-US"/>
          </a:p>
        </p:txBody>
      </p:sp>
    </p:spTree>
    <p:extLst>
      <p:ext uri="{BB962C8B-B14F-4D97-AF65-F5344CB8AC3E}">
        <p14:creationId xmlns:p14="http://schemas.microsoft.com/office/powerpoint/2010/main" val="3665352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passage that was just read provides a goal for the church. God intends his church to be a growing thriving group of individuals. As we’ve just read- God gave gifts for the intention of </a:t>
            </a:r>
            <a:r>
              <a:rPr lang="en-US" baseline="0" dirty="0" err="1" smtClean="0"/>
              <a:t>efication</a:t>
            </a:r>
            <a:r>
              <a:rPr lang="en-US" baseline="0" dirty="0" smtClean="0"/>
              <a:t>. Building up!!! Making stronger! Improving. </a:t>
            </a:r>
          </a:p>
          <a:p>
            <a:endParaRPr lang="en-US" baseline="0" dirty="0" smtClean="0"/>
          </a:p>
          <a:p>
            <a:r>
              <a:rPr lang="en-US" baseline="0" dirty="0" smtClean="0"/>
              <a:t>Unfortunately sometime we can employ different tactics that do just the opposite. Instead of making the strong stronger we instead make the weak weaker. Or we make the strong weaker. To as a whole cultivate weakness.</a:t>
            </a:r>
          </a:p>
          <a:p>
            <a:endParaRPr lang="en-US" baseline="0" dirty="0" smtClean="0"/>
          </a:p>
          <a:p>
            <a:r>
              <a:rPr lang="en-US" baseline="0" dirty="0" smtClean="0"/>
              <a:t>And that’s simply what I’d like to look at for our time this morning. </a:t>
            </a:r>
          </a:p>
          <a:p>
            <a:endParaRPr lang="en-US" baseline="0" dirty="0" smtClean="0"/>
          </a:p>
          <a:p>
            <a:r>
              <a:rPr lang="en-US" baseline="0" dirty="0" smtClean="0"/>
              <a:t>I want to consider some things that cultivate weakness that we need to avoid. </a:t>
            </a:r>
          </a:p>
          <a:p>
            <a:endParaRPr lang="en-US" baseline="0" dirty="0" smtClean="0"/>
          </a:p>
          <a:p>
            <a:r>
              <a:rPr lang="en-US" baseline="0" dirty="0" smtClean="0"/>
              <a:t>I want to look at 4 main points that I think are very dangerous that are often employed that will cultivate weakness as opposed to strength.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DAB4ABC-25D1-524A-B4AE-975C6D57C3AE}" type="slidenum">
              <a:rPr lang="en-US" smtClean="0"/>
              <a:t>2</a:t>
            </a:fld>
            <a:endParaRPr lang="en-US"/>
          </a:p>
        </p:txBody>
      </p:sp>
    </p:spTree>
    <p:extLst>
      <p:ext uri="{BB962C8B-B14F-4D97-AF65-F5344CB8AC3E}">
        <p14:creationId xmlns:p14="http://schemas.microsoft.com/office/powerpoint/2010/main" val="3665352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1 Cor. 5:6</a:t>
            </a:r>
          </a:p>
          <a:p>
            <a:pPr lvl="0"/>
            <a:r>
              <a:rPr lang="en-US" sz="1200" kern="1200" dirty="0" smtClean="0">
                <a:solidFill>
                  <a:schemeClr val="tx1"/>
                </a:solidFill>
                <a:effectLst/>
                <a:latin typeface="+mn-lt"/>
                <a:ea typeface="+mn-ea"/>
                <a:cs typeface="+mn-cs"/>
              </a:rPr>
              <a:t>When we</a:t>
            </a:r>
            <a:r>
              <a:rPr lang="en-US" sz="1200" kern="1200" baseline="0" dirty="0" smtClean="0">
                <a:solidFill>
                  <a:schemeClr val="tx1"/>
                </a:solidFill>
                <a:effectLst/>
                <a:latin typeface="+mn-lt"/>
                <a:ea typeface="+mn-ea"/>
                <a:cs typeface="+mn-cs"/>
              </a:rPr>
              <a:t> look at things that are </a:t>
            </a:r>
            <a:r>
              <a:rPr lang="en-US" sz="1200" kern="1200" baseline="0" smtClean="0">
                <a:solidFill>
                  <a:schemeClr val="tx1"/>
                </a:solidFill>
                <a:effectLst/>
                <a:latin typeface="+mn-lt"/>
                <a:ea typeface="+mn-ea"/>
                <a:cs typeface="+mn-cs"/>
              </a:rPr>
              <a:t>weak or sinful </a:t>
            </a:r>
            <a:r>
              <a:rPr lang="en-US" sz="1200" kern="1200" baseline="0" dirty="0" smtClean="0">
                <a:solidFill>
                  <a:schemeClr val="tx1"/>
                </a:solidFill>
                <a:effectLst/>
                <a:latin typeface="+mn-lt"/>
                <a:ea typeface="+mn-ea"/>
                <a:cs typeface="+mn-cs"/>
              </a:rPr>
              <a:t>and do nothing–when we allow sin to go unchecked that sin that weakness it grows it will spread. </a:t>
            </a:r>
          </a:p>
          <a:p>
            <a:pPr lvl="0"/>
            <a:endParaRPr lang="en-US" sz="1200" kern="1200" baseline="0" dirty="0" smtClean="0">
              <a:solidFill>
                <a:schemeClr val="tx1"/>
              </a:solidFill>
              <a:effectLst/>
              <a:latin typeface="+mn-lt"/>
              <a:ea typeface="+mn-ea"/>
              <a:cs typeface="+mn-cs"/>
            </a:endParaRPr>
          </a:p>
          <a:p>
            <a:pPr lvl="0"/>
            <a:r>
              <a:rPr lang="en-US" sz="1200" kern="1200" baseline="0" dirty="0" smtClean="0">
                <a:solidFill>
                  <a:schemeClr val="tx1"/>
                </a:solidFill>
                <a:effectLst/>
                <a:latin typeface="+mn-lt"/>
                <a:ea typeface="+mn-ea"/>
                <a:cs typeface="+mn-cs"/>
              </a:rPr>
              <a:t>When we look at such things and just turn a blind eye thinking “eh, it’ll work itself out. Just give it some time and it will change on it’s own. A lot of times that’s just wishful thinking. </a:t>
            </a:r>
          </a:p>
          <a:p>
            <a:pPr lvl="0"/>
            <a:endParaRPr lang="en-US" sz="1200" kern="1200" baseline="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Ignoring leads to tolerating leads to accepting. </a:t>
            </a:r>
          </a:p>
          <a:p>
            <a:pPr lvl="0"/>
            <a:r>
              <a:rPr lang="en-US" sz="1200" kern="1200" dirty="0" smtClean="0">
                <a:solidFill>
                  <a:schemeClr val="tx1"/>
                </a:solidFill>
                <a:effectLst/>
                <a:latin typeface="+mn-lt"/>
                <a:ea typeface="+mn-ea"/>
                <a:cs typeface="+mn-cs"/>
              </a:rPr>
              <a:t>So often we see things that are wrong and inappropriate or things that could be drastically improved and we say nothing. Or maybe I should qualify that and say that we say nothing to their face. We never approach them </a:t>
            </a:r>
          </a:p>
          <a:p>
            <a:pPr lvl="1"/>
            <a:r>
              <a:rPr lang="en-US" sz="1200" kern="1200" dirty="0" smtClean="0">
                <a:solidFill>
                  <a:schemeClr val="tx1"/>
                </a:solidFill>
                <a:effectLst/>
                <a:latin typeface="+mn-lt"/>
                <a:ea typeface="+mn-ea"/>
                <a:cs typeface="+mn-cs"/>
              </a:rPr>
              <a:t>This does not mean we shouldn’t use some great tact </a:t>
            </a:r>
          </a:p>
          <a:p>
            <a:pPr lvl="1"/>
            <a:r>
              <a:rPr lang="en-US" sz="1200" kern="1200" dirty="0" smtClean="0">
                <a:solidFill>
                  <a:schemeClr val="tx1"/>
                </a:solidFill>
                <a:effectLst/>
                <a:latin typeface="+mn-lt"/>
                <a:ea typeface="+mn-ea"/>
                <a:cs typeface="+mn-cs"/>
              </a:rPr>
              <a:t>And be careful how we come across in our correction or criticism. But so often there are things that we don’t like or that we observe that we think could be far better, rather tell an individual or discuss with someone ways to improve, we just complain behind their backs. </a:t>
            </a:r>
          </a:p>
          <a:p>
            <a:pPr lvl="2"/>
            <a:r>
              <a:rPr lang="en-US" sz="1200" kern="1200" dirty="0" smtClean="0">
                <a:solidFill>
                  <a:schemeClr val="tx1"/>
                </a:solidFill>
                <a:effectLst/>
                <a:latin typeface="+mn-lt"/>
                <a:ea typeface="+mn-ea"/>
                <a:cs typeface="+mn-cs"/>
              </a:rPr>
              <a:t>And maybe we do this and never talk to them personally b/c we feel justified that “they should know better.”</a:t>
            </a:r>
          </a:p>
          <a:p>
            <a:endParaRPr lang="en-US" dirty="0"/>
          </a:p>
        </p:txBody>
      </p:sp>
      <p:sp>
        <p:nvSpPr>
          <p:cNvPr id="4" name="Slide Number Placeholder 3"/>
          <p:cNvSpPr>
            <a:spLocks noGrp="1"/>
          </p:cNvSpPr>
          <p:nvPr>
            <p:ph type="sldNum" sz="quarter" idx="10"/>
          </p:nvPr>
        </p:nvSpPr>
        <p:spPr/>
        <p:txBody>
          <a:bodyPr/>
          <a:lstStyle/>
          <a:p>
            <a:fld id="{5DAB4ABC-25D1-524A-B4AE-975C6D57C3AE}" type="slidenum">
              <a:rPr lang="en-US" smtClean="0"/>
              <a:t>3</a:t>
            </a:fld>
            <a:endParaRPr lang="en-US"/>
          </a:p>
        </p:txBody>
      </p:sp>
    </p:spTree>
    <p:extLst>
      <p:ext uri="{BB962C8B-B14F-4D97-AF65-F5344CB8AC3E}">
        <p14:creationId xmlns:p14="http://schemas.microsoft.com/office/powerpoint/2010/main" val="2371442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smtClean="0">
                <a:solidFill>
                  <a:schemeClr val="tx1"/>
                </a:solidFill>
                <a:effectLst/>
                <a:latin typeface="+mn-lt"/>
                <a:ea typeface="+mn-ea"/>
                <a:cs typeface="+mn-cs"/>
              </a:rPr>
              <a:t>But consider this. Often we may know better (in a general sense but are not able to see it in ourselves). </a:t>
            </a:r>
          </a:p>
          <a:p>
            <a:pPr lvl="1"/>
            <a:r>
              <a:rPr lang="en-US" sz="1200" kern="1200" dirty="0" smtClean="0">
                <a:solidFill>
                  <a:schemeClr val="tx1"/>
                </a:solidFill>
                <a:effectLst/>
                <a:latin typeface="+mn-lt"/>
                <a:ea typeface="+mn-ea"/>
                <a:cs typeface="+mn-cs"/>
              </a:rPr>
              <a:t>Ex. Toastmasters- I started going to this club that you may have heard of called Toastmasters. It is basically a club focused on public speaking. Everyone does very short impromptu speeches at the beginning meeting followed by 3 prepared speeches. I will tell you though that my reason for the club has nothing to do with simply giving speeches. The payoff in my position is that every prepared speech is given an evaluation by a fellow member. Each speaker has someone who is selected to evaluate them and after they are done they give a short talk evaluating their performance. </a:t>
            </a:r>
          </a:p>
          <a:p>
            <a:pPr lvl="1"/>
            <a:r>
              <a:rPr lang="en-US" sz="1200" kern="1200" dirty="0" smtClean="0">
                <a:solidFill>
                  <a:schemeClr val="tx1"/>
                </a:solidFill>
                <a:effectLst/>
                <a:latin typeface="+mn-lt"/>
                <a:ea typeface="+mn-ea"/>
                <a:cs typeface="+mn-cs"/>
              </a:rPr>
              <a:t>The person running the meeting last Wednesday morning said that he thinks that over the years there has been a drastic improvement in the evaluations. When they began, he said, there was a lot of hesitation to offer criticism, it was mostly praise. But that the club has gotten far better at offering very good constructive criticism. And that this is in many ways far better than praise. It is those suggestions for improvement that make us better speakers and allow us to grow. </a:t>
            </a:r>
          </a:p>
          <a:p>
            <a:pPr lvl="1"/>
            <a:r>
              <a:rPr lang="en-US" sz="1200" kern="1200" dirty="0" smtClean="0">
                <a:solidFill>
                  <a:schemeClr val="tx1"/>
                </a:solidFill>
                <a:effectLst/>
                <a:latin typeface="+mn-lt"/>
                <a:ea typeface="+mn-ea"/>
                <a:cs typeface="+mn-cs"/>
              </a:rPr>
              <a:t>What I think is very interesting is that when the criticism is given, I would imagine everyone knows what is being told to them. They may have even offered some of the same criticism to other people. </a:t>
            </a:r>
          </a:p>
          <a:p>
            <a:pPr lvl="1"/>
            <a:r>
              <a:rPr lang="en-US" sz="1200" kern="1200" dirty="0" smtClean="0">
                <a:solidFill>
                  <a:schemeClr val="tx1"/>
                </a:solidFill>
                <a:effectLst/>
                <a:latin typeface="+mn-lt"/>
                <a:ea typeface="+mn-ea"/>
                <a:cs typeface="+mn-cs"/>
              </a:rPr>
              <a:t>So often it is very easy to point out flaws and give good criticism to improve but not realize that you may do the same things. </a:t>
            </a:r>
          </a:p>
          <a:p>
            <a:pPr lvl="2"/>
            <a:r>
              <a:rPr lang="en-US" sz="1200" kern="1200" dirty="0" smtClean="0">
                <a:solidFill>
                  <a:schemeClr val="tx1"/>
                </a:solidFill>
                <a:effectLst/>
                <a:latin typeface="+mn-lt"/>
                <a:ea typeface="+mn-ea"/>
                <a:cs typeface="+mn-cs"/>
              </a:rPr>
              <a:t>We may know better generally but not know better personally. </a:t>
            </a:r>
          </a:p>
          <a:p>
            <a:pPr lvl="1"/>
            <a:r>
              <a:rPr lang="en-US" sz="1200" kern="1200" dirty="0" smtClean="0">
                <a:solidFill>
                  <a:schemeClr val="tx1"/>
                </a:solidFill>
                <a:effectLst/>
                <a:latin typeface="+mn-lt"/>
                <a:ea typeface="+mn-ea"/>
                <a:cs typeface="+mn-cs"/>
              </a:rPr>
              <a:t>I think David is a great example of that. </a:t>
            </a:r>
          </a:p>
          <a:p>
            <a:pPr lvl="1"/>
            <a:r>
              <a:rPr lang="en-US" sz="1200" kern="1200" dirty="0" smtClean="0">
                <a:solidFill>
                  <a:schemeClr val="tx1"/>
                </a:solidFill>
                <a:effectLst/>
                <a:latin typeface="+mn-lt"/>
                <a:ea typeface="+mn-ea"/>
                <a:cs typeface="+mn-cs"/>
              </a:rPr>
              <a:t>He knew better generally speaking, but he didn’t realize that was himself. Nathan had to finish that parable by saying YOU ARE THE MAN. David knew better he just didn’t realize he was the one making that mistake until someone was willing to tell him. </a:t>
            </a:r>
          </a:p>
          <a:p>
            <a:pPr lvl="2"/>
            <a:r>
              <a:rPr lang="en-US" sz="1200" kern="1200" dirty="0" smtClean="0">
                <a:solidFill>
                  <a:schemeClr val="tx1"/>
                </a:solidFill>
                <a:effectLst/>
                <a:latin typeface="+mn-lt"/>
                <a:ea typeface="+mn-ea"/>
                <a:cs typeface="+mn-cs"/>
              </a:rPr>
              <a:t>2 Samuel 12</a:t>
            </a:r>
          </a:p>
          <a:p>
            <a:pPr lvl="2"/>
            <a:endParaRPr lang="en-US" sz="1200" kern="1200" dirty="0" smtClean="0">
              <a:solidFill>
                <a:schemeClr val="tx1"/>
              </a:solidFill>
              <a:effectLst/>
              <a:latin typeface="+mn-lt"/>
              <a:ea typeface="+mn-ea"/>
              <a:cs typeface="+mn-cs"/>
            </a:endParaRPr>
          </a:p>
          <a:p>
            <a:pPr lvl="2"/>
            <a:endParaRPr lang="en-US" sz="12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It</a:t>
            </a:r>
            <a:r>
              <a:rPr lang="en-US" sz="1200" kern="1200" baseline="0" dirty="0" smtClean="0">
                <a:solidFill>
                  <a:schemeClr val="tx1"/>
                </a:solidFill>
                <a:effectLst/>
                <a:latin typeface="+mn-lt"/>
                <a:ea typeface="+mn-ea"/>
                <a:cs typeface="+mn-cs"/>
              </a:rPr>
              <a:t> is because of this bold man of courage who tells him personally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DAB4ABC-25D1-524A-B4AE-975C6D57C3AE}" type="slidenum">
              <a:rPr lang="en-US" smtClean="0"/>
              <a:t>4</a:t>
            </a:fld>
            <a:endParaRPr lang="en-US"/>
          </a:p>
        </p:txBody>
      </p:sp>
    </p:spTree>
    <p:extLst>
      <p:ext uri="{BB962C8B-B14F-4D97-AF65-F5344CB8AC3E}">
        <p14:creationId xmlns:p14="http://schemas.microsoft.com/office/powerpoint/2010/main" val="2371442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effectLst/>
                <a:latin typeface="+mn-lt"/>
                <a:ea typeface="+mn-ea"/>
                <a:cs typeface="+mn-cs"/>
              </a:rPr>
              <a:t>We need to be careful. To get frustrated with someone and not bring it to them personally because we will be violating Matt. 18</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kern="1200" baseline="300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baseline="30000" dirty="0" smtClean="0">
                <a:solidFill>
                  <a:schemeClr val="tx1"/>
                </a:solidFill>
                <a:effectLst/>
                <a:latin typeface="+mn-lt"/>
                <a:ea typeface="+mn-ea"/>
                <a:cs typeface="+mn-cs"/>
              </a:rPr>
              <a:t>Eph. 4:29 </a:t>
            </a:r>
            <a:r>
              <a:rPr lang="en-US" sz="1200" kern="1200" dirty="0" smtClean="0">
                <a:solidFill>
                  <a:schemeClr val="tx1"/>
                </a:solidFill>
                <a:effectLst/>
                <a:latin typeface="+mn-lt"/>
                <a:ea typeface="+mn-ea"/>
                <a:cs typeface="+mn-cs"/>
              </a:rPr>
              <a:t>Do not let any unwholesome talk come out of your mouths, but only what is helpful for building others up according to their needs, that it may benefit those who listen.</a:t>
            </a:r>
          </a:p>
          <a:p>
            <a:pPr lvl="0"/>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If we are going to get angry at people for not changing and not doing something right when we have never point blank told them, never sat down and made it very clear what could be improved then we are doing that individual NO FAVORS. </a:t>
            </a:r>
          </a:p>
          <a:p>
            <a:pPr lvl="1"/>
            <a:r>
              <a:rPr lang="en-US" sz="1200" kern="1200" dirty="0" smtClean="0">
                <a:solidFill>
                  <a:schemeClr val="tx1"/>
                </a:solidFill>
                <a:effectLst/>
                <a:latin typeface="+mn-lt"/>
                <a:ea typeface="+mn-ea"/>
                <a:cs typeface="+mn-cs"/>
              </a:rPr>
              <a:t>We need to be reminded that this is a good thing that we can offer. </a:t>
            </a:r>
          </a:p>
          <a:p>
            <a:pPr lvl="1"/>
            <a:r>
              <a:rPr lang="en-US" sz="1200" kern="1200" dirty="0" smtClean="0">
                <a:solidFill>
                  <a:schemeClr val="tx1"/>
                </a:solidFill>
                <a:effectLst/>
                <a:latin typeface="+mn-lt"/>
                <a:ea typeface="+mn-ea"/>
                <a:cs typeface="+mn-cs"/>
              </a:rPr>
              <a:t>Prov. 27:6</a:t>
            </a:r>
          </a:p>
          <a:p>
            <a:pPr lvl="1"/>
            <a:r>
              <a:rPr lang="en-US" sz="1200" kern="1200" dirty="0" smtClean="0">
                <a:solidFill>
                  <a:schemeClr val="tx1"/>
                </a:solidFill>
                <a:effectLst/>
                <a:latin typeface="+mn-lt"/>
                <a:ea typeface="+mn-ea"/>
                <a:cs typeface="+mn-cs"/>
              </a:rPr>
              <a:t>That is exactly why I wanted to join the club. I wanted to know where I could improve. And they do a wonderful job of  </a:t>
            </a:r>
          </a:p>
          <a:p>
            <a:pPr lvl="1"/>
            <a:r>
              <a:rPr lang="en-US" sz="1200" kern="1200" dirty="0" smtClean="0">
                <a:solidFill>
                  <a:schemeClr val="tx1"/>
                </a:solidFill>
                <a:effectLst/>
                <a:latin typeface="+mn-lt"/>
                <a:ea typeface="+mn-ea"/>
                <a:cs typeface="+mn-cs"/>
              </a:rPr>
              <a:t>What is interesting is that they vote on all these things, who gave the best speech, but also who gave the best evaluation. And </a:t>
            </a:r>
          </a:p>
          <a:p>
            <a:pPr lvl="1"/>
            <a:r>
              <a:rPr lang="en-US" sz="1200" kern="1200" dirty="0" smtClean="0">
                <a:solidFill>
                  <a:schemeClr val="tx1"/>
                </a:solidFill>
                <a:effectLst/>
                <a:latin typeface="+mn-lt"/>
                <a:ea typeface="+mn-ea"/>
                <a:cs typeface="+mn-cs"/>
              </a:rPr>
              <a:t>After the speech is done there is someone that stands up and gives basically a short speech of an evaluation of the speech they’ve been assigned. </a:t>
            </a:r>
          </a:p>
          <a:p>
            <a:endParaRPr lang="en-US" dirty="0"/>
          </a:p>
        </p:txBody>
      </p:sp>
      <p:sp>
        <p:nvSpPr>
          <p:cNvPr id="4" name="Slide Number Placeholder 3"/>
          <p:cNvSpPr>
            <a:spLocks noGrp="1"/>
          </p:cNvSpPr>
          <p:nvPr>
            <p:ph type="sldNum" sz="quarter" idx="10"/>
          </p:nvPr>
        </p:nvSpPr>
        <p:spPr/>
        <p:txBody>
          <a:bodyPr/>
          <a:lstStyle/>
          <a:p>
            <a:fld id="{5DAB4ABC-25D1-524A-B4AE-975C6D57C3AE}" type="slidenum">
              <a:rPr lang="en-US" smtClean="0"/>
              <a:t>5</a:t>
            </a:fld>
            <a:endParaRPr lang="en-US"/>
          </a:p>
        </p:txBody>
      </p:sp>
    </p:spTree>
    <p:extLst>
      <p:ext uri="{BB962C8B-B14F-4D97-AF65-F5344CB8AC3E}">
        <p14:creationId xmlns:p14="http://schemas.microsoft.com/office/powerpoint/2010/main" val="2371442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Making</a:t>
            </a:r>
            <a:r>
              <a:rPr lang="en-US" baseline="0" dirty="0" smtClean="0"/>
              <a:t> excuses for the weak will cultivate weakness- making excuses for someone else’s weakness will also cultivate weakness. </a:t>
            </a:r>
            <a:endParaRPr lang="en-US" dirty="0"/>
          </a:p>
        </p:txBody>
      </p:sp>
      <p:sp>
        <p:nvSpPr>
          <p:cNvPr id="4" name="Slide Number Placeholder 3"/>
          <p:cNvSpPr>
            <a:spLocks noGrp="1"/>
          </p:cNvSpPr>
          <p:nvPr>
            <p:ph type="sldNum" sz="quarter" idx="10"/>
          </p:nvPr>
        </p:nvSpPr>
        <p:spPr/>
        <p:txBody>
          <a:bodyPr/>
          <a:lstStyle/>
          <a:p>
            <a:fld id="{5DAB4ABC-25D1-524A-B4AE-975C6D57C3AE}" type="slidenum">
              <a:rPr lang="en-US" smtClean="0"/>
              <a:t>6</a:t>
            </a:fld>
            <a:endParaRPr lang="en-US"/>
          </a:p>
        </p:txBody>
      </p:sp>
    </p:spTree>
    <p:extLst>
      <p:ext uri="{BB962C8B-B14F-4D97-AF65-F5344CB8AC3E}">
        <p14:creationId xmlns:p14="http://schemas.microsoft.com/office/powerpoint/2010/main" val="2371442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Allow me to introduce you,</a:t>
            </a:r>
            <a:r>
              <a:rPr lang="en-US" baseline="0" dirty="0" smtClean="0"/>
              <a:t> if you have not been introduced already, to Ethan Couch. </a:t>
            </a:r>
          </a:p>
          <a:p>
            <a:endParaRPr lang="en-US" baseline="0" dirty="0" smtClean="0"/>
          </a:p>
          <a:p>
            <a:r>
              <a:rPr lang="en-US" baseline="0" dirty="0" smtClean="0"/>
              <a:t>June 15, 2013  There was a stranded motorist name </a:t>
            </a:r>
            <a:r>
              <a:rPr lang="en-US" baseline="0" dirty="0" err="1" smtClean="0"/>
              <a:t>Breanna</a:t>
            </a:r>
            <a:r>
              <a:rPr lang="en-US" baseline="0" dirty="0" smtClean="0"/>
              <a:t> Mitchell who had her SUV parked along side the road. A wife and daughter went to go help her in the process another individual who a youth pastor had stopped to help as well. </a:t>
            </a:r>
          </a:p>
          <a:p>
            <a:endParaRPr lang="en-US" baseline="0" dirty="0" smtClean="0"/>
          </a:p>
          <a:p>
            <a:endParaRPr lang="en-US" baseline="0" dirty="0" smtClean="0"/>
          </a:p>
          <a:p>
            <a:r>
              <a:rPr lang="en-US" baseline="0" dirty="0" smtClean="0"/>
              <a:t>Meanwhile,  16-year old Ethan couch had just previously stole a couple of cases of beer at the local </a:t>
            </a:r>
            <a:r>
              <a:rPr lang="en-US" baseline="0" dirty="0" err="1" smtClean="0"/>
              <a:t>walmart</a:t>
            </a:r>
            <a:r>
              <a:rPr lang="en-US" baseline="0" dirty="0" smtClean="0"/>
              <a:t> had been partying with his friend and decided to go out for another beer run. </a:t>
            </a:r>
          </a:p>
          <a:p>
            <a:endParaRPr lang="en-US" baseline="0" dirty="0" smtClean="0"/>
          </a:p>
          <a:p>
            <a:r>
              <a:rPr lang="en-US" baseline="0" dirty="0" smtClean="0"/>
              <a:t>He was driving an F-350 with 7 passengers with him including 2 in the bed of truck going 70 miles per hour in a 40 mile per hour zone. when he lost control. </a:t>
            </a:r>
          </a:p>
          <a:p>
            <a:endParaRPr lang="en-US" baseline="0" dirty="0" smtClean="0"/>
          </a:p>
          <a:p>
            <a:r>
              <a:rPr lang="en-US" baseline="0" dirty="0" smtClean="0"/>
              <a:t>He struck and killed  </a:t>
            </a:r>
            <a:r>
              <a:rPr lang="en-US" baseline="0" dirty="0" err="1" smtClean="0"/>
              <a:t>Breanna</a:t>
            </a:r>
            <a:r>
              <a:rPr lang="en-US" baseline="0" dirty="0" smtClean="0"/>
              <a:t> Mitchell and the 3 individuals who were there helping her.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pickup also rammed a parked car, sending it into another car traveling in the opposite lane, before the truck rolled over and smashed into a tree.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The individuals riding in the back bed were thrown from the truck one suffering some internal injuries and broken bones, the other landed on his head and has been paralyzed being only able to smile and blink.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was revealed during the trial that Couch's blood-alcohol level was 0.24 – three times the adult limit, though minors aren't allowed any alcohol in their system – and that he was also on the prescription drug Valium.</a:t>
            </a:r>
          </a:p>
          <a:p>
            <a:endParaRPr lang="en-US" baseline="0" dirty="0" smtClean="0"/>
          </a:p>
          <a:p>
            <a:r>
              <a:rPr lang="en-US" baseline="0" dirty="0" smtClean="0"/>
              <a:t>Can you guess how much time in Jail Ethan received?</a:t>
            </a:r>
          </a:p>
          <a:p>
            <a:endParaRPr lang="en-US" baseline="0" dirty="0" smtClean="0"/>
          </a:p>
          <a:p>
            <a:r>
              <a:rPr lang="en-US" baseline="0" dirty="0" smtClean="0"/>
              <a:t>None!!!</a:t>
            </a:r>
          </a:p>
          <a:p>
            <a:endParaRPr lang="en-US" baseline="0" dirty="0" smtClean="0"/>
          </a:p>
          <a:p>
            <a:r>
              <a:rPr lang="en-US" baseline="0" dirty="0" smtClean="0"/>
              <a:t>Ethan’s parents are quite wealthy and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Ethan was driving his father’s pickup truck and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Killed 4 and injured 12</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DAB4ABC-25D1-524A-B4AE-975C6D57C3AE}" type="slidenum">
              <a:rPr lang="en-US" smtClean="0"/>
              <a:t>7</a:t>
            </a:fld>
            <a:endParaRPr lang="en-US"/>
          </a:p>
        </p:txBody>
      </p:sp>
    </p:spTree>
    <p:extLst>
      <p:ext uri="{BB962C8B-B14F-4D97-AF65-F5344CB8AC3E}">
        <p14:creationId xmlns:p14="http://schemas.microsoft.com/office/powerpoint/2010/main" val="3888783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Allow me to introduce you,</a:t>
            </a:r>
            <a:r>
              <a:rPr lang="en-US" baseline="0" dirty="0" smtClean="0"/>
              <a:t> if you have not been introduced already, to Ethan Couch. </a:t>
            </a:r>
          </a:p>
          <a:p>
            <a:endParaRPr lang="en-US" baseline="0" dirty="0" smtClean="0"/>
          </a:p>
          <a:p>
            <a:r>
              <a:rPr lang="en-US" baseline="0" dirty="0" smtClean="0"/>
              <a:t>June 15, 2013  There was a stranded motorist name </a:t>
            </a:r>
            <a:r>
              <a:rPr lang="en-US" baseline="0" dirty="0" err="1" smtClean="0"/>
              <a:t>Breanna</a:t>
            </a:r>
            <a:r>
              <a:rPr lang="en-US" baseline="0" dirty="0" smtClean="0"/>
              <a:t> Mitchell who had her SUV parked along side the road. A wife and daughter went to go help her in the process another individual who a youth pastor had stopped to help as well. </a:t>
            </a:r>
          </a:p>
          <a:p>
            <a:endParaRPr lang="en-US" baseline="0" dirty="0" smtClean="0"/>
          </a:p>
          <a:p>
            <a:endParaRPr lang="en-US" baseline="0" dirty="0" smtClean="0"/>
          </a:p>
          <a:p>
            <a:r>
              <a:rPr lang="en-US" baseline="0" dirty="0" smtClean="0"/>
              <a:t>Meanwhile,  16-year old Ethan couch had just previously stole a couple of cases of beer at the local </a:t>
            </a:r>
            <a:r>
              <a:rPr lang="en-US" baseline="0" dirty="0" err="1" smtClean="0"/>
              <a:t>walmart</a:t>
            </a:r>
            <a:r>
              <a:rPr lang="en-US" baseline="0" dirty="0" smtClean="0"/>
              <a:t> had been partying with his friend and decided to go out for another beer run. </a:t>
            </a:r>
          </a:p>
          <a:p>
            <a:endParaRPr lang="en-US" baseline="0" dirty="0" smtClean="0"/>
          </a:p>
          <a:p>
            <a:r>
              <a:rPr lang="en-US" baseline="0" dirty="0" smtClean="0"/>
              <a:t>He was driving an F-350 with 7 passengers with him including 2 in the bed of truck going 70 miles per hour in a 40 mile per hour zone. when he lost control. </a:t>
            </a:r>
          </a:p>
          <a:p>
            <a:endParaRPr lang="en-US" baseline="0" dirty="0" smtClean="0"/>
          </a:p>
          <a:p>
            <a:r>
              <a:rPr lang="en-US" baseline="0" dirty="0" smtClean="0"/>
              <a:t>He struck and killed  </a:t>
            </a:r>
            <a:r>
              <a:rPr lang="en-US" baseline="0" dirty="0" err="1" smtClean="0"/>
              <a:t>Breanna</a:t>
            </a:r>
            <a:r>
              <a:rPr lang="en-US" baseline="0" dirty="0" smtClean="0"/>
              <a:t> Mitchell and the 3 individuals who were there helping her.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pickup also rammed a parked car, sending it into another car traveling in the opposite lane, before the truck rolled over and smashed into a tree.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The individuals riding in the back bed were thrown from the truck one suffering some internal injuries and broken bones, the other landed on his head and has been paralyzed being only able to smile and blink.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was revealed during the trial that Couch's blood-alcohol level was 0.24 – three times the adult limit, though minors aren't allowed any alcohol in their system – and that he was also on the prescription drug Valium.</a:t>
            </a:r>
          </a:p>
          <a:p>
            <a:endParaRPr lang="en-US" baseline="0" dirty="0" smtClean="0"/>
          </a:p>
          <a:p>
            <a:r>
              <a:rPr lang="en-US" baseline="0" dirty="0" smtClean="0"/>
              <a:t>Can you guess how much time in Jail Ethan received?</a:t>
            </a:r>
          </a:p>
          <a:p>
            <a:endParaRPr lang="en-US" baseline="0" dirty="0" smtClean="0"/>
          </a:p>
          <a:p>
            <a:r>
              <a:rPr lang="en-US" baseline="0" dirty="0" smtClean="0"/>
              <a:t>None!!!</a:t>
            </a:r>
          </a:p>
          <a:p>
            <a:endParaRPr lang="en-US" baseline="0" dirty="0" smtClean="0"/>
          </a:p>
          <a:p>
            <a:r>
              <a:rPr lang="en-US" baseline="0" dirty="0" smtClean="0"/>
              <a:t>Ethan’s parents are quite wealthy and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Ethan was driving his father’s pickup truck and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Killed 4 and injured 12</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DAB4ABC-25D1-524A-B4AE-975C6D57C3AE}" type="slidenum">
              <a:rPr lang="en-US" smtClean="0"/>
              <a:t>8</a:t>
            </a:fld>
            <a:endParaRPr lang="en-US"/>
          </a:p>
        </p:txBody>
      </p:sp>
    </p:spTree>
    <p:extLst>
      <p:ext uri="{BB962C8B-B14F-4D97-AF65-F5344CB8AC3E}">
        <p14:creationId xmlns:p14="http://schemas.microsoft.com/office/powerpoint/2010/main" val="2745128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Allow me to introduce you,</a:t>
            </a:r>
            <a:r>
              <a:rPr lang="en-US" baseline="0" dirty="0" smtClean="0"/>
              <a:t> if you have not been introduced already, to Ethan Couch. </a:t>
            </a:r>
          </a:p>
          <a:p>
            <a:endParaRPr lang="en-US" baseline="0" dirty="0" smtClean="0"/>
          </a:p>
          <a:p>
            <a:r>
              <a:rPr lang="en-US" baseline="0" dirty="0" smtClean="0"/>
              <a:t>June 15, 2013  There was a stranded motorist name </a:t>
            </a:r>
            <a:r>
              <a:rPr lang="en-US" baseline="0" dirty="0" err="1" smtClean="0"/>
              <a:t>Breanna</a:t>
            </a:r>
            <a:r>
              <a:rPr lang="en-US" baseline="0" dirty="0" smtClean="0"/>
              <a:t> Mitchell who had her SUV parked along side the road. A wife and daughter went to go help her in the process another individual who a youth pastor had stopped to help as well. </a:t>
            </a:r>
          </a:p>
          <a:p>
            <a:endParaRPr lang="en-US" baseline="0" dirty="0" smtClean="0"/>
          </a:p>
          <a:p>
            <a:endParaRPr lang="en-US" baseline="0" dirty="0" smtClean="0"/>
          </a:p>
          <a:p>
            <a:r>
              <a:rPr lang="en-US" baseline="0" dirty="0" smtClean="0"/>
              <a:t>Meanwhile,  16-year old Ethan couch had just previously stole a couple of cases of beer at the local </a:t>
            </a:r>
            <a:r>
              <a:rPr lang="en-US" baseline="0" dirty="0" err="1" smtClean="0"/>
              <a:t>walmart</a:t>
            </a:r>
            <a:r>
              <a:rPr lang="en-US" baseline="0" dirty="0" smtClean="0"/>
              <a:t> had been partying with his friend and decided to go out for another beer run. </a:t>
            </a:r>
          </a:p>
          <a:p>
            <a:endParaRPr lang="en-US" baseline="0" dirty="0" smtClean="0"/>
          </a:p>
          <a:p>
            <a:r>
              <a:rPr lang="en-US" baseline="0" dirty="0" smtClean="0"/>
              <a:t>He was driving an F-350 with 7 passengers with him including 2 in the bed of truck going 70 miles per hour in a 40 mile per hour zone. when he lost control. </a:t>
            </a:r>
          </a:p>
          <a:p>
            <a:endParaRPr lang="en-US" baseline="0" dirty="0" smtClean="0"/>
          </a:p>
          <a:p>
            <a:r>
              <a:rPr lang="en-US" baseline="0" dirty="0" smtClean="0"/>
              <a:t>He struck and killed  </a:t>
            </a:r>
            <a:r>
              <a:rPr lang="en-US" baseline="0" dirty="0" err="1" smtClean="0"/>
              <a:t>Breanna</a:t>
            </a:r>
            <a:r>
              <a:rPr lang="en-US" baseline="0" dirty="0" smtClean="0"/>
              <a:t> Mitchell and the 3 individuals who were there helping her.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pickup also rammed a parked car, sending it into another car traveling in the opposite lane, before the truck rolled over and smashed into a tree.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The individuals riding in the back bed were thrown from the truck one suffering some internal injuries and broken bones, the other landed on his head and has been paralyzed being only able to smile and blink.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was revealed during the trial that Couch's blood-alcohol level was 0.24 – three times the adult limit, though minors aren't allowed any alcohol in their system – and that he was also on the prescription drug Valium.</a:t>
            </a:r>
          </a:p>
          <a:p>
            <a:endParaRPr lang="en-US" baseline="0" dirty="0" smtClean="0"/>
          </a:p>
          <a:p>
            <a:r>
              <a:rPr lang="en-US" baseline="0" dirty="0" smtClean="0"/>
              <a:t>Can you guess how much time in Jail Ethan received?</a:t>
            </a:r>
          </a:p>
          <a:p>
            <a:endParaRPr lang="en-US" baseline="0" dirty="0" smtClean="0"/>
          </a:p>
          <a:p>
            <a:r>
              <a:rPr lang="en-US" baseline="0" dirty="0" smtClean="0"/>
              <a:t>None!!!</a:t>
            </a:r>
          </a:p>
          <a:p>
            <a:endParaRPr lang="en-US" baseline="0" dirty="0" smtClean="0"/>
          </a:p>
          <a:p>
            <a:r>
              <a:rPr lang="en-US" baseline="0" dirty="0" smtClean="0"/>
              <a:t>Ethan’s parents are quite wealthy and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Ethan was driving his father’s pickup truck and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Killed 4 and injured 12</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DAB4ABC-25D1-524A-B4AE-975C6D57C3AE}" type="slidenum">
              <a:rPr lang="en-US" smtClean="0"/>
              <a:t>10</a:t>
            </a:fld>
            <a:endParaRPr lang="en-US"/>
          </a:p>
        </p:txBody>
      </p:sp>
    </p:spTree>
    <p:extLst>
      <p:ext uri="{BB962C8B-B14F-4D97-AF65-F5344CB8AC3E}">
        <p14:creationId xmlns:p14="http://schemas.microsoft.com/office/powerpoint/2010/main" val="3888783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B0B2CD-85E2-2942-8719-CEB09E299254}" type="datetimeFigureOut">
              <a:rPr lang="en-US" smtClean="0"/>
              <a:t>5/8/2016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E54448-50A8-454E-A77C-37867ABB9FF6}"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B0B2CD-85E2-2942-8719-CEB09E299254}" type="datetimeFigureOut">
              <a:rPr lang="en-US" smtClean="0"/>
              <a:t>5/8/2016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E54448-50A8-454E-A77C-37867ABB9FF6}"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B0B2CD-85E2-2942-8719-CEB09E299254}" type="datetimeFigureOut">
              <a:rPr lang="en-US" smtClean="0"/>
              <a:t>5/8/2016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E54448-50A8-454E-A77C-37867ABB9FF6}"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A81820-ED56-4E50-A7D3-2259A7C7B652}" type="datetimeFigureOut">
              <a:rPr lang="en-US" smtClean="0">
                <a:solidFill>
                  <a:prstClr val="white">
                    <a:tint val="75000"/>
                  </a:prstClr>
                </a:solidFill>
                <a:latin typeface="Calibri"/>
              </a:rPr>
              <a:pPr/>
              <a:t>5/8/2016</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43D0EC41-A3A2-4F53-AC48-57B3FCBBF125}"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3050186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A81820-ED56-4E50-A7D3-2259A7C7B652}" type="datetimeFigureOut">
              <a:rPr lang="en-US" smtClean="0">
                <a:solidFill>
                  <a:prstClr val="white">
                    <a:tint val="75000"/>
                  </a:prstClr>
                </a:solidFill>
                <a:latin typeface="Calibri"/>
              </a:rPr>
              <a:pPr/>
              <a:t>5/8/2016</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43D0EC41-A3A2-4F53-AC48-57B3FCBBF125}"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2197950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A81820-ED56-4E50-A7D3-2259A7C7B652}" type="datetimeFigureOut">
              <a:rPr lang="en-US" smtClean="0">
                <a:solidFill>
                  <a:prstClr val="white">
                    <a:tint val="75000"/>
                  </a:prstClr>
                </a:solidFill>
                <a:latin typeface="Calibri"/>
              </a:rPr>
              <a:pPr/>
              <a:t>5/8/2016</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43D0EC41-A3A2-4F53-AC48-57B3FCBBF125}"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13982573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A81820-ED56-4E50-A7D3-2259A7C7B652}" type="datetimeFigureOut">
              <a:rPr lang="en-US" smtClean="0">
                <a:solidFill>
                  <a:prstClr val="white">
                    <a:tint val="75000"/>
                  </a:prstClr>
                </a:solidFill>
                <a:latin typeface="Calibri"/>
              </a:rPr>
              <a:pPr/>
              <a:t>5/8/2016</a:t>
            </a:fld>
            <a:endParaRPr lang="en-US">
              <a:solidFill>
                <a:prstClr val="white">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alibri"/>
            </a:endParaRPr>
          </a:p>
        </p:txBody>
      </p:sp>
      <p:sp>
        <p:nvSpPr>
          <p:cNvPr id="7" name="Slide Number Placeholder 6"/>
          <p:cNvSpPr>
            <a:spLocks noGrp="1"/>
          </p:cNvSpPr>
          <p:nvPr>
            <p:ph type="sldNum" sz="quarter" idx="12"/>
          </p:nvPr>
        </p:nvSpPr>
        <p:spPr/>
        <p:txBody>
          <a:bodyPr/>
          <a:lstStyle/>
          <a:p>
            <a:fld id="{43D0EC41-A3A2-4F53-AC48-57B3FCBBF125}"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3759762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A81820-ED56-4E50-A7D3-2259A7C7B652}" type="datetimeFigureOut">
              <a:rPr lang="en-US" smtClean="0">
                <a:solidFill>
                  <a:prstClr val="white">
                    <a:tint val="75000"/>
                  </a:prstClr>
                </a:solidFill>
                <a:latin typeface="Calibri"/>
              </a:rPr>
              <a:pPr/>
              <a:t>5/8/2016</a:t>
            </a:fld>
            <a:endParaRPr lang="en-US">
              <a:solidFill>
                <a:prstClr val="white">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white">
                  <a:tint val="75000"/>
                </a:prstClr>
              </a:solidFill>
              <a:latin typeface="Calibri"/>
            </a:endParaRPr>
          </a:p>
        </p:txBody>
      </p:sp>
      <p:sp>
        <p:nvSpPr>
          <p:cNvPr id="9" name="Slide Number Placeholder 8"/>
          <p:cNvSpPr>
            <a:spLocks noGrp="1"/>
          </p:cNvSpPr>
          <p:nvPr>
            <p:ph type="sldNum" sz="quarter" idx="12"/>
          </p:nvPr>
        </p:nvSpPr>
        <p:spPr/>
        <p:txBody>
          <a:bodyPr/>
          <a:lstStyle/>
          <a:p>
            <a:fld id="{43D0EC41-A3A2-4F53-AC48-57B3FCBBF125}"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789955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A81820-ED56-4E50-A7D3-2259A7C7B652}" type="datetimeFigureOut">
              <a:rPr lang="en-US" smtClean="0">
                <a:solidFill>
                  <a:prstClr val="white">
                    <a:tint val="75000"/>
                  </a:prstClr>
                </a:solidFill>
                <a:latin typeface="Calibri"/>
              </a:rPr>
              <a:pPr/>
              <a:t>5/8/2016</a:t>
            </a:fld>
            <a:endParaRPr lang="en-US">
              <a:solidFill>
                <a:prstClr val="white">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white">
                  <a:tint val="75000"/>
                </a:prstClr>
              </a:solidFill>
              <a:latin typeface="Calibri"/>
            </a:endParaRPr>
          </a:p>
        </p:txBody>
      </p:sp>
      <p:sp>
        <p:nvSpPr>
          <p:cNvPr id="5" name="Slide Number Placeholder 4"/>
          <p:cNvSpPr>
            <a:spLocks noGrp="1"/>
          </p:cNvSpPr>
          <p:nvPr>
            <p:ph type="sldNum" sz="quarter" idx="12"/>
          </p:nvPr>
        </p:nvSpPr>
        <p:spPr/>
        <p:txBody>
          <a:bodyPr/>
          <a:lstStyle/>
          <a:p>
            <a:fld id="{43D0EC41-A3A2-4F53-AC48-57B3FCBBF125}"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2733195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A81820-ED56-4E50-A7D3-2259A7C7B652}" type="datetimeFigureOut">
              <a:rPr lang="en-US" smtClean="0">
                <a:solidFill>
                  <a:prstClr val="white">
                    <a:tint val="75000"/>
                  </a:prstClr>
                </a:solidFill>
                <a:latin typeface="Calibri"/>
              </a:rPr>
              <a:pPr/>
              <a:t>5/8/2016</a:t>
            </a:fld>
            <a:endParaRPr lang="en-US">
              <a:solidFill>
                <a:prstClr val="white">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white">
                  <a:tint val="75000"/>
                </a:prstClr>
              </a:solidFill>
              <a:latin typeface="Calibri"/>
            </a:endParaRPr>
          </a:p>
        </p:txBody>
      </p:sp>
      <p:sp>
        <p:nvSpPr>
          <p:cNvPr id="4" name="Slide Number Placeholder 3"/>
          <p:cNvSpPr>
            <a:spLocks noGrp="1"/>
          </p:cNvSpPr>
          <p:nvPr>
            <p:ph type="sldNum" sz="quarter" idx="12"/>
          </p:nvPr>
        </p:nvSpPr>
        <p:spPr/>
        <p:txBody>
          <a:bodyPr/>
          <a:lstStyle/>
          <a:p>
            <a:fld id="{43D0EC41-A3A2-4F53-AC48-57B3FCBBF125}"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3282175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2"/>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A81820-ED56-4E50-A7D3-2259A7C7B652}" type="datetimeFigureOut">
              <a:rPr lang="en-US" smtClean="0">
                <a:solidFill>
                  <a:prstClr val="white">
                    <a:tint val="75000"/>
                  </a:prstClr>
                </a:solidFill>
                <a:latin typeface="Calibri"/>
              </a:rPr>
              <a:pPr/>
              <a:t>5/8/2016</a:t>
            </a:fld>
            <a:endParaRPr lang="en-US">
              <a:solidFill>
                <a:prstClr val="white">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alibri"/>
            </a:endParaRPr>
          </a:p>
        </p:txBody>
      </p:sp>
      <p:sp>
        <p:nvSpPr>
          <p:cNvPr id="7" name="Slide Number Placeholder 6"/>
          <p:cNvSpPr>
            <a:spLocks noGrp="1"/>
          </p:cNvSpPr>
          <p:nvPr>
            <p:ph type="sldNum" sz="quarter" idx="12"/>
          </p:nvPr>
        </p:nvSpPr>
        <p:spPr/>
        <p:txBody>
          <a:bodyPr/>
          <a:lstStyle/>
          <a:p>
            <a:fld id="{43D0EC41-A3A2-4F53-AC48-57B3FCBBF125}"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164819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B0B2CD-85E2-2942-8719-CEB09E299254}" type="datetimeFigureOut">
              <a:rPr lang="en-US" smtClean="0"/>
              <a:t>5/8/2016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E54448-50A8-454E-A77C-37867ABB9FF6}"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A81820-ED56-4E50-A7D3-2259A7C7B652}" type="datetimeFigureOut">
              <a:rPr lang="en-US" smtClean="0">
                <a:solidFill>
                  <a:prstClr val="white">
                    <a:tint val="75000"/>
                  </a:prstClr>
                </a:solidFill>
                <a:latin typeface="Calibri"/>
              </a:rPr>
              <a:pPr/>
              <a:t>5/8/2016</a:t>
            </a:fld>
            <a:endParaRPr lang="en-US">
              <a:solidFill>
                <a:prstClr val="white">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alibri"/>
            </a:endParaRPr>
          </a:p>
        </p:txBody>
      </p:sp>
      <p:sp>
        <p:nvSpPr>
          <p:cNvPr id="7" name="Slide Number Placeholder 6"/>
          <p:cNvSpPr>
            <a:spLocks noGrp="1"/>
          </p:cNvSpPr>
          <p:nvPr>
            <p:ph type="sldNum" sz="quarter" idx="12"/>
          </p:nvPr>
        </p:nvSpPr>
        <p:spPr/>
        <p:txBody>
          <a:bodyPr/>
          <a:lstStyle/>
          <a:p>
            <a:fld id="{43D0EC41-A3A2-4F53-AC48-57B3FCBBF125}"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2480979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A81820-ED56-4E50-A7D3-2259A7C7B652}" type="datetimeFigureOut">
              <a:rPr lang="en-US" smtClean="0">
                <a:solidFill>
                  <a:prstClr val="white">
                    <a:tint val="75000"/>
                  </a:prstClr>
                </a:solidFill>
                <a:latin typeface="Calibri"/>
              </a:rPr>
              <a:pPr/>
              <a:t>5/8/2016</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43D0EC41-A3A2-4F53-AC48-57B3FCBBF125}"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30267424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A81820-ED56-4E50-A7D3-2259A7C7B652}" type="datetimeFigureOut">
              <a:rPr lang="en-US" smtClean="0">
                <a:solidFill>
                  <a:prstClr val="white">
                    <a:tint val="75000"/>
                  </a:prstClr>
                </a:solidFill>
                <a:latin typeface="Calibri"/>
              </a:rPr>
              <a:pPr/>
              <a:t>5/8/2016</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43D0EC41-A3A2-4F53-AC48-57B3FCBBF125}"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534541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B0B2CD-85E2-2942-8719-CEB09E299254}" type="datetimeFigureOut">
              <a:rPr lang="en-US" smtClean="0"/>
              <a:t>5/8/2016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E54448-50A8-454E-A77C-37867ABB9FF6}"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B0B2CD-85E2-2942-8719-CEB09E299254}" type="datetimeFigureOut">
              <a:rPr lang="en-US" smtClean="0"/>
              <a:t>5/8/2016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E54448-50A8-454E-A77C-37867ABB9FF6}"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B0B2CD-85E2-2942-8719-CEB09E299254}" type="datetimeFigureOut">
              <a:rPr lang="en-US" smtClean="0"/>
              <a:t>5/8/2016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E54448-50A8-454E-A77C-37867ABB9FF6}"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B0B2CD-85E2-2942-8719-CEB09E299254}" type="datetimeFigureOut">
              <a:rPr lang="en-US" smtClean="0"/>
              <a:t>5/8/2016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E54448-50A8-454E-A77C-37867ABB9FF6}"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B0B2CD-85E2-2942-8719-CEB09E299254}" type="datetimeFigureOut">
              <a:rPr lang="en-US" smtClean="0"/>
              <a:t>5/8/2016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E54448-50A8-454E-A77C-37867ABB9FF6}"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B0B2CD-85E2-2942-8719-CEB09E299254}" type="datetimeFigureOut">
              <a:rPr lang="en-US" smtClean="0"/>
              <a:t>5/8/2016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E54448-50A8-454E-A77C-37867ABB9FF6}"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B0B2CD-85E2-2942-8719-CEB09E299254}" type="datetimeFigureOut">
              <a:rPr lang="en-US" smtClean="0"/>
              <a:t>5/8/2016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E54448-50A8-454E-A77C-37867ABB9FF6}"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B0B2CD-85E2-2942-8719-CEB09E299254}" type="datetimeFigureOut">
              <a:rPr lang="en-US" smtClean="0"/>
              <a:t>5/8/2016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E54448-50A8-454E-A77C-37867ABB9FF6}"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27A81820-ED56-4E50-A7D3-2259A7C7B652}" type="datetimeFigureOut">
              <a:rPr lang="en-US" smtClean="0">
                <a:solidFill>
                  <a:prstClr val="white">
                    <a:tint val="75000"/>
                  </a:prstClr>
                </a:solidFill>
                <a:latin typeface="Calibri"/>
              </a:rPr>
              <a:pPr defTabSz="914400"/>
              <a:t>5/8/2016</a:t>
            </a:fld>
            <a:endParaRPr lang="en-US">
              <a:solidFill>
                <a:prstClr val="white">
                  <a:tint val="75000"/>
                </a:prstClr>
              </a:solidFill>
              <a:latin typeface="Calibri"/>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white">
                  <a:tint val="75000"/>
                </a:prstClr>
              </a:solidFill>
              <a:latin typeface="Calibri"/>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43D0EC41-A3A2-4F53-AC48-57B3FCBBF125}" type="slidenum">
              <a:rPr lang="en-US" smtClean="0">
                <a:solidFill>
                  <a:prstClr val="white">
                    <a:tint val="75000"/>
                  </a:prstClr>
                </a:solidFill>
                <a:latin typeface="Calibri"/>
              </a:rPr>
              <a:pPr defTabSz="914400"/>
              <a:t>‹#›</a:t>
            </a:fld>
            <a:endParaRPr lang="en-US">
              <a:solidFill>
                <a:prstClr val="white">
                  <a:tint val="75000"/>
                </a:prstClr>
              </a:solidFill>
              <a:latin typeface="Calibri"/>
            </a:endParaRPr>
          </a:p>
        </p:txBody>
      </p:sp>
    </p:spTree>
    <p:extLst>
      <p:ext uri="{BB962C8B-B14F-4D97-AF65-F5344CB8AC3E}">
        <p14:creationId xmlns:p14="http://schemas.microsoft.com/office/powerpoint/2010/main" val="93439537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28600" y="914400"/>
            <a:ext cx="7772400" cy="2971800"/>
          </a:xfrm>
        </p:spPr>
        <p:txBody>
          <a:bodyPr rtlCol="0">
            <a:noAutofit/>
          </a:bodyPr>
          <a:lstStyle/>
          <a:p>
            <a:pPr algn="l" fontAlgn="auto">
              <a:spcAft>
                <a:spcPts val="0"/>
              </a:spcAft>
              <a:defRPr/>
            </a:pPr>
            <a:r>
              <a:rPr lang="en-US" sz="5400" i="1" dirty="0" smtClean="0">
                <a:effectLst>
                  <a:glow rad="101600">
                    <a:schemeClr val="bg1">
                      <a:alpha val="75000"/>
                    </a:schemeClr>
                  </a:glow>
                  <a:outerShdw blurRad="50800" dist="38100" dir="2700000" algn="tl" rotWithShape="0">
                    <a:prstClr val="black">
                      <a:alpha val="40000"/>
                    </a:prstClr>
                  </a:outerShdw>
                </a:effectLst>
                <a:latin typeface="Athelas Bold"/>
                <a:cs typeface="Athelas Bold"/>
              </a:rPr>
              <a:t>WELCOME</a:t>
            </a:r>
            <a:br>
              <a:rPr lang="en-US" sz="5400" i="1" dirty="0" smtClean="0">
                <a:effectLst>
                  <a:glow rad="101600">
                    <a:schemeClr val="bg1">
                      <a:alpha val="75000"/>
                    </a:schemeClr>
                  </a:glow>
                  <a:outerShdw blurRad="50800" dist="38100" dir="2700000" algn="tl" rotWithShape="0">
                    <a:prstClr val="black">
                      <a:alpha val="40000"/>
                    </a:prstClr>
                  </a:outerShdw>
                </a:effectLst>
                <a:latin typeface="Athelas Bold"/>
                <a:cs typeface="Athelas Bold"/>
              </a:rPr>
            </a:br>
            <a:r>
              <a:rPr lang="en-US" sz="5400" i="1" dirty="0" smtClean="0">
                <a:effectLst>
                  <a:glow rad="101600">
                    <a:schemeClr val="bg1">
                      <a:alpha val="75000"/>
                    </a:schemeClr>
                  </a:glow>
                  <a:outerShdw blurRad="50800" dist="38100" dir="2700000" algn="tl" rotWithShape="0">
                    <a:prstClr val="black">
                      <a:alpha val="40000"/>
                    </a:prstClr>
                  </a:outerShdw>
                </a:effectLst>
                <a:latin typeface="Athelas Bold"/>
                <a:cs typeface="Athelas Bold"/>
              </a:rPr>
              <a:t>	TO Bellaire </a:t>
            </a:r>
            <a:br>
              <a:rPr lang="en-US" sz="5400" i="1" dirty="0" smtClean="0">
                <a:effectLst>
                  <a:glow rad="101600">
                    <a:schemeClr val="bg1">
                      <a:alpha val="75000"/>
                    </a:schemeClr>
                  </a:glow>
                  <a:outerShdw blurRad="50800" dist="38100" dir="2700000" algn="tl" rotWithShape="0">
                    <a:prstClr val="black">
                      <a:alpha val="40000"/>
                    </a:prstClr>
                  </a:outerShdw>
                </a:effectLst>
                <a:latin typeface="Athelas Bold"/>
                <a:cs typeface="Athelas Bold"/>
              </a:rPr>
            </a:br>
            <a:r>
              <a:rPr lang="en-US" sz="5400" i="1" dirty="0" smtClean="0">
                <a:effectLst>
                  <a:glow rad="101600">
                    <a:schemeClr val="bg1">
                      <a:alpha val="75000"/>
                    </a:schemeClr>
                  </a:glow>
                  <a:outerShdw blurRad="50800" dist="38100" dir="2700000" algn="tl" rotWithShape="0">
                    <a:prstClr val="black">
                      <a:alpha val="40000"/>
                    </a:prstClr>
                  </a:outerShdw>
                </a:effectLst>
                <a:latin typeface="Athelas Bold"/>
                <a:cs typeface="Athelas Bold"/>
              </a:rPr>
              <a:t>CHURCH OF CHRIST</a:t>
            </a:r>
            <a:endParaRPr lang="en-US" sz="6000" b="1" i="1" dirty="0">
              <a:ln w="31550" cmpd="sng">
                <a:gradFill>
                  <a:gsLst>
                    <a:gs pos="25000">
                      <a:schemeClr val="accent1">
                        <a:shade val="25000"/>
                        <a:satMod val="190000"/>
                      </a:schemeClr>
                    </a:gs>
                    <a:gs pos="80000">
                      <a:schemeClr val="accent1">
                        <a:tint val="75000"/>
                        <a:satMod val="190000"/>
                      </a:schemeClr>
                    </a:gs>
                  </a:gsLst>
                  <a:lin ang="5400000"/>
                </a:gradFill>
                <a:prstDash val="solid"/>
              </a:ln>
              <a:effectLst>
                <a:glow rad="101600">
                  <a:schemeClr val="bg1">
                    <a:alpha val="75000"/>
                  </a:schemeClr>
                </a:glow>
                <a:outerShdw blurRad="50800" dist="38100" dir="2700000" algn="tl" rotWithShape="0">
                  <a:prstClr val="black">
                    <a:alpha val="40000"/>
                  </a:prstClr>
                </a:outerShdw>
              </a:effectLst>
              <a:latin typeface="Athelas Bold"/>
              <a:ea typeface="+mj-ea"/>
              <a:cs typeface="Athelas Bold"/>
            </a:endParaRPr>
          </a:p>
        </p:txBody>
      </p:sp>
      <p:sp>
        <p:nvSpPr>
          <p:cNvPr id="3" name="Subtitle 2"/>
          <p:cNvSpPr>
            <a:spLocks noGrp="1"/>
          </p:cNvSpPr>
          <p:nvPr>
            <p:ph type="subTitle" idx="1"/>
          </p:nvPr>
        </p:nvSpPr>
        <p:spPr>
          <a:xfrm>
            <a:off x="194829" y="4277103"/>
            <a:ext cx="8915400" cy="780983"/>
          </a:xfrm>
        </p:spPr>
        <p:txBody>
          <a:bodyPr rtlCol="0">
            <a:normAutofit/>
          </a:bodyPr>
          <a:lstStyle/>
          <a:p>
            <a:pPr fontAlgn="auto">
              <a:spcAft>
                <a:spcPts val="0"/>
              </a:spcAft>
              <a:buFont typeface="Arial"/>
              <a:buNone/>
              <a:defRPr/>
            </a:pPr>
            <a:r>
              <a:rPr lang="en-US" sz="3600" b="1" i="1" dirty="0" smtClean="0">
                <a:ln w="38100" cmpd="sng">
                  <a:solidFill>
                    <a:schemeClr val="accent2">
                      <a:shade val="85000"/>
                      <a:satMod val="155000"/>
                    </a:schemeClr>
                  </a:solidFill>
                  <a:prstDash val="solid"/>
                  <a:miter lim="800000"/>
                </a:ln>
                <a:solidFill>
                  <a:srgbClr val="FFFF00"/>
                </a:solidFill>
                <a:effectLst>
                  <a:outerShdw blurRad="38100" dist="38100" dir="7020000" algn="tl">
                    <a:srgbClr val="000000">
                      <a:alpha val="35000"/>
                    </a:srgbClr>
                  </a:outerShdw>
                </a:effectLst>
                <a:latin typeface="Arial Black"/>
                <a:ea typeface="+mn-ea"/>
                <a:cs typeface="Arial Black"/>
              </a:rPr>
              <a:t>	WE ARE GLAD YOU’RE HERE</a:t>
            </a:r>
            <a:endParaRPr lang="en-US" sz="3600" b="1" i="1" dirty="0">
              <a:ln w="38100" cmpd="sng">
                <a:solidFill>
                  <a:schemeClr val="accent2">
                    <a:shade val="85000"/>
                    <a:satMod val="155000"/>
                  </a:schemeClr>
                </a:solidFill>
                <a:prstDash val="solid"/>
                <a:miter lim="800000"/>
              </a:ln>
              <a:solidFill>
                <a:srgbClr val="FFFF00"/>
              </a:solidFill>
              <a:effectLst>
                <a:outerShdw blurRad="38100" dist="38100" dir="7020000" algn="tl">
                  <a:srgbClr val="000000">
                    <a:alpha val="35000"/>
                  </a:srgbClr>
                </a:outerShdw>
              </a:effectLst>
              <a:latin typeface="Arial Black"/>
              <a:ea typeface="+mn-ea"/>
              <a:cs typeface="Arial Black"/>
            </a:endParaRPr>
          </a:p>
        </p:txBody>
      </p:sp>
      <p:sp>
        <p:nvSpPr>
          <p:cNvPr id="5" name="Title 1"/>
          <p:cNvSpPr txBox="1">
            <a:spLocks/>
          </p:cNvSpPr>
          <p:nvPr/>
        </p:nvSpPr>
        <p:spPr>
          <a:xfrm>
            <a:off x="533407" y="5272619"/>
            <a:ext cx="8043315" cy="1390748"/>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b="1" i="1" dirty="0" smtClean="0">
                <a:ln w="31550" cmpd="sng">
                  <a:gradFill>
                    <a:gsLst>
                      <a:gs pos="25000">
                        <a:srgbClr val="4F81BD">
                          <a:shade val="25000"/>
                          <a:satMod val="190000"/>
                        </a:srgbClr>
                      </a:gs>
                      <a:gs pos="80000">
                        <a:srgbClr val="4F81BD">
                          <a:tint val="75000"/>
                          <a:satMod val="190000"/>
                        </a:srgbClr>
                      </a:gs>
                    </a:gsLst>
                    <a:lin ang="5400000"/>
                  </a:gradFill>
                  <a:prstDash val="solid"/>
                </a:ln>
                <a:solidFill>
                  <a:prstClr val="white"/>
                </a:solidFill>
                <a:effectLst>
                  <a:glow rad="101600">
                    <a:prstClr val="black">
                      <a:alpha val="75000"/>
                    </a:prstClr>
                  </a:glow>
                  <a:outerShdw blurRad="50800" dist="38100" dir="2700000" algn="tl" rotWithShape="0">
                    <a:prstClr val="black">
                      <a:alpha val="40000"/>
                    </a:prstClr>
                  </a:outerShdw>
                </a:effectLst>
                <a:latin typeface="Athelas Bold"/>
                <a:cs typeface="Athelas Bold"/>
              </a:rPr>
              <a:t>Scripture reading: Ephesians 4:11-16</a:t>
            </a:r>
            <a:endParaRPr lang="en-US" b="1" i="1" dirty="0">
              <a:ln w="31550" cmpd="sng">
                <a:gradFill>
                  <a:gsLst>
                    <a:gs pos="25000">
                      <a:srgbClr val="4F81BD">
                        <a:shade val="25000"/>
                        <a:satMod val="190000"/>
                      </a:srgbClr>
                    </a:gs>
                    <a:gs pos="80000">
                      <a:srgbClr val="4F81BD">
                        <a:tint val="75000"/>
                        <a:satMod val="190000"/>
                      </a:srgbClr>
                    </a:gs>
                  </a:gsLst>
                  <a:lin ang="5400000"/>
                </a:gradFill>
                <a:prstDash val="solid"/>
              </a:ln>
              <a:solidFill>
                <a:prstClr val="white"/>
              </a:solidFill>
              <a:effectLst>
                <a:glow rad="101600">
                  <a:prstClr val="black">
                    <a:alpha val="75000"/>
                  </a:prstClr>
                </a:glow>
                <a:outerShdw blurRad="50800" dist="38100" dir="2700000" algn="tl" rotWithShape="0">
                  <a:prstClr val="black">
                    <a:alpha val="40000"/>
                  </a:prstClr>
                </a:outerShdw>
              </a:effectLst>
              <a:latin typeface="Athelas Bold"/>
              <a:cs typeface="Athelas Bold"/>
            </a:endParaRPr>
          </a:p>
        </p:txBody>
      </p:sp>
    </p:spTree>
    <p:extLst>
      <p:ext uri="{BB962C8B-B14F-4D97-AF65-F5344CB8AC3E}">
        <p14:creationId xmlns:p14="http://schemas.microsoft.com/office/powerpoint/2010/main" val="3939572104"/>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r="31633"/>
          <a:stretch/>
        </p:blipFill>
        <p:spPr>
          <a:xfrm>
            <a:off x="0" y="1165374"/>
            <a:ext cx="5180113" cy="5167492"/>
          </a:xfrm>
          <a:prstGeom prst="rect">
            <a:avLst/>
          </a:prstGeom>
        </p:spPr>
      </p:pic>
      <p:sp>
        <p:nvSpPr>
          <p:cNvPr id="2" name="Title 1"/>
          <p:cNvSpPr>
            <a:spLocks noGrp="1"/>
          </p:cNvSpPr>
          <p:nvPr>
            <p:ph type="title"/>
          </p:nvPr>
        </p:nvSpPr>
        <p:spPr>
          <a:xfrm>
            <a:off x="457200" y="156522"/>
            <a:ext cx="8229600" cy="1143000"/>
          </a:xfrm>
        </p:spPr>
        <p:txBody>
          <a:bodyPr/>
          <a:lstStyle/>
          <a:p>
            <a:r>
              <a:rPr lang="en-US" dirty="0" smtClean="0">
                <a:latin typeface="Arial Black"/>
                <a:cs typeface="Arial Black"/>
              </a:rPr>
              <a:t>ETHAN COUCH</a:t>
            </a:r>
            <a:endParaRPr lang="en-US" dirty="0">
              <a:latin typeface="Arial Black"/>
              <a:cs typeface="Arial Black"/>
            </a:endParaRPr>
          </a:p>
        </p:txBody>
      </p:sp>
      <p:pic>
        <p:nvPicPr>
          <p:cNvPr id="4" name="Picture 3"/>
          <p:cNvPicPr>
            <a:picLocks noChangeAspect="1"/>
          </p:cNvPicPr>
          <p:nvPr/>
        </p:nvPicPr>
        <p:blipFill rotWithShape="1">
          <a:blip r:embed="rId4"/>
          <a:srcRect l="28729" r="28141"/>
          <a:stretch/>
        </p:blipFill>
        <p:spPr>
          <a:xfrm>
            <a:off x="5180113" y="1165374"/>
            <a:ext cx="3963887" cy="5167492"/>
          </a:xfrm>
          <a:prstGeom prst="rect">
            <a:avLst/>
          </a:prstGeom>
        </p:spPr>
      </p:pic>
      <p:sp>
        <p:nvSpPr>
          <p:cNvPr id="3" name="Content Placeholder 2"/>
          <p:cNvSpPr>
            <a:spLocks noGrp="1"/>
          </p:cNvSpPr>
          <p:nvPr>
            <p:ph idx="1"/>
          </p:nvPr>
        </p:nvSpPr>
        <p:spPr>
          <a:xfrm>
            <a:off x="457200" y="1807170"/>
            <a:ext cx="8229600" cy="4525963"/>
          </a:xfrm>
        </p:spPr>
        <p:txBody>
          <a:bodyPr>
            <a:normAutofit fontScale="85000" lnSpcReduction="20000"/>
          </a:bodyPr>
          <a:lstStyle/>
          <a:p>
            <a:r>
              <a:rPr lang="en-US" dirty="0" smtClean="0">
                <a:ln w="19050" cmpd="sng">
                  <a:solidFill>
                    <a:srgbClr val="000000"/>
                  </a:solidFill>
                </a:ln>
                <a:solidFill>
                  <a:srgbClr val="FFFF00"/>
                </a:solidFill>
                <a:latin typeface="Arial Black"/>
                <a:cs typeface="Arial Black"/>
              </a:rPr>
              <a:t>STOLE ALCOHOL </a:t>
            </a:r>
          </a:p>
          <a:p>
            <a:r>
              <a:rPr lang="en-US" dirty="0" smtClean="0">
                <a:ln w="19050" cmpd="sng">
                  <a:solidFill>
                    <a:srgbClr val="000000"/>
                  </a:solidFill>
                </a:ln>
                <a:solidFill>
                  <a:srgbClr val="FFFF00"/>
                </a:solidFill>
                <a:latin typeface="Arial Black"/>
                <a:cs typeface="Arial Black"/>
              </a:rPr>
              <a:t>SPEEDING (70 IN A 40MPH ZONE)</a:t>
            </a:r>
          </a:p>
          <a:p>
            <a:r>
              <a:rPr lang="en-US" dirty="0" smtClean="0">
                <a:ln w="19050" cmpd="sng">
                  <a:solidFill>
                    <a:srgbClr val="000000"/>
                  </a:solidFill>
                </a:ln>
                <a:solidFill>
                  <a:srgbClr val="FFFF00"/>
                </a:solidFill>
                <a:latin typeface="Arial Black"/>
                <a:cs typeface="Arial Black"/>
              </a:rPr>
              <a:t>LOADED ON VALIUM</a:t>
            </a:r>
          </a:p>
          <a:p>
            <a:r>
              <a:rPr lang="en-US" dirty="0" smtClean="0">
                <a:ln w="19050" cmpd="sng">
                  <a:solidFill>
                    <a:srgbClr val="000000"/>
                  </a:solidFill>
                </a:ln>
                <a:solidFill>
                  <a:srgbClr val="FFFF00"/>
                </a:solidFill>
                <a:latin typeface="Arial Black"/>
                <a:cs typeface="Arial Black"/>
              </a:rPr>
              <a:t>DUI (0.24 BLOOD ALCOHOL LEVEL)</a:t>
            </a:r>
          </a:p>
          <a:p>
            <a:r>
              <a:rPr lang="en-US" dirty="0" smtClean="0">
                <a:ln w="19050" cmpd="sng">
                  <a:solidFill>
                    <a:srgbClr val="000000"/>
                  </a:solidFill>
                </a:ln>
                <a:solidFill>
                  <a:srgbClr val="FFFF00"/>
                </a:solidFill>
                <a:latin typeface="Arial Black"/>
                <a:cs typeface="Arial Black"/>
              </a:rPr>
              <a:t>CAUSED CAR CRASH</a:t>
            </a:r>
          </a:p>
          <a:p>
            <a:r>
              <a:rPr lang="en-US" dirty="0" smtClean="0">
                <a:ln w="19050" cmpd="sng">
                  <a:solidFill>
                    <a:srgbClr val="000000"/>
                  </a:solidFill>
                </a:ln>
                <a:solidFill>
                  <a:srgbClr val="FFFF00"/>
                </a:solidFill>
                <a:latin typeface="Arial Black"/>
                <a:cs typeface="Arial Black"/>
              </a:rPr>
              <a:t>INJURED </a:t>
            </a:r>
            <a:r>
              <a:rPr lang="en-US" dirty="0">
                <a:ln w="19050" cmpd="sng">
                  <a:solidFill>
                    <a:srgbClr val="000000"/>
                  </a:solidFill>
                </a:ln>
                <a:solidFill>
                  <a:srgbClr val="FFFF00"/>
                </a:solidFill>
                <a:latin typeface="Arial Black"/>
                <a:cs typeface="Arial Black"/>
              </a:rPr>
              <a:t>9</a:t>
            </a:r>
            <a:r>
              <a:rPr lang="en-US" dirty="0" smtClean="0">
                <a:ln w="19050" cmpd="sng">
                  <a:solidFill>
                    <a:srgbClr val="000000"/>
                  </a:solidFill>
                </a:ln>
                <a:solidFill>
                  <a:srgbClr val="FFFF00"/>
                </a:solidFill>
                <a:latin typeface="Arial Black"/>
                <a:cs typeface="Arial Black"/>
              </a:rPr>
              <a:t> (INCLUDING ONE PARALYZED)</a:t>
            </a:r>
          </a:p>
          <a:p>
            <a:r>
              <a:rPr lang="en-US" sz="4400" dirty="0" smtClean="0">
                <a:ln w="19050" cmpd="sng">
                  <a:solidFill>
                    <a:srgbClr val="000000"/>
                  </a:solidFill>
                </a:ln>
                <a:solidFill>
                  <a:srgbClr val="FF0000"/>
                </a:solidFill>
                <a:latin typeface="Arial Black"/>
                <a:cs typeface="Arial Black"/>
              </a:rPr>
              <a:t>KILLED 4</a:t>
            </a:r>
          </a:p>
          <a:p>
            <a:endParaRPr lang="en-US" sz="2400" dirty="0">
              <a:ln w="19050" cmpd="sng">
                <a:solidFill>
                  <a:srgbClr val="000000"/>
                </a:solidFill>
              </a:ln>
              <a:solidFill>
                <a:srgbClr val="FF0000"/>
              </a:solidFill>
              <a:latin typeface="Arial Black"/>
              <a:cs typeface="Arial Black"/>
            </a:endParaRPr>
          </a:p>
          <a:p>
            <a:r>
              <a:rPr lang="en-US" sz="4400" dirty="0" smtClean="0">
                <a:ln w="19050" cmpd="sng">
                  <a:solidFill>
                    <a:srgbClr val="000000"/>
                  </a:solidFill>
                </a:ln>
                <a:solidFill>
                  <a:srgbClr val="FF0000"/>
                </a:solidFill>
                <a:latin typeface="Arial Black"/>
                <a:cs typeface="Arial Black"/>
              </a:rPr>
              <a:t>NO JAIL TIME!!!</a:t>
            </a:r>
          </a:p>
        </p:txBody>
      </p:sp>
    </p:spTree>
    <p:extLst>
      <p:ext uri="{BB962C8B-B14F-4D97-AF65-F5344CB8AC3E}">
        <p14:creationId xmlns:p14="http://schemas.microsoft.com/office/powerpoint/2010/main" val="2527209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linds(horizontal)">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 y="0"/>
            <a:ext cx="9144001" cy="5143500"/>
          </a:xfrm>
          <a:prstGeom prst="rect">
            <a:avLst/>
          </a:prstGeom>
        </p:spPr>
      </p:pic>
      <p:sp>
        <p:nvSpPr>
          <p:cNvPr id="2" name="Title 1"/>
          <p:cNvSpPr>
            <a:spLocks noGrp="1"/>
          </p:cNvSpPr>
          <p:nvPr>
            <p:ph type="title"/>
          </p:nvPr>
        </p:nvSpPr>
        <p:spPr>
          <a:xfrm>
            <a:off x="472512" y="5143500"/>
            <a:ext cx="8229600" cy="1714500"/>
          </a:xfrm>
        </p:spPr>
        <p:txBody>
          <a:bodyPr>
            <a:normAutofit fontScale="90000"/>
          </a:bodyPr>
          <a:lstStyle/>
          <a:p>
            <a:r>
              <a:rPr lang="en-US" sz="4000" dirty="0" smtClean="0">
                <a:solidFill>
                  <a:srgbClr val="FFFF00"/>
                </a:solidFill>
                <a:latin typeface="Arial Black"/>
                <a:cs typeface="Arial Black"/>
              </a:rPr>
              <a:t>“He is the </a:t>
            </a:r>
            <a:r>
              <a:rPr lang="en-US" sz="4000" dirty="0">
                <a:solidFill>
                  <a:srgbClr val="FFFF00"/>
                </a:solidFill>
                <a:latin typeface="Arial Black"/>
                <a:cs typeface="Arial Black"/>
              </a:rPr>
              <a:t>product of wealthy, privileged parents who never set limits for the </a:t>
            </a:r>
            <a:r>
              <a:rPr lang="en-US" sz="4000" dirty="0" smtClean="0">
                <a:solidFill>
                  <a:srgbClr val="FFFF00"/>
                </a:solidFill>
                <a:latin typeface="Arial Black"/>
                <a:cs typeface="Arial Black"/>
              </a:rPr>
              <a:t>boy” </a:t>
            </a:r>
            <a:endParaRPr lang="en-US" dirty="0">
              <a:solidFill>
                <a:srgbClr val="FFFF00"/>
              </a:solidFill>
              <a:latin typeface="Arial Black"/>
              <a:cs typeface="Arial Black"/>
            </a:endParaRPr>
          </a:p>
        </p:txBody>
      </p:sp>
      <p:sp>
        <p:nvSpPr>
          <p:cNvPr id="6" name="Title 1"/>
          <p:cNvSpPr txBox="1">
            <a:spLocks/>
          </p:cNvSpPr>
          <p:nvPr/>
        </p:nvSpPr>
        <p:spPr>
          <a:xfrm>
            <a:off x="914400" y="2923324"/>
            <a:ext cx="8229600" cy="2892018"/>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dirty="0" smtClean="0">
                <a:ln>
                  <a:solidFill>
                    <a:srgbClr val="000000"/>
                  </a:solidFill>
                </a:ln>
                <a:solidFill>
                  <a:srgbClr val="FF0000"/>
                </a:solidFill>
                <a:latin typeface="Arial Black"/>
                <a:cs typeface="Arial Black"/>
              </a:rPr>
              <a:t>“A VICTIM OF </a:t>
            </a:r>
          </a:p>
          <a:p>
            <a:r>
              <a:rPr lang="en-US" sz="6000" dirty="0" smtClean="0">
                <a:ln>
                  <a:solidFill>
                    <a:srgbClr val="000000"/>
                  </a:solidFill>
                </a:ln>
                <a:solidFill>
                  <a:srgbClr val="FF0000"/>
                </a:solidFill>
                <a:latin typeface="Arial Black"/>
                <a:cs typeface="Arial Black"/>
              </a:rPr>
              <a:t>AFFLUENZA”:</a:t>
            </a:r>
          </a:p>
        </p:txBody>
      </p:sp>
      <p:sp>
        <p:nvSpPr>
          <p:cNvPr id="7" name="Title 1"/>
          <p:cNvSpPr txBox="1">
            <a:spLocks/>
          </p:cNvSpPr>
          <p:nvPr/>
        </p:nvSpPr>
        <p:spPr>
          <a:xfrm>
            <a:off x="536012" y="5143500"/>
            <a:ext cx="8229600" cy="1714500"/>
          </a:xfrm>
          <a:prstGeom prst="rect">
            <a:avLst/>
          </a:prstGeom>
        </p:spPr>
        <p:txBody>
          <a:bodyPr vert="horz" lIns="91440" tIns="45720" rIns="91440" bIns="45720" rtlCol="0" anchor="ctr">
            <a:normAutofit fontScale="8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smtClean="0">
                <a:solidFill>
                  <a:srgbClr val="FFFF00"/>
                </a:solidFill>
                <a:latin typeface="Arial Black"/>
                <a:cs typeface="Arial Black"/>
              </a:rPr>
              <a:t>“He’d lost the ability to understand the relationship between action and consequence.” </a:t>
            </a:r>
            <a:endParaRPr lang="en-US" dirty="0">
              <a:solidFill>
                <a:srgbClr val="FFFF00"/>
              </a:solidFill>
              <a:latin typeface="Arial Black"/>
              <a:cs typeface="Arial Black"/>
            </a:endParaRPr>
          </a:p>
        </p:txBody>
      </p:sp>
    </p:spTree>
    <p:extLst>
      <p:ext uri="{BB962C8B-B14F-4D97-AF65-F5344CB8AC3E}">
        <p14:creationId xmlns:p14="http://schemas.microsoft.com/office/powerpoint/2010/main" val="322000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title"/>
          </p:nvPr>
        </p:nvSpPr>
        <p:spPr>
          <a:xfrm>
            <a:off x="457200" y="274638"/>
            <a:ext cx="8229600" cy="1556130"/>
          </a:xfrm>
        </p:spPr>
        <p:txBody>
          <a:bodyPr>
            <a:noAutofit/>
          </a:bodyPr>
          <a:lstStyle/>
          <a:p>
            <a:r>
              <a:rPr lang="en-US" dirty="0" smtClean="0">
                <a:latin typeface="Arial Black"/>
                <a:cs typeface="Arial Black"/>
              </a:rPr>
              <a:t>Making Excuses for the Weak:</a:t>
            </a:r>
            <a:endParaRPr lang="en-US" dirty="0">
              <a:latin typeface="Arial Black"/>
              <a:cs typeface="Arial Black"/>
            </a:endParaRPr>
          </a:p>
        </p:txBody>
      </p:sp>
      <p:sp>
        <p:nvSpPr>
          <p:cNvPr id="3" name="Content Placeholder 2"/>
          <p:cNvSpPr>
            <a:spLocks noGrp="1"/>
          </p:cNvSpPr>
          <p:nvPr>
            <p:ph idx="1"/>
          </p:nvPr>
        </p:nvSpPr>
        <p:spPr>
          <a:xfrm>
            <a:off x="457200" y="1830768"/>
            <a:ext cx="8229600" cy="4576921"/>
          </a:xfrm>
        </p:spPr>
        <p:txBody>
          <a:bodyPr>
            <a:normAutofit fontScale="85000" lnSpcReduction="20000"/>
          </a:bodyPr>
          <a:lstStyle/>
          <a:p>
            <a:pPr lvl="0"/>
            <a:r>
              <a:rPr lang="en-US" dirty="0" smtClean="0"/>
              <a:t>We make no one stronger by </a:t>
            </a:r>
          </a:p>
          <a:p>
            <a:pPr lvl="1"/>
            <a:r>
              <a:rPr lang="en-US" dirty="0"/>
              <a:t>M</a:t>
            </a:r>
            <a:r>
              <a:rPr lang="en-US" dirty="0" smtClean="0"/>
              <a:t>aking excuses for their sin</a:t>
            </a:r>
          </a:p>
          <a:p>
            <a:pPr lvl="1"/>
            <a:r>
              <a:rPr lang="en-US" dirty="0" smtClean="0"/>
              <a:t>Covering the tracks of the offender</a:t>
            </a:r>
          </a:p>
          <a:p>
            <a:pPr lvl="1"/>
            <a:r>
              <a:rPr lang="en-US" dirty="0" smtClean="0"/>
              <a:t>Paying for the offenders mistakes</a:t>
            </a:r>
          </a:p>
          <a:p>
            <a:pPr lvl="1"/>
            <a:r>
              <a:rPr lang="en-US" dirty="0" smtClean="0"/>
              <a:t>Protecting people from every consequence</a:t>
            </a:r>
          </a:p>
          <a:p>
            <a:pPr lvl="0"/>
            <a:r>
              <a:rPr lang="en-US" dirty="0" smtClean="0"/>
              <a:t>“Nothing changes when nothing ever changes”</a:t>
            </a:r>
          </a:p>
          <a:p>
            <a:pPr lvl="0"/>
            <a:r>
              <a:rPr lang="en-US" dirty="0" smtClean="0"/>
              <a:t>Does God do that for us? (Gen. 3; Heb. 12:4-11)</a:t>
            </a:r>
          </a:p>
          <a:p>
            <a:pPr lvl="1"/>
            <a:r>
              <a:rPr lang="en-US" dirty="0" smtClean="0"/>
              <a:t>Does God accept excuses (Exod. 4)</a:t>
            </a:r>
          </a:p>
          <a:p>
            <a:pPr lvl="0"/>
            <a:r>
              <a:rPr lang="en-US" dirty="0" smtClean="0"/>
              <a:t>Some may be willing to repent until we make excuses for them</a:t>
            </a:r>
          </a:p>
          <a:p>
            <a:pPr lvl="1"/>
            <a:r>
              <a:rPr lang="en-US" dirty="0" smtClean="0"/>
              <a:t>Matthew 18:6</a:t>
            </a:r>
            <a:endParaRPr lang="en-US" dirty="0"/>
          </a:p>
          <a:p>
            <a:pPr lvl="0"/>
            <a:endParaRPr lang="en-US" dirty="0" smtClean="0"/>
          </a:p>
          <a:p>
            <a:pPr lvl="0"/>
            <a:endParaRPr lang="en-US" dirty="0" smtClean="0"/>
          </a:p>
          <a:p>
            <a:pPr lvl="1"/>
            <a:endParaRPr lang="en-US" dirty="0" smtClean="0"/>
          </a:p>
          <a:p>
            <a:pPr lvl="1"/>
            <a:endParaRPr lang="en-US" dirty="0" smtClean="0"/>
          </a:p>
          <a:p>
            <a:pPr lvl="0"/>
            <a:endParaRPr lang="en-US" dirty="0"/>
          </a:p>
          <a:p>
            <a:pPr lvl="0"/>
            <a:endParaRPr lang="en-US" dirty="0"/>
          </a:p>
          <a:p>
            <a:pPr lvl="0"/>
            <a:endParaRPr lang="en-US" dirty="0" smtClean="0"/>
          </a:p>
          <a:p>
            <a:pPr lvl="0"/>
            <a:endParaRPr lang="en-US" dirty="0"/>
          </a:p>
          <a:p>
            <a:pPr lvl="0"/>
            <a:endParaRPr lang="en-US" dirty="0" smtClean="0"/>
          </a:p>
          <a:p>
            <a:pPr lvl="0"/>
            <a:endParaRPr lang="en-US" dirty="0"/>
          </a:p>
          <a:p>
            <a:endParaRPr lang="en-US" dirty="0"/>
          </a:p>
        </p:txBody>
      </p:sp>
    </p:spTree>
    <p:extLst>
      <p:ext uri="{BB962C8B-B14F-4D97-AF65-F5344CB8AC3E}">
        <p14:creationId xmlns:p14="http://schemas.microsoft.com/office/powerpoint/2010/main" val="210097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linds(horizontal)">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title"/>
          </p:nvPr>
        </p:nvSpPr>
        <p:spPr>
          <a:xfrm>
            <a:off x="457200" y="274638"/>
            <a:ext cx="8229600" cy="1556130"/>
          </a:xfrm>
        </p:spPr>
        <p:txBody>
          <a:bodyPr>
            <a:noAutofit/>
          </a:bodyPr>
          <a:lstStyle/>
          <a:p>
            <a:r>
              <a:rPr lang="en-US" dirty="0" smtClean="0">
                <a:latin typeface="Arial Black"/>
                <a:cs typeface="Arial Black"/>
              </a:rPr>
              <a:t>Rewarding Weak Behavior:</a:t>
            </a:r>
            <a:endParaRPr lang="en-US" dirty="0">
              <a:latin typeface="Arial Black"/>
              <a:cs typeface="Arial Black"/>
            </a:endParaRPr>
          </a:p>
        </p:txBody>
      </p:sp>
      <p:sp>
        <p:nvSpPr>
          <p:cNvPr id="3" name="Content Placeholder 2"/>
          <p:cNvSpPr>
            <a:spLocks noGrp="1"/>
          </p:cNvSpPr>
          <p:nvPr>
            <p:ph idx="1"/>
          </p:nvPr>
        </p:nvSpPr>
        <p:spPr>
          <a:xfrm>
            <a:off x="457200" y="1830768"/>
            <a:ext cx="8229600" cy="4576921"/>
          </a:xfrm>
        </p:spPr>
        <p:txBody>
          <a:bodyPr>
            <a:normAutofit/>
          </a:bodyPr>
          <a:lstStyle/>
          <a:p>
            <a:pPr lvl="0"/>
            <a:r>
              <a:rPr lang="en-US" dirty="0" smtClean="0"/>
              <a:t>Ex. DMV</a:t>
            </a:r>
          </a:p>
          <a:p>
            <a:pPr lvl="0"/>
            <a:r>
              <a:rPr lang="en-US" dirty="0" smtClean="0"/>
              <a:t>Jer. 6:13-14</a:t>
            </a:r>
          </a:p>
          <a:p>
            <a:pPr lvl="0"/>
            <a:r>
              <a:rPr lang="en-US" dirty="0" smtClean="0"/>
              <a:t>What is learned by these kinds of rewards?</a:t>
            </a:r>
          </a:p>
          <a:p>
            <a:pPr lvl="0"/>
            <a:endParaRPr lang="en-US" dirty="0"/>
          </a:p>
          <a:p>
            <a:pPr lvl="0"/>
            <a:endParaRPr lang="en-US" dirty="0" smtClean="0"/>
          </a:p>
          <a:p>
            <a:pPr lvl="0"/>
            <a:endParaRPr lang="en-US" dirty="0" smtClean="0"/>
          </a:p>
          <a:p>
            <a:pPr lvl="1"/>
            <a:endParaRPr lang="en-US" dirty="0" smtClean="0"/>
          </a:p>
          <a:p>
            <a:pPr lvl="1"/>
            <a:endParaRPr lang="en-US" dirty="0" smtClean="0"/>
          </a:p>
          <a:p>
            <a:pPr lvl="0"/>
            <a:endParaRPr lang="en-US" dirty="0"/>
          </a:p>
          <a:p>
            <a:pPr lvl="0"/>
            <a:endParaRPr lang="en-US" dirty="0"/>
          </a:p>
          <a:p>
            <a:pPr lvl="0"/>
            <a:endParaRPr lang="en-US" dirty="0" smtClean="0"/>
          </a:p>
          <a:p>
            <a:pPr lvl="0"/>
            <a:endParaRPr lang="en-US" dirty="0"/>
          </a:p>
          <a:p>
            <a:pPr lvl="0"/>
            <a:endParaRPr lang="en-US" dirty="0" smtClean="0"/>
          </a:p>
          <a:p>
            <a:pPr lvl="0"/>
            <a:endParaRPr lang="en-US" dirty="0"/>
          </a:p>
          <a:p>
            <a:endParaRPr lang="en-US" dirty="0"/>
          </a:p>
        </p:txBody>
      </p:sp>
    </p:spTree>
    <p:extLst>
      <p:ext uri="{BB962C8B-B14F-4D97-AF65-F5344CB8AC3E}">
        <p14:creationId xmlns:p14="http://schemas.microsoft.com/office/powerpoint/2010/main" val="203190866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57200" y="2475972"/>
            <a:ext cx="8229600" cy="1143000"/>
          </a:xfrm>
        </p:spPr>
        <p:txBody>
          <a:bodyPr>
            <a:noAutofit/>
          </a:bodyPr>
          <a:lstStyle/>
          <a:p>
            <a:r>
              <a:rPr lang="en-US" sz="7200" dirty="0" smtClean="0">
                <a:ln w="28575" cmpd="sng">
                  <a:solidFill>
                    <a:schemeClr val="bg1"/>
                  </a:solidFill>
                </a:ln>
                <a:latin typeface="Arial Black"/>
                <a:cs typeface="Arial Black"/>
              </a:rPr>
              <a:t>Sunshine all the time makes a desert</a:t>
            </a:r>
            <a:r>
              <a:rPr lang="en-US" sz="6000" dirty="0" smtClean="0">
                <a:ln w="28575" cmpd="sng">
                  <a:solidFill>
                    <a:schemeClr val="bg1"/>
                  </a:solidFill>
                </a:ln>
                <a:latin typeface="Arial Black"/>
                <a:cs typeface="Arial Black"/>
              </a:rPr>
              <a:t> </a:t>
            </a:r>
            <a:endParaRPr lang="en-US" sz="6000" dirty="0">
              <a:ln w="28575" cmpd="sng">
                <a:solidFill>
                  <a:schemeClr val="bg1"/>
                </a:solidFill>
              </a:ln>
              <a:latin typeface="Arial Black"/>
              <a:cs typeface="Arial Black"/>
            </a:endParaRPr>
          </a:p>
        </p:txBody>
      </p:sp>
    </p:spTree>
    <p:extLst>
      <p:ext uri="{BB962C8B-B14F-4D97-AF65-F5344CB8AC3E}">
        <p14:creationId xmlns:p14="http://schemas.microsoft.com/office/powerpoint/2010/main" val="47560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title"/>
          </p:nvPr>
        </p:nvSpPr>
        <p:spPr>
          <a:xfrm>
            <a:off x="0" y="274638"/>
            <a:ext cx="9144000" cy="1556130"/>
          </a:xfrm>
        </p:spPr>
        <p:txBody>
          <a:bodyPr>
            <a:noAutofit/>
          </a:bodyPr>
          <a:lstStyle/>
          <a:p>
            <a:r>
              <a:rPr lang="en-US" dirty="0" smtClean="0">
                <a:latin typeface="Arial Black"/>
                <a:cs typeface="Arial Black"/>
              </a:rPr>
              <a:t>Accusing the Fault-finder as Opposed to the One at Fault</a:t>
            </a:r>
            <a:endParaRPr lang="en-US" dirty="0">
              <a:latin typeface="Arial Black"/>
              <a:cs typeface="Arial Black"/>
            </a:endParaRPr>
          </a:p>
        </p:txBody>
      </p:sp>
      <p:sp>
        <p:nvSpPr>
          <p:cNvPr id="3" name="Content Placeholder 2"/>
          <p:cNvSpPr>
            <a:spLocks noGrp="1"/>
          </p:cNvSpPr>
          <p:nvPr>
            <p:ph idx="1"/>
          </p:nvPr>
        </p:nvSpPr>
        <p:spPr>
          <a:xfrm>
            <a:off x="457200" y="1830768"/>
            <a:ext cx="8229600" cy="4576921"/>
          </a:xfrm>
        </p:spPr>
        <p:txBody>
          <a:bodyPr>
            <a:normAutofit/>
          </a:bodyPr>
          <a:lstStyle/>
          <a:p>
            <a:pPr lvl="0"/>
            <a:endParaRPr lang="en-US" dirty="0" smtClean="0"/>
          </a:p>
          <a:p>
            <a:pPr lvl="1"/>
            <a:endParaRPr lang="en-US" dirty="0" smtClean="0"/>
          </a:p>
          <a:p>
            <a:pPr lvl="0"/>
            <a:endParaRPr lang="en-US" dirty="0"/>
          </a:p>
          <a:p>
            <a:pPr lvl="0"/>
            <a:endParaRPr lang="en-US" dirty="0" smtClean="0"/>
          </a:p>
          <a:p>
            <a:pPr lvl="0"/>
            <a:endParaRPr lang="en-US" dirty="0" smtClean="0"/>
          </a:p>
          <a:p>
            <a:pPr lvl="1"/>
            <a:endParaRPr lang="en-US" dirty="0" smtClean="0"/>
          </a:p>
          <a:p>
            <a:pPr lvl="1"/>
            <a:endParaRPr lang="en-US" dirty="0" smtClean="0"/>
          </a:p>
          <a:p>
            <a:pPr lvl="0"/>
            <a:endParaRPr lang="en-US" dirty="0"/>
          </a:p>
          <a:p>
            <a:pPr lvl="0"/>
            <a:endParaRPr lang="en-US" dirty="0"/>
          </a:p>
          <a:p>
            <a:pPr lvl="0"/>
            <a:endParaRPr lang="en-US" dirty="0" smtClean="0"/>
          </a:p>
          <a:p>
            <a:pPr lvl="0"/>
            <a:endParaRPr lang="en-US" dirty="0"/>
          </a:p>
          <a:p>
            <a:pPr lvl="0"/>
            <a:endParaRPr lang="en-US" dirty="0" smtClean="0"/>
          </a:p>
          <a:p>
            <a:pPr lvl="0"/>
            <a:endParaRPr lang="en-US" dirty="0"/>
          </a:p>
          <a:p>
            <a:endParaRPr lang="en-US" dirty="0"/>
          </a:p>
        </p:txBody>
      </p:sp>
    </p:spTree>
    <p:extLst>
      <p:ext uri="{BB962C8B-B14F-4D97-AF65-F5344CB8AC3E}">
        <p14:creationId xmlns:p14="http://schemas.microsoft.com/office/powerpoint/2010/main" val="64449999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f</a:t>
            </a:r>
            <a:endParaRPr lang="en-US"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
        <p:nvSpPr>
          <p:cNvPr id="5" name="Rectangle 4"/>
          <p:cNvSpPr/>
          <p:nvPr/>
        </p:nvSpPr>
        <p:spPr>
          <a:xfrm>
            <a:off x="4518472" y="0"/>
            <a:ext cx="4625528" cy="685800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6" name="Rectangle 5"/>
          <p:cNvSpPr/>
          <p:nvPr/>
        </p:nvSpPr>
        <p:spPr>
          <a:xfrm>
            <a:off x="3248573" y="5374191"/>
            <a:ext cx="2628392" cy="1559641"/>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5946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5-10-24 at 9.04.2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384" y="-29529"/>
            <a:ext cx="8446295" cy="5127783"/>
          </a:xfrm>
          <a:prstGeom prst="rect">
            <a:avLst/>
          </a:prstGeom>
        </p:spPr>
      </p:pic>
      <p:sp>
        <p:nvSpPr>
          <p:cNvPr id="3" name="Content Placeholder 2"/>
          <p:cNvSpPr>
            <a:spLocks noGrp="1"/>
          </p:cNvSpPr>
          <p:nvPr>
            <p:ph idx="1"/>
          </p:nvPr>
        </p:nvSpPr>
        <p:spPr>
          <a:xfrm>
            <a:off x="457200" y="5137965"/>
            <a:ext cx="8229600" cy="1549242"/>
          </a:xfrm>
        </p:spPr>
        <p:txBody>
          <a:bodyPr>
            <a:normAutofit lnSpcReduction="10000"/>
          </a:bodyPr>
          <a:lstStyle/>
          <a:p>
            <a:r>
              <a:rPr lang="en-US" dirty="0" smtClean="0"/>
              <a:t>“Question </a:t>
            </a:r>
            <a:r>
              <a:rPr lang="en-US" dirty="0"/>
              <a:t>lies in the necessity of shooting him? Could he have accomplished the same thing without firing his weapon</a:t>
            </a:r>
            <a:r>
              <a:rPr lang="en-US" dirty="0" smtClean="0"/>
              <a:t>?”</a:t>
            </a:r>
            <a:endParaRPr lang="en-US" dirty="0"/>
          </a:p>
          <a:p>
            <a:endParaRPr lang="en-US" dirty="0"/>
          </a:p>
        </p:txBody>
      </p:sp>
    </p:spTree>
    <p:extLst>
      <p:ext uri="{BB962C8B-B14F-4D97-AF65-F5344CB8AC3E}">
        <p14:creationId xmlns:p14="http://schemas.microsoft.com/office/powerpoint/2010/main" val="1835609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title"/>
          </p:nvPr>
        </p:nvSpPr>
        <p:spPr>
          <a:xfrm>
            <a:off x="0" y="274638"/>
            <a:ext cx="9144000" cy="1556130"/>
          </a:xfrm>
        </p:spPr>
        <p:txBody>
          <a:bodyPr>
            <a:noAutofit/>
          </a:bodyPr>
          <a:lstStyle/>
          <a:p>
            <a:r>
              <a:rPr lang="en-US" dirty="0" smtClean="0">
                <a:latin typeface="Arial Black"/>
                <a:cs typeface="Arial Black"/>
              </a:rPr>
              <a:t>Accusing the Fault-finder as Opposed to the One at Fault</a:t>
            </a:r>
            <a:endParaRPr lang="en-US" dirty="0">
              <a:latin typeface="Arial Black"/>
              <a:cs typeface="Arial Black"/>
            </a:endParaRPr>
          </a:p>
        </p:txBody>
      </p:sp>
      <p:sp>
        <p:nvSpPr>
          <p:cNvPr id="3" name="Content Placeholder 2"/>
          <p:cNvSpPr>
            <a:spLocks noGrp="1"/>
          </p:cNvSpPr>
          <p:nvPr>
            <p:ph idx="1"/>
          </p:nvPr>
        </p:nvSpPr>
        <p:spPr>
          <a:xfrm>
            <a:off x="457200" y="1830768"/>
            <a:ext cx="8229600" cy="4576921"/>
          </a:xfrm>
        </p:spPr>
        <p:txBody>
          <a:bodyPr>
            <a:normAutofit fontScale="92500" lnSpcReduction="10000"/>
          </a:bodyPr>
          <a:lstStyle/>
          <a:p>
            <a:pPr lvl="0"/>
            <a:r>
              <a:rPr lang="en-US" dirty="0" smtClean="0"/>
              <a:t>Accusing the teacher for the students poor grades</a:t>
            </a:r>
          </a:p>
          <a:p>
            <a:pPr lvl="0"/>
            <a:r>
              <a:rPr lang="en-US" dirty="0" smtClean="0"/>
              <a:t>Accusing law enforcement as opposed to the law breaker</a:t>
            </a:r>
          </a:p>
          <a:p>
            <a:pPr lvl="0"/>
            <a:r>
              <a:rPr lang="en-US" dirty="0" smtClean="0"/>
              <a:t>Accusing the church as opposed to the sinner.</a:t>
            </a:r>
          </a:p>
          <a:p>
            <a:pPr lvl="1"/>
            <a:r>
              <a:rPr lang="en-US" dirty="0"/>
              <a:t>“The church is full of hypocrites.” </a:t>
            </a:r>
          </a:p>
          <a:p>
            <a:pPr lvl="0"/>
            <a:r>
              <a:rPr lang="en-US" dirty="0" smtClean="0"/>
              <a:t>Accusing the one trying to offer rebuke as opposed to the one trying to sin. </a:t>
            </a:r>
          </a:p>
          <a:p>
            <a:pPr lvl="0"/>
            <a:r>
              <a:rPr lang="en-US" dirty="0" smtClean="0"/>
              <a:t>Matt. 23:37</a:t>
            </a:r>
          </a:p>
          <a:p>
            <a:pPr lvl="1"/>
            <a:endParaRPr lang="en-US" dirty="0" smtClean="0"/>
          </a:p>
          <a:p>
            <a:pPr lvl="0"/>
            <a:endParaRPr lang="en-US" dirty="0"/>
          </a:p>
          <a:p>
            <a:pPr lvl="0"/>
            <a:endParaRPr lang="en-US" dirty="0" smtClean="0"/>
          </a:p>
          <a:p>
            <a:pPr lvl="0"/>
            <a:endParaRPr lang="en-US" dirty="0" smtClean="0"/>
          </a:p>
          <a:p>
            <a:pPr lvl="1"/>
            <a:endParaRPr lang="en-US" dirty="0" smtClean="0"/>
          </a:p>
          <a:p>
            <a:pPr lvl="1"/>
            <a:endParaRPr lang="en-US" dirty="0" smtClean="0"/>
          </a:p>
          <a:p>
            <a:pPr lvl="0"/>
            <a:endParaRPr lang="en-US" dirty="0"/>
          </a:p>
          <a:p>
            <a:pPr lvl="0"/>
            <a:endParaRPr lang="en-US" dirty="0"/>
          </a:p>
          <a:p>
            <a:pPr lvl="0"/>
            <a:endParaRPr lang="en-US" dirty="0" smtClean="0"/>
          </a:p>
          <a:p>
            <a:pPr lvl="0"/>
            <a:endParaRPr lang="en-US" dirty="0"/>
          </a:p>
          <a:p>
            <a:pPr lvl="0"/>
            <a:endParaRPr lang="en-US" dirty="0" smtClean="0"/>
          </a:p>
          <a:p>
            <a:pPr lvl="0"/>
            <a:endParaRPr lang="en-US" dirty="0"/>
          </a:p>
          <a:p>
            <a:endParaRPr lang="en-US" dirty="0"/>
          </a:p>
        </p:txBody>
      </p:sp>
    </p:spTree>
    <p:extLst>
      <p:ext uri="{BB962C8B-B14F-4D97-AF65-F5344CB8AC3E}">
        <p14:creationId xmlns:p14="http://schemas.microsoft.com/office/powerpoint/2010/main" val="365820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linds(horizontal)">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linds(horizontal)">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
            <a:ext cx="9144000" cy="7116375"/>
          </a:xfrm>
          <a:prstGeom prst="rect">
            <a:avLst/>
          </a:prstGeom>
        </p:spPr>
      </p:pic>
      <p:sp>
        <p:nvSpPr>
          <p:cNvPr id="2" name="Title 1"/>
          <p:cNvSpPr>
            <a:spLocks noGrp="1"/>
          </p:cNvSpPr>
          <p:nvPr>
            <p:ph type="ctrTitle"/>
          </p:nvPr>
        </p:nvSpPr>
        <p:spPr>
          <a:xfrm>
            <a:off x="685800" y="2416175"/>
            <a:ext cx="7772400" cy="1470025"/>
          </a:xfrm>
        </p:spPr>
        <p:txBody>
          <a:bodyPr>
            <a:noAutofit/>
          </a:bodyPr>
          <a:lstStyle/>
          <a:p>
            <a:r>
              <a:rPr lang="en-US" sz="8800" dirty="0" smtClean="0">
                <a:ln w="19050" cmpd="sng">
                  <a:solidFill>
                    <a:schemeClr val="bg1"/>
                  </a:solidFill>
                </a:ln>
                <a:latin typeface="Arial Black"/>
                <a:cs typeface="Arial Black"/>
              </a:rPr>
              <a:t>Cultivating Weakness</a:t>
            </a:r>
            <a:endParaRPr lang="en-US" sz="8800" dirty="0">
              <a:ln w="19050" cmpd="sng">
                <a:solidFill>
                  <a:schemeClr val="bg1"/>
                </a:solidFill>
              </a:ln>
              <a:latin typeface="Arial Black"/>
              <a:cs typeface="Arial Black"/>
            </a:endParaRPr>
          </a:p>
        </p:txBody>
      </p:sp>
    </p:spTree>
    <p:extLst>
      <p:ext uri="{BB962C8B-B14F-4D97-AF65-F5344CB8AC3E}">
        <p14:creationId xmlns:p14="http://schemas.microsoft.com/office/powerpoint/2010/main" val="3775366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
            <a:ext cx="9144000" cy="7116375"/>
          </a:xfrm>
          <a:prstGeom prst="rect">
            <a:avLst/>
          </a:prstGeom>
        </p:spPr>
      </p:pic>
      <p:sp>
        <p:nvSpPr>
          <p:cNvPr id="2" name="Title 1"/>
          <p:cNvSpPr>
            <a:spLocks noGrp="1"/>
          </p:cNvSpPr>
          <p:nvPr>
            <p:ph type="ctrTitle"/>
          </p:nvPr>
        </p:nvSpPr>
        <p:spPr>
          <a:xfrm>
            <a:off x="685800" y="2416175"/>
            <a:ext cx="7772400" cy="1470025"/>
          </a:xfrm>
        </p:spPr>
        <p:txBody>
          <a:bodyPr>
            <a:noAutofit/>
          </a:bodyPr>
          <a:lstStyle/>
          <a:p>
            <a:r>
              <a:rPr lang="en-US" sz="8800" dirty="0" smtClean="0">
                <a:ln w="19050" cmpd="sng">
                  <a:solidFill>
                    <a:schemeClr val="bg1"/>
                  </a:solidFill>
                </a:ln>
                <a:latin typeface="Arial Black"/>
                <a:cs typeface="Arial Black"/>
              </a:rPr>
              <a:t>Cultivating Weakness</a:t>
            </a:r>
            <a:endParaRPr lang="en-US" sz="8800" dirty="0">
              <a:ln w="19050" cmpd="sng">
                <a:solidFill>
                  <a:schemeClr val="bg1"/>
                </a:solidFill>
              </a:ln>
              <a:latin typeface="Arial Black"/>
              <a:cs typeface="Arial Black"/>
            </a:endParaRPr>
          </a:p>
        </p:txBody>
      </p:sp>
    </p:spTree>
    <p:extLst>
      <p:ext uri="{BB962C8B-B14F-4D97-AF65-F5344CB8AC3E}">
        <p14:creationId xmlns:p14="http://schemas.microsoft.com/office/powerpoint/2010/main" val="22750808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28600" y="914400"/>
            <a:ext cx="7772400" cy="2971800"/>
          </a:xfrm>
        </p:spPr>
        <p:txBody>
          <a:bodyPr rtlCol="0">
            <a:noAutofit/>
          </a:bodyPr>
          <a:lstStyle/>
          <a:p>
            <a:pPr algn="l" fontAlgn="auto">
              <a:spcAft>
                <a:spcPts val="0"/>
              </a:spcAft>
              <a:defRPr/>
            </a:pPr>
            <a:r>
              <a:rPr lang="en-US" sz="5400" i="1" dirty="0" smtClean="0">
                <a:effectLst>
                  <a:glow rad="101600">
                    <a:schemeClr val="bg1">
                      <a:alpha val="75000"/>
                    </a:schemeClr>
                  </a:glow>
                  <a:outerShdw blurRad="50800" dist="38100" dir="2700000" algn="tl" rotWithShape="0">
                    <a:prstClr val="black">
                      <a:alpha val="40000"/>
                    </a:prstClr>
                  </a:outerShdw>
                </a:effectLst>
                <a:latin typeface="Athelas Bold"/>
                <a:cs typeface="Athelas Bold"/>
              </a:rPr>
              <a:t>WELCOME</a:t>
            </a:r>
            <a:br>
              <a:rPr lang="en-US" sz="5400" i="1" dirty="0" smtClean="0">
                <a:effectLst>
                  <a:glow rad="101600">
                    <a:schemeClr val="bg1">
                      <a:alpha val="75000"/>
                    </a:schemeClr>
                  </a:glow>
                  <a:outerShdw blurRad="50800" dist="38100" dir="2700000" algn="tl" rotWithShape="0">
                    <a:prstClr val="black">
                      <a:alpha val="40000"/>
                    </a:prstClr>
                  </a:outerShdw>
                </a:effectLst>
                <a:latin typeface="Athelas Bold"/>
                <a:cs typeface="Athelas Bold"/>
              </a:rPr>
            </a:br>
            <a:r>
              <a:rPr lang="en-US" sz="5400" i="1" dirty="0" smtClean="0">
                <a:effectLst>
                  <a:glow rad="101600">
                    <a:schemeClr val="bg1">
                      <a:alpha val="75000"/>
                    </a:schemeClr>
                  </a:glow>
                  <a:outerShdw blurRad="50800" dist="38100" dir="2700000" algn="tl" rotWithShape="0">
                    <a:prstClr val="black">
                      <a:alpha val="40000"/>
                    </a:prstClr>
                  </a:outerShdw>
                </a:effectLst>
                <a:latin typeface="Athelas Bold"/>
                <a:cs typeface="Athelas Bold"/>
              </a:rPr>
              <a:t>	TO Bellaire</a:t>
            </a:r>
            <a:br>
              <a:rPr lang="en-US" sz="5400" i="1" dirty="0" smtClean="0">
                <a:effectLst>
                  <a:glow rad="101600">
                    <a:schemeClr val="bg1">
                      <a:alpha val="75000"/>
                    </a:schemeClr>
                  </a:glow>
                  <a:outerShdw blurRad="50800" dist="38100" dir="2700000" algn="tl" rotWithShape="0">
                    <a:prstClr val="black">
                      <a:alpha val="40000"/>
                    </a:prstClr>
                  </a:outerShdw>
                </a:effectLst>
                <a:latin typeface="Athelas Bold"/>
                <a:cs typeface="Athelas Bold"/>
              </a:rPr>
            </a:br>
            <a:r>
              <a:rPr lang="en-US" sz="5400" i="1" dirty="0" smtClean="0">
                <a:effectLst>
                  <a:glow rad="101600">
                    <a:schemeClr val="bg1">
                      <a:alpha val="75000"/>
                    </a:schemeClr>
                  </a:glow>
                  <a:outerShdw blurRad="50800" dist="38100" dir="2700000" algn="tl" rotWithShape="0">
                    <a:prstClr val="black">
                      <a:alpha val="40000"/>
                    </a:prstClr>
                  </a:outerShdw>
                </a:effectLst>
                <a:latin typeface="Athelas Bold"/>
                <a:cs typeface="Athelas Bold"/>
              </a:rPr>
              <a:t>CHURCH OF CHRIST</a:t>
            </a:r>
            <a:endParaRPr lang="en-US" sz="6000" b="1" i="1" dirty="0">
              <a:ln w="31550" cmpd="sng">
                <a:gradFill>
                  <a:gsLst>
                    <a:gs pos="25000">
                      <a:schemeClr val="accent1">
                        <a:shade val="25000"/>
                        <a:satMod val="190000"/>
                      </a:schemeClr>
                    </a:gs>
                    <a:gs pos="80000">
                      <a:schemeClr val="accent1">
                        <a:tint val="75000"/>
                        <a:satMod val="190000"/>
                      </a:schemeClr>
                    </a:gs>
                  </a:gsLst>
                  <a:lin ang="5400000"/>
                </a:gradFill>
                <a:prstDash val="solid"/>
              </a:ln>
              <a:effectLst>
                <a:glow rad="101600">
                  <a:schemeClr val="bg1">
                    <a:alpha val="75000"/>
                  </a:schemeClr>
                </a:glow>
                <a:outerShdw blurRad="50800" dist="38100" dir="2700000" algn="tl" rotWithShape="0">
                  <a:prstClr val="black">
                    <a:alpha val="40000"/>
                  </a:prstClr>
                </a:outerShdw>
              </a:effectLst>
              <a:latin typeface="Athelas Bold"/>
              <a:ea typeface="+mj-ea"/>
              <a:cs typeface="Athelas Bold"/>
            </a:endParaRPr>
          </a:p>
        </p:txBody>
      </p:sp>
      <p:sp>
        <p:nvSpPr>
          <p:cNvPr id="3" name="Subtitle 2"/>
          <p:cNvSpPr>
            <a:spLocks noGrp="1"/>
          </p:cNvSpPr>
          <p:nvPr>
            <p:ph type="subTitle" idx="1"/>
          </p:nvPr>
        </p:nvSpPr>
        <p:spPr>
          <a:xfrm>
            <a:off x="194829" y="4277103"/>
            <a:ext cx="8915400" cy="780983"/>
          </a:xfrm>
        </p:spPr>
        <p:txBody>
          <a:bodyPr rtlCol="0">
            <a:normAutofit fontScale="92500"/>
          </a:bodyPr>
          <a:lstStyle/>
          <a:p>
            <a:pPr fontAlgn="auto">
              <a:spcAft>
                <a:spcPts val="0"/>
              </a:spcAft>
              <a:buFont typeface="Arial"/>
              <a:buNone/>
              <a:defRPr/>
            </a:pPr>
            <a:r>
              <a:rPr lang="en-US" sz="4000" b="1" i="1" dirty="0" smtClean="0">
                <a:ln w="38100" cmpd="sng">
                  <a:solidFill>
                    <a:schemeClr val="accent2">
                      <a:shade val="85000"/>
                      <a:satMod val="155000"/>
                    </a:schemeClr>
                  </a:solidFill>
                  <a:prstDash val="solid"/>
                  <a:miter lim="800000"/>
                </a:ln>
                <a:solidFill>
                  <a:srgbClr val="FFFF00"/>
                </a:solidFill>
                <a:effectLst>
                  <a:outerShdw blurRad="38100" dist="38100" dir="7020000" algn="tl">
                    <a:srgbClr val="000000">
                      <a:alpha val="35000"/>
                    </a:srgbClr>
                  </a:outerShdw>
                </a:effectLst>
                <a:latin typeface="Arial Black"/>
                <a:ea typeface="+mn-ea"/>
                <a:cs typeface="Arial Black"/>
              </a:rPr>
              <a:t>	WE ARE GLAD YOU’RE HERE</a:t>
            </a:r>
            <a:endParaRPr lang="en-US" sz="4000" b="1" i="1" dirty="0">
              <a:ln w="38100" cmpd="sng">
                <a:solidFill>
                  <a:schemeClr val="accent2">
                    <a:shade val="85000"/>
                    <a:satMod val="155000"/>
                  </a:schemeClr>
                </a:solidFill>
                <a:prstDash val="solid"/>
                <a:miter lim="800000"/>
              </a:ln>
              <a:solidFill>
                <a:srgbClr val="FFFF00"/>
              </a:solidFill>
              <a:effectLst>
                <a:outerShdw blurRad="38100" dist="38100" dir="7020000" algn="tl">
                  <a:srgbClr val="000000">
                    <a:alpha val="35000"/>
                  </a:srgbClr>
                </a:outerShdw>
              </a:effectLst>
              <a:latin typeface="Arial Black"/>
              <a:ea typeface="+mn-ea"/>
              <a:cs typeface="Arial Black"/>
            </a:endParaRPr>
          </a:p>
        </p:txBody>
      </p:sp>
    </p:spTree>
    <p:extLst>
      <p:ext uri="{BB962C8B-B14F-4D97-AF65-F5344CB8AC3E}">
        <p14:creationId xmlns:p14="http://schemas.microsoft.com/office/powerpoint/2010/main" val="2965594320"/>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latin typeface="Arial Black"/>
                <a:cs typeface="Arial Black"/>
              </a:rPr>
              <a:t>Ignoring Weak </a:t>
            </a:r>
            <a:r>
              <a:rPr lang="en-US" dirty="0">
                <a:latin typeface="Arial Black"/>
                <a:cs typeface="Arial Black"/>
              </a:rPr>
              <a:t>B</a:t>
            </a:r>
            <a:r>
              <a:rPr lang="en-US" dirty="0" smtClean="0">
                <a:latin typeface="Arial Black"/>
                <a:cs typeface="Arial Black"/>
              </a:rPr>
              <a:t>ehavior:</a:t>
            </a:r>
            <a:endParaRPr lang="en-US" dirty="0">
              <a:latin typeface="Arial Black"/>
              <a:cs typeface="Arial Black"/>
            </a:endParaRPr>
          </a:p>
        </p:txBody>
      </p:sp>
      <p:sp>
        <p:nvSpPr>
          <p:cNvPr id="3" name="Content Placeholder 2"/>
          <p:cNvSpPr>
            <a:spLocks noGrp="1"/>
          </p:cNvSpPr>
          <p:nvPr>
            <p:ph idx="1"/>
          </p:nvPr>
        </p:nvSpPr>
        <p:spPr/>
        <p:txBody>
          <a:bodyPr/>
          <a:lstStyle/>
          <a:p>
            <a:pPr lvl="0"/>
            <a:r>
              <a:rPr lang="en-US" dirty="0" smtClean="0"/>
              <a:t>1 Cor. </a:t>
            </a:r>
            <a:r>
              <a:rPr lang="en-US" smtClean="0"/>
              <a:t>5:</a:t>
            </a:r>
            <a:r>
              <a:rPr lang="en-US" dirty="0" smtClean="0"/>
              <a:t>6 “A little leaven leavens the whole lump”</a:t>
            </a:r>
          </a:p>
          <a:p>
            <a:pPr lvl="0"/>
            <a:r>
              <a:rPr lang="en-US" dirty="0" smtClean="0"/>
              <a:t>“Ignorance leads to tolerance, tolerance </a:t>
            </a:r>
            <a:r>
              <a:rPr lang="en-US" dirty="0"/>
              <a:t>leads to </a:t>
            </a:r>
            <a:r>
              <a:rPr lang="en-US" dirty="0" smtClean="0"/>
              <a:t>acceptance, and acceptance can lead to practice.”</a:t>
            </a:r>
          </a:p>
          <a:p>
            <a:pPr lvl="0"/>
            <a:r>
              <a:rPr lang="en-US" dirty="0" smtClean="0"/>
              <a:t>We witness weak behavior and say nothing…</a:t>
            </a:r>
          </a:p>
          <a:p>
            <a:pPr lvl="1"/>
            <a:r>
              <a:rPr lang="en-US" dirty="0" smtClean="0"/>
              <a:t>We complain behind their backs </a:t>
            </a:r>
          </a:p>
          <a:p>
            <a:pPr lvl="1"/>
            <a:r>
              <a:rPr lang="en-US" dirty="0" smtClean="0"/>
              <a:t>We justify ourselves by saying “they know better.”</a:t>
            </a:r>
          </a:p>
          <a:p>
            <a:pPr lvl="1"/>
            <a:endParaRPr lang="en-US" dirty="0"/>
          </a:p>
          <a:p>
            <a:pPr lvl="0"/>
            <a:endParaRPr lang="en-US" dirty="0" smtClean="0"/>
          </a:p>
          <a:p>
            <a:pPr lvl="0"/>
            <a:endParaRPr lang="en-US" dirty="0"/>
          </a:p>
          <a:p>
            <a:pPr lvl="0"/>
            <a:endParaRPr lang="en-US" dirty="0" smtClean="0"/>
          </a:p>
          <a:p>
            <a:pPr lvl="0"/>
            <a:endParaRPr lang="en-US" dirty="0"/>
          </a:p>
          <a:p>
            <a:endParaRPr lang="en-US" dirty="0"/>
          </a:p>
        </p:txBody>
      </p:sp>
    </p:spTree>
    <p:extLst>
      <p:ext uri="{BB962C8B-B14F-4D97-AF65-F5344CB8AC3E}">
        <p14:creationId xmlns:p14="http://schemas.microsoft.com/office/powerpoint/2010/main" val="3623597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latin typeface="Arial Black"/>
                <a:cs typeface="Arial Black"/>
              </a:rPr>
              <a:t>Ignoring Weak </a:t>
            </a:r>
            <a:r>
              <a:rPr lang="en-US" dirty="0">
                <a:latin typeface="Arial Black"/>
                <a:cs typeface="Arial Black"/>
              </a:rPr>
              <a:t>B</a:t>
            </a:r>
            <a:r>
              <a:rPr lang="en-US" dirty="0" smtClean="0">
                <a:latin typeface="Arial Black"/>
                <a:cs typeface="Arial Black"/>
              </a:rPr>
              <a:t>ehavior:</a:t>
            </a:r>
            <a:endParaRPr lang="en-US" dirty="0">
              <a:latin typeface="Arial Black"/>
              <a:cs typeface="Arial Black"/>
            </a:endParaRPr>
          </a:p>
        </p:txBody>
      </p:sp>
      <p:sp>
        <p:nvSpPr>
          <p:cNvPr id="3" name="Content Placeholder 2"/>
          <p:cNvSpPr>
            <a:spLocks noGrp="1"/>
          </p:cNvSpPr>
          <p:nvPr>
            <p:ph idx="1"/>
          </p:nvPr>
        </p:nvSpPr>
        <p:spPr>
          <a:xfrm>
            <a:off x="457200" y="1600200"/>
            <a:ext cx="8229600" cy="4807490"/>
          </a:xfrm>
        </p:spPr>
        <p:txBody>
          <a:bodyPr>
            <a:normAutofit fontScale="92500" lnSpcReduction="10000"/>
          </a:bodyPr>
          <a:lstStyle/>
          <a:p>
            <a:pPr lvl="0"/>
            <a:r>
              <a:rPr lang="en-US" dirty="0" smtClean="0"/>
              <a:t>Often we may know better in a general sense but not be able to see it personally.</a:t>
            </a:r>
          </a:p>
          <a:p>
            <a:pPr lvl="0"/>
            <a:r>
              <a:rPr lang="en-US" dirty="0" smtClean="0"/>
              <a:t>Ex. Toastmasters</a:t>
            </a:r>
          </a:p>
          <a:p>
            <a:pPr lvl="1"/>
            <a:r>
              <a:rPr lang="en-US" dirty="0" smtClean="0"/>
              <a:t>“the constructive criticism is often far better than praise.”</a:t>
            </a:r>
          </a:p>
          <a:p>
            <a:pPr lvl="1"/>
            <a:r>
              <a:rPr lang="en-US" dirty="0" smtClean="0"/>
              <a:t>Many people know the criticism they receive and may have given it to others.  </a:t>
            </a:r>
          </a:p>
          <a:p>
            <a:pPr lvl="0"/>
            <a:r>
              <a:rPr lang="en-US" dirty="0" smtClean="0"/>
              <a:t>The Example from David and Nathan (2 Samuel. 12:5-6)</a:t>
            </a:r>
          </a:p>
          <a:p>
            <a:pPr lvl="1"/>
            <a:r>
              <a:rPr lang="en-US" dirty="0" smtClean="0"/>
              <a:t>David knew the wrong generally but didn’t see it personally. </a:t>
            </a:r>
          </a:p>
          <a:p>
            <a:pPr lvl="1"/>
            <a:endParaRPr lang="en-US" dirty="0" smtClean="0"/>
          </a:p>
          <a:p>
            <a:pPr lvl="1"/>
            <a:endParaRPr lang="en-US" dirty="0" smtClean="0"/>
          </a:p>
          <a:p>
            <a:pPr lvl="1"/>
            <a:endParaRPr lang="en-US" dirty="0" smtClean="0"/>
          </a:p>
          <a:p>
            <a:pPr lvl="0"/>
            <a:endParaRPr lang="en-US" dirty="0"/>
          </a:p>
          <a:p>
            <a:pPr lvl="0"/>
            <a:endParaRPr lang="en-US" dirty="0"/>
          </a:p>
          <a:p>
            <a:pPr lvl="0"/>
            <a:endParaRPr lang="en-US" dirty="0" smtClean="0"/>
          </a:p>
          <a:p>
            <a:pPr lvl="0"/>
            <a:endParaRPr lang="en-US" dirty="0"/>
          </a:p>
          <a:p>
            <a:pPr lvl="0"/>
            <a:endParaRPr lang="en-US" dirty="0" smtClean="0"/>
          </a:p>
          <a:p>
            <a:pPr lvl="0"/>
            <a:endParaRPr lang="en-US" dirty="0"/>
          </a:p>
          <a:p>
            <a:endParaRPr lang="en-US" dirty="0"/>
          </a:p>
        </p:txBody>
      </p:sp>
    </p:spTree>
    <p:extLst>
      <p:ext uri="{BB962C8B-B14F-4D97-AF65-F5344CB8AC3E}">
        <p14:creationId xmlns:p14="http://schemas.microsoft.com/office/powerpoint/2010/main" val="129268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latin typeface="Arial Black"/>
                <a:cs typeface="Arial Black"/>
              </a:rPr>
              <a:t>Ignoring Weak </a:t>
            </a:r>
            <a:r>
              <a:rPr lang="en-US" dirty="0">
                <a:latin typeface="Arial Black"/>
                <a:cs typeface="Arial Black"/>
              </a:rPr>
              <a:t>B</a:t>
            </a:r>
            <a:r>
              <a:rPr lang="en-US" dirty="0" smtClean="0">
                <a:latin typeface="Arial Black"/>
                <a:cs typeface="Arial Black"/>
              </a:rPr>
              <a:t>ehavior:</a:t>
            </a:r>
            <a:endParaRPr lang="en-US" dirty="0">
              <a:latin typeface="Arial Black"/>
              <a:cs typeface="Arial Black"/>
            </a:endParaRPr>
          </a:p>
        </p:txBody>
      </p:sp>
      <p:sp>
        <p:nvSpPr>
          <p:cNvPr id="3" name="Content Placeholder 2"/>
          <p:cNvSpPr>
            <a:spLocks noGrp="1"/>
          </p:cNvSpPr>
          <p:nvPr>
            <p:ph idx="1"/>
          </p:nvPr>
        </p:nvSpPr>
        <p:spPr>
          <a:xfrm>
            <a:off x="457200" y="1600200"/>
            <a:ext cx="8229600" cy="4807490"/>
          </a:xfrm>
        </p:spPr>
        <p:txBody>
          <a:bodyPr>
            <a:normAutofit/>
          </a:bodyPr>
          <a:lstStyle/>
          <a:p>
            <a:pPr lvl="0"/>
            <a:r>
              <a:rPr lang="en-US" dirty="0" smtClean="0"/>
              <a:t>We ought not get frustrated with people that we have not talked to personally.</a:t>
            </a:r>
          </a:p>
          <a:p>
            <a:pPr lvl="1"/>
            <a:r>
              <a:rPr lang="en-US" dirty="0" smtClean="0"/>
              <a:t>Matt. 18</a:t>
            </a:r>
          </a:p>
          <a:p>
            <a:pPr lvl="1"/>
            <a:r>
              <a:rPr lang="en-US" dirty="0" smtClean="0"/>
              <a:t>Gossip (</a:t>
            </a:r>
            <a:r>
              <a:rPr lang="en-US" b="1" u="sng" dirty="0"/>
              <a:t>Eph. 4:</a:t>
            </a:r>
            <a:r>
              <a:rPr lang="en-US" b="1" u="sng" dirty="0" smtClean="0"/>
              <a:t>29</a:t>
            </a:r>
            <a:r>
              <a:rPr lang="en-US" dirty="0" smtClean="0"/>
              <a:t>; James 4:11; Titus 3:1-3)</a:t>
            </a:r>
            <a:endParaRPr lang="en-US" dirty="0"/>
          </a:p>
          <a:p>
            <a:pPr lvl="0"/>
            <a:r>
              <a:rPr lang="en-US" dirty="0" smtClean="0"/>
              <a:t>Constructive criticism and rebuke is a good thing!!!</a:t>
            </a:r>
          </a:p>
          <a:p>
            <a:pPr lvl="1"/>
            <a:r>
              <a:rPr lang="en-US" dirty="0" smtClean="0"/>
              <a:t>Proverbs 27:5-6</a:t>
            </a:r>
          </a:p>
          <a:p>
            <a:pPr lvl="1"/>
            <a:endParaRPr lang="en-US" dirty="0" smtClean="0"/>
          </a:p>
          <a:p>
            <a:pPr lvl="0"/>
            <a:endParaRPr lang="en-US" dirty="0"/>
          </a:p>
          <a:p>
            <a:pPr lvl="0"/>
            <a:endParaRPr lang="en-US" dirty="0" smtClean="0"/>
          </a:p>
          <a:p>
            <a:pPr lvl="0"/>
            <a:endParaRPr lang="en-US" dirty="0" smtClean="0"/>
          </a:p>
          <a:p>
            <a:pPr lvl="1"/>
            <a:endParaRPr lang="en-US" dirty="0" smtClean="0"/>
          </a:p>
          <a:p>
            <a:pPr lvl="1"/>
            <a:endParaRPr lang="en-US" dirty="0" smtClean="0"/>
          </a:p>
          <a:p>
            <a:pPr lvl="0"/>
            <a:endParaRPr lang="en-US" dirty="0"/>
          </a:p>
          <a:p>
            <a:pPr lvl="0"/>
            <a:endParaRPr lang="en-US" dirty="0"/>
          </a:p>
          <a:p>
            <a:pPr lvl="0"/>
            <a:endParaRPr lang="en-US" dirty="0" smtClean="0"/>
          </a:p>
          <a:p>
            <a:pPr lvl="0"/>
            <a:endParaRPr lang="en-US" dirty="0"/>
          </a:p>
          <a:p>
            <a:pPr lvl="0"/>
            <a:endParaRPr lang="en-US" dirty="0" smtClean="0"/>
          </a:p>
          <a:p>
            <a:pPr lvl="0"/>
            <a:endParaRPr lang="en-US" dirty="0"/>
          </a:p>
          <a:p>
            <a:endParaRPr lang="en-US" dirty="0"/>
          </a:p>
        </p:txBody>
      </p:sp>
    </p:spTree>
    <p:extLst>
      <p:ext uri="{BB962C8B-B14F-4D97-AF65-F5344CB8AC3E}">
        <p14:creationId xmlns:p14="http://schemas.microsoft.com/office/powerpoint/2010/main" val="4073590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title"/>
          </p:nvPr>
        </p:nvSpPr>
        <p:spPr>
          <a:xfrm>
            <a:off x="457200" y="274638"/>
            <a:ext cx="8229600" cy="1556130"/>
          </a:xfrm>
        </p:spPr>
        <p:txBody>
          <a:bodyPr>
            <a:noAutofit/>
          </a:bodyPr>
          <a:lstStyle/>
          <a:p>
            <a:r>
              <a:rPr lang="en-US" dirty="0" smtClean="0">
                <a:latin typeface="Arial Black"/>
                <a:cs typeface="Arial Black"/>
              </a:rPr>
              <a:t>Making Excuses for the Weak:</a:t>
            </a:r>
            <a:endParaRPr lang="en-US" dirty="0">
              <a:latin typeface="Arial Black"/>
              <a:cs typeface="Arial Black"/>
            </a:endParaRPr>
          </a:p>
        </p:txBody>
      </p:sp>
      <p:sp>
        <p:nvSpPr>
          <p:cNvPr id="3" name="Content Placeholder 2"/>
          <p:cNvSpPr>
            <a:spLocks noGrp="1"/>
          </p:cNvSpPr>
          <p:nvPr>
            <p:ph idx="1"/>
          </p:nvPr>
        </p:nvSpPr>
        <p:spPr>
          <a:xfrm>
            <a:off x="457200" y="1830768"/>
            <a:ext cx="8229600" cy="4576921"/>
          </a:xfrm>
        </p:spPr>
        <p:txBody>
          <a:bodyPr>
            <a:normAutofit/>
          </a:bodyPr>
          <a:lstStyle/>
          <a:p>
            <a:pPr lvl="0"/>
            <a:endParaRPr lang="en-US" dirty="0" smtClean="0"/>
          </a:p>
          <a:p>
            <a:pPr lvl="0"/>
            <a:endParaRPr lang="en-US" dirty="0"/>
          </a:p>
          <a:p>
            <a:pPr lvl="0"/>
            <a:endParaRPr lang="en-US" dirty="0" smtClean="0"/>
          </a:p>
          <a:p>
            <a:pPr lvl="0"/>
            <a:endParaRPr lang="en-US" dirty="0" smtClean="0"/>
          </a:p>
          <a:p>
            <a:pPr lvl="1"/>
            <a:endParaRPr lang="en-US" dirty="0" smtClean="0"/>
          </a:p>
          <a:p>
            <a:pPr lvl="1"/>
            <a:endParaRPr lang="en-US" dirty="0" smtClean="0"/>
          </a:p>
          <a:p>
            <a:pPr lvl="0"/>
            <a:endParaRPr lang="en-US" dirty="0"/>
          </a:p>
          <a:p>
            <a:pPr lvl="0"/>
            <a:endParaRPr lang="en-US" dirty="0"/>
          </a:p>
          <a:p>
            <a:pPr lvl="0"/>
            <a:endParaRPr lang="en-US" dirty="0" smtClean="0"/>
          </a:p>
          <a:p>
            <a:pPr lvl="0"/>
            <a:endParaRPr lang="en-US" dirty="0"/>
          </a:p>
          <a:p>
            <a:pPr lvl="0"/>
            <a:endParaRPr lang="en-US" dirty="0" smtClean="0"/>
          </a:p>
          <a:p>
            <a:pPr lvl="0"/>
            <a:endParaRPr lang="en-US" dirty="0"/>
          </a:p>
          <a:p>
            <a:endParaRPr lang="en-US" dirty="0"/>
          </a:p>
        </p:txBody>
      </p:sp>
    </p:spTree>
    <p:extLst>
      <p:ext uri="{BB962C8B-B14F-4D97-AF65-F5344CB8AC3E}">
        <p14:creationId xmlns:p14="http://schemas.microsoft.com/office/powerpoint/2010/main" val="5942327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6522"/>
            <a:ext cx="8229600" cy="1143000"/>
          </a:xfrm>
        </p:spPr>
        <p:txBody>
          <a:bodyPr/>
          <a:lstStyle/>
          <a:p>
            <a:r>
              <a:rPr lang="en-US" dirty="0" smtClean="0">
                <a:latin typeface="Arial Black"/>
                <a:cs typeface="Arial Black"/>
              </a:rPr>
              <a:t>ETHAN COUCH</a:t>
            </a:r>
            <a:endParaRPr lang="en-US" dirty="0">
              <a:latin typeface="Arial Black"/>
              <a:cs typeface="Arial Black"/>
            </a:endParaRPr>
          </a:p>
        </p:txBody>
      </p:sp>
      <p:sp>
        <p:nvSpPr>
          <p:cNvPr id="3" name="Content Placeholder 2"/>
          <p:cNvSpPr>
            <a:spLocks noGrp="1"/>
          </p:cNvSpPr>
          <p:nvPr>
            <p:ph idx="1"/>
          </p:nvPr>
        </p:nvSpPr>
        <p:spPr/>
        <p:txBody>
          <a:bodyPr/>
          <a:lstStyle/>
          <a:p>
            <a:r>
              <a:rPr lang="en-US" dirty="0" smtClean="0"/>
              <a:t>f</a:t>
            </a:r>
            <a:endParaRPr lang="en-US" dirty="0"/>
          </a:p>
        </p:txBody>
      </p:sp>
      <p:pic>
        <p:nvPicPr>
          <p:cNvPr id="4" name="Picture 3"/>
          <p:cNvPicPr>
            <a:picLocks noChangeAspect="1"/>
          </p:cNvPicPr>
          <p:nvPr/>
        </p:nvPicPr>
        <p:blipFill rotWithShape="1">
          <a:blip r:embed="rId3"/>
          <a:srcRect l="28729" r="28141"/>
          <a:stretch/>
        </p:blipFill>
        <p:spPr>
          <a:xfrm>
            <a:off x="5180113" y="1165374"/>
            <a:ext cx="3963887" cy="5167492"/>
          </a:xfrm>
          <a:prstGeom prst="rect">
            <a:avLst/>
          </a:prstGeom>
        </p:spPr>
      </p:pic>
      <p:pic>
        <p:nvPicPr>
          <p:cNvPr id="5" name="Picture 4"/>
          <p:cNvPicPr>
            <a:picLocks noChangeAspect="1"/>
          </p:cNvPicPr>
          <p:nvPr/>
        </p:nvPicPr>
        <p:blipFill rotWithShape="1">
          <a:blip r:embed="rId4"/>
          <a:srcRect r="31633"/>
          <a:stretch/>
        </p:blipFill>
        <p:spPr>
          <a:xfrm>
            <a:off x="0" y="1165374"/>
            <a:ext cx="5180113" cy="5167492"/>
          </a:xfrm>
          <a:prstGeom prst="rect">
            <a:avLst/>
          </a:prstGeom>
        </p:spPr>
      </p:pic>
    </p:spTree>
    <p:extLst>
      <p:ext uri="{BB962C8B-B14F-4D97-AF65-F5344CB8AC3E}">
        <p14:creationId xmlns:p14="http://schemas.microsoft.com/office/powerpoint/2010/main" val="279135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F</a:t>
            </a:r>
            <a:endParaRPr lang="en-US" dirty="0"/>
          </a:p>
        </p:txBody>
      </p:sp>
      <p:pic>
        <p:nvPicPr>
          <p:cNvPr id="5" name="Picture 4"/>
          <p:cNvPicPr>
            <a:picLocks noChangeAspect="1"/>
          </p:cNvPicPr>
          <p:nvPr/>
        </p:nvPicPr>
        <p:blipFill>
          <a:blip r:embed="rId3"/>
          <a:stretch>
            <a:fillRect/>
          </a:stretch>
        </p:blipFill>
        <p:spPr>
          <a:xfrm>
            <a:off x="-147661" y="847713"/>
            <a:ext cx="9383909" cy="5278449"/>
          </a:xfrm>
          <a:prstGeom prst="rect">
            <a:avLst/>
          </a:prstGeom>
        </p:spPr>
      </p:pic>
    </p:spTree>
    <p:extLst>
      <p:ext uri="{BB962C8B-B14F-4D97-AF65-F5344CB8AC3E}">
        <p14:creationId xmlns:p14="http://schemas.microsoft.com/office/powerpoint/2010/main" val="1442353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f</a:t>
            </a:r>
            <a:endParaRPr lang="en-US" dirty="0"/>
          </a:p>
        </p:txBody>
      </p:sp>
      <p:pic>
        <p:nvPicPr>
          <p:cNvPr id="4" name="Picture 3"/>
          <p:cNvPicPr>
            <a:picLocks noChangeAspect="1"/>
          </p:cNvPicPr>
          <p:nvPr/>
        </p:nvPicPr>
        <p:blipFill>
          <a:blip r:embed="rId2"/>
          <a:stretch>
            <a:fillRect/>
          </a:stretch>
        </p:blipFill>
        <p:spPr>
          <a:xfrm>
            <a:off x="0" y="1068487"/>
            <a:ext cx="9203065" cy="5057676"/>
          </a:xfrm>
          <a:prstGeom prst="rect">
            <a:avLst/>
          </a:prstGeom>
        </p:spPr>
      </p:pic>
    </p:spTree>
    <p:extLst>
      <p:ext uri="{BB962C8B-B14F-4D97-AF65-F5344CB8AC3E}">
        <p14:creationId xmlns:p14="http://schemas.microsoft.com/office/powerpoint/2010/main" val="598622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7021</TotalTime>
  <Words>3114</Words>
  <Application>Microsoft Office PowerPoint</Application>
  <PresentationFormat>On-screen Show (4:3)</PresentationFormat>
  <Paragraphs>381</Paragraphs>
  <Slides>20</Slides>
  <Notes>17</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Black</vt:lpstr>
      <vt:lpstr>1_Office Theme</vt:lpstr>
      <vt:lpstr>WELCOME  TO Bellaire  CHURCH OF CHRIST</vt:lpstr>
      <vt:lpstr>Cultivating Weakness</vt:lpstr>
      <vt:lpstr>Ignoring Weak Behavior:</vt:lpstr>
      <vt:lpstr>Ignoring Weak Behavior:</vt:lpstr>
      <vt:lpstr>Ignoring Weak Behavior:</vt:lpstr>
      <vt:lpstr>Making Excuses for the Weak:</vt:lpstr>
      <vt:lpstr>ETHAN COUCH</vt:lpstr>
      <vt:lpstr>PowerPoint Presentation</vt:lpstr>
      <vt:lpstr>PowerPoint Presentation</vt:lpstr>
      <vt:lpstr>ETHAN COUCH</vt:lpstr>
      <vt:lpstr>“He is the product of wealthy, privileged parents who never set limits for the boy” </vt:lpstr>
      <vt:lpstr>Making Excuses for the Weak:</vt:lpstr>
      <vt:lpstr>Rewarding Weak Behavior:</vt:lpstr>
      <vt:lpstr>Sunshine all the time makes a desert </vt:lpstr>
      <vt:lpstr>Accusing the Fault-finder as Opposed to the One at Fault</vt:lpstr>
      <vt:lpstr>PowerPoint Presentation</vt:lpstr>
      <vt:lpstr>PowerPoint Presentation</vt:lpstr>
      <vt:lpstr>Accusing the Fault-finder as Opposed to the One at Fault</vt:lpstr>
      <vt:lpstr>Cultivating Weakness</vt:lpstr>
      <vt:lpstr>WELCOME  TO Bellaire CHURCH OF CHRIST</vt:lpstr>
    </vt:vector>
  </TitlesOfParts>
  <Company>160TH CHURCH OF CHRIST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the Weak Weaker</dc:title>
  <dc:creator>Brian Orf</dc:creator>
  <cp:lastModifiedBy>Jon Baize</cp:lastModifiedBy>
  <cp:revision>81</cp:revision>
  <cp:lastPrinted>2015-10-25T15:45:34Z</cp:lastPrinted>
  <dcterms:created xsi:type="dcterms:W3CDTF">2015-10-21T02:56:12Z</dcterms:created>
  <dcterms:modified xsi:type="dcterms:W3CDTF">2016-05-08T14:17:49Z</dcterms:modified>
</cp:coreProperties>
</file>