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4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08F3-EDF6-4541-AEC7-C987CB8B9369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8217-2343-3243-9216-66B1C4FE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5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3900" y="381000"/>
            <a:ext cx="61087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News Gothic MT"/>
                <a:cs typeface="News Gothic MT"/>
              </a:rPr>
              <a:t>A WEARY SERVANT</a:t>
            </a:r>
            <a:endParaRPr lang="en-US" dirty="0">
              <a:latin typeface="News Gothic MT"/>
              <a:cs typeface="News Gothic MT"/>
            </a:endParaRPr>
          </a:p>
          <a:p>
            <a:pPr marL="0" indent="0">
              <a:buNone/>
            </a:pPr>
            <a:r>
              <a:rPr lang="en-US" b="1" dirty="0" smtClean="0">
                <a:latin typeface="News Gothic MT"/>
                <a:cs typeface="News Gothic MT"/>
              </a:rPr>
              <a:t>	</a:t>
            </a:r>
            <a:r>
              <a:rPr lang="en-US" b="1" dirty="0" smtClean="0">
                <a:solidFill>
                  <a:srgbClr val="B30B13"/>
                </a:solidFill>
                <a:latin typeface="News Gothic MT"/>
                <a:cs typeface="News Gothic MT"/>
              </a:rPr>
              <a:t>Trying Times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30B13"/>
                </a:solidFill>
                <a:latin typeface="News Gothic MT"/>
                <a:cs typeface="News Gothic MT"/>
              </a:rPr>
              <a:t> </a:t>
            </a:r>
            <a:r>
              <a:rPr lang="en-US" b="1" dirty="0" smtClean="0">
                <a:solidFill>
                  <a:srgbClr val="B30B13"/>
                </a:solidFill>
              </a:rPr>
              <a:t>	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Frustrating Results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Personal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Loneliness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	Financial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Pressures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And when I was with you and needed something, </a:t>
            </a:r>
            <a:r>
              <a:rPr lang="en-US" b="1" dirty="0">
                <a:solidFill>
                  <a:srgbClr val="B30B13"/>
                </a:solidFill>
              </a:rPr>
              <a:t>I was not a burden to anyone</a:t>
            </a:r>
            <a:r>
              <a:rPr lang="en-US" b="1" dirty="0"/>
              <a:t>, for the brothers who came from Macedonia supplied what I needed.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30B13"/>
                </a:solidFill>
              </a:rPr>
              <a:t>I have kept myself from being a burden to you in any way</a:t>
            </a:r>
            <a:r>
              <a:rPr lang="en-US" b="1" dirty="0"/>
              <a:t>, and will continue to do so.”  </a:t>
            </a:r>
          </a:p>
          <a:p>
            <a:pPr marL="0" indent="0">
              <a:buNone/>
            </a:pPr>
            <a:endParaRPr lang="en-US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6600" y="228600"/>
            <a:ext cx="6096000" cy="6286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Rejection</a:t>
            </a:r>
            <a:r>
              <a:rPr lang="en-US" dirty="0" smtClean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3600" b="1" dirty="0">
                <a:latin typeface="Century Gothic"/>
                <a:cs typeface="Century Gothic"/>
              </a:rPr>
              <a:t>A FAITHFUL </a:t>
            </a:r>
            <a:r>
              <a:rPr lang="en-US" sz="3600" b="1" dirty="0" smtClean="0">
                <a:latin typeface="Century Gothic"/>
                <a:cs typeface="Century Gothic"/>
              </a:rPr>
              <a:t>FATHER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	Good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Friends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	A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Timely Offering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	Encouraging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Fruit</a:t>
            </a:r>
            <a:r>
              <a:rPr lang="en-US" dirty="0">
                <a:solidFill>
                  <a:srgbClr val="B30B13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>
                <a:latin typeface="Century Gothic"/>
                <a:cs typeface="Century Gothic"/>
              </a:rPr>
              <a:t>“</a:t>
            </a:r>
            <a:r>
              <a:rPr lang="en-US" b="1" dirty="0" err="1">
                <a:latin typeface="Century Gothic"/>
                <a:cs typeface="Century Gothic"/>
              </a:rPr>
              <a:t>Crispus</a:t>
            </a:r>
            <a:r>
              <a:rPr lang="en-US" b="1" dirty="0">
                <a:latin typeface="Century Gothic"/>
                <a:cs typeface="Century Gothic"/>
              </a:rPr>
              <a:t>, the synagogue ruler, and his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entire household </a:t>
            </a:r>
            <a:r>
              <a:rPr lang="en-US" b="1" dirty="0">
                <a:latin typeface="Century Gothic"/>
                <a:cs typeface="Century Gothic"/>
              </a:rPr>
              <a:t>believed in the Lord; and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many </a:t>
            </a:r>
            <a:r>
              <a:rPr lang="en-US" b="1" dirty="0">
                <a:latin typeface="Century Gothic"/>
                <a:cs typeface="Century Gothic"/>
              </a:rPr>
              <a:t>of the Corinthians who heard him 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believed and were baptized</a:t>
            </a:r>
            <a:r>
              <a:rPr lang="en-US" b="1" dirty="0">
                <a:latin typeface="Century Gothic"/>
                <a:cs typeface="Century Gothic"/>
              </a:rPr>
              <a:t>.”  </a:t>
            </a:r>
          </a:p>
          <a:p>
            <a:pPr marL="0" indent="0">
              <a:buNone/>
            </a:pP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 smtClean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solidFill>
                <a:srgbClr val="B30B1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58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300" y="254000"/>
            <a:ext cx="6108700" cy="5872163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latin typeface="Century Gothic"/>
                <a:cs typeface="Century Gothic"/>
              </a:rPr>
              <a:t>A Personal Message</a:t>
            </a:r>
            <a:r>
              <a:rPr lang="en-US" sz="4400" dirty="0">
                <a:latin typeface="Century Gothic"/>
                <a:cs typeface="Century Gothic"/>
              </a:rPr>
              <a:t> </a:t>
            </a:r>
            <a:endParaRPr lang="en-US" sz="4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4000" dirty="0" smtClean="0">
                <a:latin typeface="Century Gothic"/>
                <a:cs typeface="Century Gothic"/>
              </a:rPr>
              <a:t>“</a:t>
            </a:r>
            <a:r>
              <a:rPr lang="en-US" sz="4000" b="1" dirty="0">
                <a:solidFill>
                  <a:srgbClr val="B30B13"/>
                </a:solidFill>
                <a:latin typeface="Century Gothic"/>
                <a:cs typeface="Century Gothic"/>
              </a:rPr>
              <a:t>Do not be afraid; keep on speaking, do not be silent</a:t>
            </a:r>
            <a:r>
              <a:rPr lang="en-US" sz="4000" dirty="0">
                <a:latin typeface="Century Gothic"/>
                <a:cs typeface="Century Gothic"/>
              </a:rPr>
              <a:t>. </a:t>
            </a:r>
            <a:r>
              <a:rPr lang="en-US" sz="4000" baseline="30000" dirty="0">
                <a:latin typeface="Century Gothic"/>
                <a:cs typeface="Century Gothic"/>
              </a:rPr>
              <a:t>﻿</a:t>
            </a:r>
            <a:r>
              <a:rPr lang="en-US" sz="4000" b="1" baseline="30000" dirty="0">
                <a:latin typeface="Century Gothic"/>
                <a:cs typeface="Century Gothic"/>
              </a:rPr>
              <a:t>10﻿ </a:t>
            </a:r>
            <a:r>
              <a:rPr lang="en-US" sz="4000" b="1" dirty="0">
                <a:latin typeface="Century Gothic"/>
                <a:cs typeface="Century Gothic"/>
              </a:rPr>
              <a:t>For I am with you, and no one is going to attack and harm you, because I have many people in this city.” </a:t>
            </a:r>
            <a:r>
              <a:rPr lang="en-US" dirty="0" smtClean="0">
                <a:latin typeface="Century Gothic"/>
                <a:cs typeface="Century Gothic"/>
              </a:rPr>
              <a:t>Acts </a:t>
            </a:r>
            <a:r>
              <a:rPr lang="en-US" dirty="0">
                <a:latin typeface="Century Gothic"/>
                <a:cs typeface="Century Gothic"/>
              </a:rPr>
              <a:t>18:</a:t>
            </a:r>
            <a:r>
              <a:rPr lang="en-US" dirty="0" smtClean="0">
                <a:latin typeface="Century Gothic"/>
                <a:cs typeface="Century Gothic"/>
              </a:rPr>
              <a:t>9,10</a:t>
            </a:r>
          </a:p>
          <a:p>
            <a:pPr marL="0" indent="0">
              <a:buNone/>
            </a:pPr>
            <a:endParaRPr lang="en-US" sz="40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08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300" y="165100"/>
            <a:ext cx="6108700" cy="65659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Take Home Observations:</a:t>
            </a:r>
            <a:endParaRPr lang="en-US" sz="4000" dirty="0"/>
          </a:p>
          <a:p>
            <a:pPr marL="0" indent="0">
              <a:buNone/>
            </a:pPr>
            <a:r>
              <a:rPr lang="en-US" sz="2800" b="1" dirty="0">
                <a:latin typeface="Century Gothic"/>
                <a:cs typeface="Century Gothic"/>
              </a:rPr>
              <a:t>First, we should </a:t>
            </a:r>
            <a:r>
              <a:rPr lang="en-US" sz="2800" b="1" u="sng" dirty="0">
                <a:solidFill>
                  <a:srgbClr val="B30B13"/>
                </a:solidFill>
                <a:latin typeface="Century Gothic"/>
                <a:cs typeface="Century Gothic"/>
              </a:rPr>
              <a:t>not be surprised if we get discouraged</a:t>
            </a:r>
            <a:r>
              <a:rPr lang="en-US" sz="2800" b="1" dirty="0">
                <a:solidFill>
                  <a:srgbClr val="B30B13"/>
                </a:solidFill>
                <a:latin typeface="Century Gothic"/>
                <a:cs typeface="Century Gothic"/>
              </a:rPr>
              <a:t>.</a:t>
            </a:r>
            <a:r>
              <a:rPr lang="en-US" sz="2800" b="1" dirty="0">
                <a:latin typeface="Century Gothic"/>
                <a:cs typeface="Century Gothic"/>
              </a:rPr>
              <a:t>  </a:t>
            </a:r>
            <a:endParaRPr lang="en-US" sz="28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800" b="1" dirty="0">
                <a:latin typeface="Century Gothic"/>
                <a:cs typeface="Century Gothic"/>
              </a:rPr>
              <a:t>Second, we must remember that </a:t>
            </a:r>
            <a:r>
              <a:rPr lang="en-US" sz="2800" b="1" u="sng" dirty="0">
                <a:solidFill>
                  <a:srgbClr val="B30B13"/>
                </a:solidFill>
                <a:latin typeface="Century Gothic"/>
                <a:cs typeface="Century Gothic"/>
              </a:rPr>
              <a:t>the Lord provides for His people</a:t>
            </a:r>
            <a:r>
              <a:rPr lang="en-US" sz="2800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800" b="1" dirty="0">
                <a:latin typeface="Century Gothic"/>
                <a:cs typeface="Century Gothic"/>
              </a:rPr>
              <a:t>Third, we are reminded that our </a:t>
            </a:r>
            <a:r>
              <a:rPr lang="en-US" sz="2800" b="1" u="sng" dirty="0">
                <a:solidFill>
                  <a:srgbClr val="B30B13"/>
                </a:solidFill>
                <a:latin typeface="Century Gothic"/>
                <a:cs typeface="Century Gothic"/>
              </a:rPr>
              <a:t>greatest need in the times of discouragement is a new perspective</a:t>
            </a:r>
            <a:r>
              <a:rPr lang="en-US" sz="2800" b="1" dirty="0">
                <a:solidFill>
                  <a:srgbClr val="B30B13"/>
                </a:solidFill>
                <a:latin typeface="Century Gothic"/>
                <a:cs typeface="Century Gothic"/>
              </a:rPr>
              <a:t>.</a:t>
            </a:r>
            <a:r>
              <a:rPr lang="en-US" sz="2800" b="1" dirty="0">
                <a:solidFill>
                  <a:srgbClr val="B30B13"/>
                </a:solidFill>
              </a:rPr>
              <a:t>  </a:t>
            </a:r>
            <a:endParaRPr lang="en-US" sz="2800" dirty="0">
              <a:solidFill>
                <a:srgbClr val="B30B1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latin typeface="Century Gothic"/>
                <a:cs typeface="Century Gothic"/>
              </a:rPr>
              <a:t>Fourth, this passage </a:t>
            </a:r>
            <a:r>
              <a:rPr lang="en-US" sz="2800" b="1" u="sng" dirty="0">
                <a:solidFill>
                  <a:srgbClr val="B30B13"/>
                </a:solidFill>
                <a:latin typeface="Century Gothic"/>
                <a:cs typeface="Century Gothic"/>
              </a:rPr>
              <a:t>reminds us en-courage others</a:t>
            </a:r>
            <a:r>
              <a:rPr lang="en-US" sz="2800" b="1" dirty="0">
                <a:solidFill>
                  <a:srgbClr val="B30B13"/>
                </a:solidFill>
                <a:latin typeface="Century Gothic"/>
                <a:cs typeface="Century Gothic"/>
              </a:rPr>
              <a:t>.  </a:t>
            </a:r>
            <a:endParaRPr lang="en-US" sz="2800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92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6600" y="1600200"/>
            <a:ext cx="6096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Century Gothic"/>
                <a:cs typeface="Century Gothic"/>
              </a:rPr>
              <a:t>Finally</a:t>
            </a:r>
            <a:r>
              <a:rPr lang="en-US" sz="4000" b="1" dirty="0">
                <a:solidFill>
                  <a:srgbClr val="B30B13"/>
                </a:solidFill>
                <a:latin typeface="Century Gothic"/>
                <a:cs typeface="Century Gothic"/>
              </a:rPr>
              <a:t>, </a:t>
            </a:r>
            <a:r>
              <a:rPr lang="en-US" sz="4000" b="1" u="sng" dirty="0">
                <a:solidFill>
                  <a:srgbClr val="B30B13"/>
                </a:solidFill>
                <a:latin typeface="Century Gothic"/>
                <a:cs typeface="Century Gothic"/>
              </a:rPr>
              <a:t>we need to keep focused on our blessings</a:t>
            </a:r>
            <a:r>
              <a:rPr lang="en-US" sz="4000" b="1" dirty="0">
                <a:solidFill>
                  <a:srgbClr val="B30B13"/>
                </a:solidFill>
                <a:latin typeface="Century Gothic"/>
                <a:cs typeface="Century Gothic"/>
              </a:rPr>
              <a:t>. </a:t>
            </a:r>
            <a:endParaRPr lang="en-US" sz="4000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solidFill>
                <a:srgbClr val="B30B1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152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900" y="279400"/>
            <a:ext cx="4610100" cy="6350000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The way to battle discouragement??</a:t>
            </a:r>
            <a:endParaRPr lang="en-US" sz="36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  <a:p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Draw close to the </a:t>
            </a: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Lord!</a:t>
            </a:r>
            <a:endParaRPr lang="en-US" b="1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b="1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Dwell on ultimate </a:t>
            </a: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issues!</a:t>
            </a:r>
            <a:endParaRPr lang="en-US" b="1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b="1" dirty="0">
              <a:solidFill>
                <a:srgbClr val="B30B13"/>
              </a:solidFill>
              <a:latin typeface="Century Gothic"/>
              <a:cs typeface="Century Gothic"/>
            </a:endParaRPr>
          </a:p>
          <a:p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Look for a few friends who will travel with </a:t>
            </a:r>
            <a:r>
              <a:rPr lang="en-US" b="1" dirty="0" smtClean="0">
                <a:solidFill>
                  <a:srgbClr val="B30B13"/>
                </a:solidFill>
                <a:latin typeface="Century Gothic"/>
                <a:cs typeface="Century Gothic"/>
              </a:rPr>
              <a:t>you</a:t>
            </a:r>
            <a:r>
              <a:rPr lang="en-US" b="1" dirty="0">
                <a:solidFill>
                  <a:srgbClr val="B30B13"/>
                </a:solidFill>
                <a:latin typeface="Century Gothic"/>
                <a:cs typeface="Century Gothic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9</cp:revision>
  <dcterms:created xsi:type="dcterms:W3CDTF">2012-12-15T14:37:08Z</dcterms:created>
  <dcterms:modified xsi:type="dcterms:W3CDTF">2012-12-16T12:48:34Z</dcterms:modified>
</cp:coreProperties>
</file>