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notesMasterIdLst>
    <p:notesMasterId r:id="rId81"/>
  </p:notesMasterIdLst>
  <p:handoutMasterIdLst>
    <p:handoutMasterId r:id="rId82"/>
  </p:handoutMasterIdLst>
  <p:sldIdLst>
    <p:sldId id="922" r:id="rId2"/>
    <p:sldId id="848" r:id="rId3"/>
    <p:sldId id="704" r:id="rId4"/>
    <p:sldId id="885" r:id="rId5"/>
    <p:sldId id="623" r:id="rId6"/>
    <p:sldId id="705" r:id="rId7"/>
    <p:sldId id="688" r:id="rId8"/>
    <p:sldId id="850" r:id="rId9"/>
    <p:sldId id="887" r:id="rId10"/>
    <p:sldId id="766" r:id="rId11"/>
    <p:sldId id="716" r:id="rId12"/>
    <p:sldId id="913" r:id="rId13"/>
    <p:sldId id="914" r:id="rId14"/>
    <p:sldId id="933" r:id="rId15"/>
    <p:sldId id="936" r:id="rId16"/>
    <p:sldId id="853" r:id="rId17"/>
    <p:sldId id="934" r:id="rId18"/>
    <p:sldId id="852" r:id="rId19"/>
    <p:sldId id="809" r:id="rId20"/>
    <p:sldId id="854" r:id="rId21"/>
    <p:sldId id="851" r:id="rId22"/>
    <p:sldId id="855" r:id="rId23"/>
    <p:sldId id="856" r:id="rId24"/>
    <p:sldId id="669" r:id="rId25"/>
    <p:sldId id="859" r:id="rId26"/>
    <p:sldId id="910" r:id="rId27"/>
    <p:sldId id="860" r:id="rId28"/>
    <p:sldId id="901" r:id="rId29"/>
    <p:sldId id="862" r:id="rId30"/>
    <p:sldId id="857" r:id="rId31"/>
    <p:sldId id="858" r:id="rId32"/>
    <p:sldId id="912" r:id="rId33"/>
    <p:sldId id="890" r:id="rId34"/>
    <p:sldId id="616" r:id="rId35"/>
    <p:sldId id="615" r:id="rId36"/>
    <p:sldId id="841" r:id="rId37"/>
    <p:sldId id="768" r:id="rId38"/>
    <p:sldId id="706" r:id="rId39"/>
    <p:sldId id="769" r:id="rId40"/>
    <p:sldId id="717" r:id="rId41"/>
    <p:sldId id="801" r:id="rId42"/>
    <p:sldId id="772" r:id="rId43"/>
    <p:sldId id="672" r:id="rId44"/>
    <p:sldId id="897" r:id="rId45"/>
    <p:sldId id="866" r:id="rId46"/>
    <p:sldId id="867" r:id="rId47"/>
    <p:sldId id="870" r:id="rId48"/>
    <p:sldId id="935" r:id="rId49"/>
    <p:sldId id="871" r:id="rId50"/>
    <p:sldId id="872" r:id="rId51"/>
    <p:sldId id="902" r:id="rId52"/>
    <p:sldId id="879" r:id="rId53"/>
    <p:sldId id="931" r:id="rId54"/>
    <p:sldId id="930" r:id="rId55"/>
    <p:sldId id="777" r:id="rId56"/>
    <p:sldId id="778" r:id="rId57"/>
    <p:sldId id="875" r:id="rId58"/>
    <p:sldId id="782" r:id="rId59"/>
    <p:sldId id="876" r:id="rId60"/>
    <p:sldId id="803" r:id="rId61"/>
    <p:sldId id="804" r:id="rId62"/>
    <p:sldId id="773" r:id="rId63"/>
    <p:sldId id="791" r:id="rId64"/>
    <p:sldId id="810" r:id="rId65"/>
    <p:sldId id="869" r:id="rId66"/>
    <p:sldId id="932" r:id="rId67"/>
    <p:sldId id="756" r:id="rId68"/>
    <p:sldId id="896" r:id="rId69"/>
    <p:sldId id="633" r:id="rId70"/>
    <p:sldId id="635" r:id="rId71"/>
    <p:sldId id="918" r:id="rId72"/>
    <p:sldId id="919" r:id="rId73"/>
    <p:sldId id="926" r:id="rId74"/>
    <p:sldId id="927" r:id="rId75"/>
    <p:sldId id="898" r:id="rId76"/>
    <p:sldId id="625" r:id="rId77"/>
    <p:sldId id="800" r:id="rId78"/>
    <p:sldId id="921" r:id="rId79"/>
    <p:sldId id="899" r:id="rId80"/>
  </p:sldIdLst>
  <p:sldSz cx="9144000" cy="6858000" type="screen4x3"/>
  <p:notesSz cx="7010400" cy="9296400"/>
  <p:defaultTextStyle>
    <a:defPPr>
      <a:defRPr lang="en-US"/>
    </a:defPPr>
    <a:lvl1pPr algn="ctr" rtl="0" fontAlgn="base">
      <a:spcBef>
        <a:spcPct val="0"/>
      </a:spcBef>
      <a:spcAft>
        <a:spcPct val="0"/>
      </a:spcAft>
      <a:defRPr sz="3200" kern="1200">
        <a:solidFill>
          <a:schemeClr val="tx1"/>
        </a:solidFill>
        <a:latin typeface="Arial" charset="0"/>
        <a:ea typeface="+mn-ea"/>
        <a:cs typeface="+mn-cs"/>
      </a:defRPr>
    </a:lvl1pPr>
    <a:lvl2pPr marL="457200" algn="ctr" rtl="0" fontAlgn="base">
      <a:spcBef>
        <a:spcPct val="0"/>
      </a:spcBef>
      <a:spcAft>
        <a:spcPct val="0"/>
      </a:spcAft>
      <a:defRPr sz="3200" kern="1200">
        <a:solidFill>
          <a:schemeClr val="tx1"/>
        </a:solidFill>
        <a:latin typeface="Arial" charset="0"/>
        <a:ea typeface="+mn-ea"/>
        <a:cs typeface="+mn-cs"/>
      </a:defRPr>
    </a:lvl2pPr>
    <a:lvl3pPr marL="914400" algn="ctr" rtl="0" fontAlgn="base">
      <a:spcBef>
        <a:spcPct val="0"/>
      </a:spcBef>
      <a:spcAft>
        <a:spcPct val="0"/>
      </a:spcAft>
      <a:defRPr sz="3200" kern="1200">
        <a:solidFill>
          <a:schemeClr val="tx1"/>
        </a:solidFill>
        <a:latin typeface="Arial" charset="0"/>
        <a:ea typeface="+mn-ea"/>
        <a:cs typeface="+mn-cs"/>
      </a:defRPr>
    </a:lvl3pPr>
    <a:lvl4pPr marL="1371600" algn="ctr" rtl="0" fontAlgn="base">
      <a:spcBef>
        <a:spcPct val="0"/>
      </a:spcBef>
      <a:spcAft>
        <a:spcPct val="0"/>
      </a:spcAft>
      <a:defRPr sz="3200" kern="1200">
        <a:solidFill>
          <a:schemeClr val="tx1"/>
        </a:solidFill>
        <a:latin typeface="Arial" charset="0"/>
        <a:ea typeface="+mn-ea"/>
        <a:cs typeface="+mn-cs"/>
      </a:defRPr>
    </a:lvl4pPr>
    <a:lvl5pPr marL="1828800" algn="ctr"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800000"/>
    <a:srgbClr val="000099"/>
    <a:srgbClr val="006600"/>
    <a:srgbClr val="0033CC"/>
    <a:srgbClr val="00CC00"/>
    <a:srgbClr val="008000"/>
    <a:srgbClr val="FF0000"/>
    <a:srgbClr val="00FF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45" autoAdjust="0"/>
    <p:restoredTop sz="77509" autoAdjust="0"/>
  </p:normalViewPr>
  <p:slideViewPr>
    <p:cSldViewPr snapToGrid="0">
      <p:cViewPr varScale="1">
        <p:scale>
          <a:sx n="56" d="100"/>
          <a:sy n="56" d="100"/>
        </p:scale>
        <p:origin x="-1119" y="-10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0227"/>
    </p:cViewPr>
  </p:sorterViewPr>
  <p:notesViewPr>
    <p:cSldViewPr snapToGrid="0">
      <p:cViewPr>
        <p:scale>
          <a:sx n="75" d="100"/>
          <a:sy n="75" d="100"/>
        </p:scale>
        <p:origin x="-702" y="1254"/>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74339-06E9-480D-81AF-108BF74D4D12}" type="doc">
      <dgm:prSet loTypeId="urn:microsoft.com/office/officeart/2005/8/layout/radial6" loCatId="cycle" qsTypeId="urn:microsoft.com/office/officeart/2005/8/quickstyle/3d1" qsCatId="3D" csTypeId="urn:microsoft.com/office/officeart/2005/8/colors/colorful2" csCatId="colorful" phldr="1"/>
      <dgm:spPr/>
      <dgm:t>
        <a:bodyPr/>
        <a:lstStyle/>
        <a:p>
          <a:endParaRPr lang="en-US"/>
        </a:p>
      </dgm:t>
    </dgm:pt>
    <dgm:pt modelId="{6AE4E778-0E90-49DB-A2E2-65BCD23E0995}">
      <dgm:prSet phldrT="[Text]"/>
      <dgm:spPr>
        <a:solidFill>
          <a:srgbClr val="800000"/>
        </a:solidFill>
      </dgm:spPr>
      <dgm:t>
        <a:bodyPr/>
        <a:lstStyle/>
        <a:p>
          <a:r>
            <a:rPr lang="en-US" b="1" dirty="0" smtClean="0">
              <a:effectLst>
                <a:outerShdw blurRad="38100" dist="38100" dir="2700000" algn="tl">
                  <a:srgbClr val="000000">
                    <a:alpha val="43137"/>
                  </a:srgbClr>
                </a:outerShdw>
              </a:effectLst>
            </a:rPr>
            <a:t>Evangelism</a:t>
          </a:r>
          <a:endParaRPr lang="en-US" b="1" dirty="0">
            <a:effectLst>
              <a:outerShdw blurRad="38100" dist="38100" dir="2700000" algn="tl">
                <a:srgbClr val="000000">
                  <a:alpha val="43137"/>
                </a:srgbClr>
              </a:outerShdw>
            </a:effectLst>
          </a:endParaRPr>
        </a:p>
      </dgm:t>
    </dgm:pt>
    <dgm:pt modelId="{2538D451-E502-49A2-B8EF-8580C30E26F7}" type="parTrans" cxnId="{2A911837-9F9F-413D-ADD8-D654DC5A53D3}">
      <dgm:prSet/>
      <dgm:spPr/>
      <dgm:t>
        <a:bodyPr/>
        <a:lstStyle/>
        <a:p>
          <a:endParaRPr lang="en-US"/>
        </a:p>
      </dgm:t>
    </dgm:pt>
    <dgm:pt modelId="{2EB98EAF-6946-47FC-ADB8-8AE6621352BE}" type="sibTrans" cxnId="{2A911837-9F9F-413D-ADD8-D654DC5A53D3}">
      <dgm:prSet/>
      <dgm:spPr/>
      <dgm:t>
        <a:bodyPr/>
        <a:lstStyle/>
        <a:p>
          <a:endParaRPr lang="en-US"/>
        </a:p>
      </dgm:t>
    </dgm:pt>
    <dgm:pt modelId="{BC9A6876-F37F-45C2-93D8-DB7E6D3AD63D}">
      <dgm:prSet phldrT="[Text]"/>
      <dgm:spPr/>
      <dgm:t>
        <a:bodyPr/>
        <a:lstStyle/>
        <a:p>
          <a:r>
            <a:rPr lang="en-US" b="1" dirty="0" smtClean="0"/>
            <a:t>Passion</a:t>
          </a:r>
          <a:endParaRPr lang="en-US" b="1" dirty="0"/>
        </a:p>
      </dgm:t>
    </dgm:pt>
    <dgm:pt modelId="{781FF6EB-CEC7-4148-8481-852D6AC259F8}" type="parTrans" cxnId="{44889F68-4939-4DF3-A0F8-39C4753C619B}">
      <dgm:prSet/>
      <dgm:spPr/>
      <dgm:t>
        <a:bodyPr/>
        <a:lstStyle/>
        <a:p>
          <a:endParaRPr lang="en-US"/>
        </a:p>
      </dgm:t>
    </dgm:pt>
    <dgm:pt modelId="{B63347A3-F635-4071-9627-E513E2EE13A7}" type="sibTrans" cxnId="{44889F68-4939-4DF3-A0F8-39C4753C619B}">
      <dgm:prSet/>
      <dgm:spPr/>
      <dgm:t>
        <a:bodyPr/>
        <a:lstStyle/>
        <a:p>
          <a:endParaRPr lang="en-US"/>
        </a:p>
      </dgm:t>
    </dgm:pt>
    <dgm:pt modelId="{FC10426E-D0C3-4EB9-A5BA-E1A897A98451}">
      <dgm:prSet phldrT="[Text]"/>
      <dgm:spPr>
        <a:solidFill>
          <a:srgbClr val="000099"/>
        </a:solidFill>
      </dgm:spPr>
      <dgm:t>
        <a:bodyPr/>
        <a:lstStyle/>
        <a:p>
          <a:r>
            <a:rPr lang="en-US" b="1" dirty="0" smtClean="0">
              <a:effectLst>
                <a:outerShdw blurRad="38100" dist="38100" dir="2700000" algn="tl">
                  <a:srgbClr val="000000">
                    <a:alpha val="43137"/>
                  </a:srgbClr>
                </a:outerShdw>
              </a:effectLst>
            </a:rPr>
            <a:t>Attitude</a:t>
          </a:r>
          <a:endParaRPr lang="en-US" b="1" dirty="0">
            <a:effectLst>
              <a:outerShdw blurRad="38100" dist="38100" dir="2700000" algn="tl">
                <a:srgbClr val="000000">
                  <a:alpha val="43137"/>
                </a:srgbClr>
              </a:outerShdw>
            </a:effectLst>
          </a:endParaRPr>
        </a:p>
      </dgm:t>
    </dgm:pt>
    <dgm:pt modelId="{6F117BE7-26AB-40C7-8E9A-D3BB51C5F40C}" type="parTrans" cxnId="{798446E6-0C9B-4184-8D75-C7BBE0713889}">
      <dgm:prSet/>
      <dgm:spPr/>
      <dgm:t>
        <a:bodyPr/>
        <a:lstStyle/>
        <a:p>
          <a:endParaRPr lang="en-US"/>
        </a:p>
      </dgm:t>
    </dgm:pt>
    <dgm:pt modelId="{07B794DE-2F27-42EC-8038-E197FF295B60}" type="sibTrans" cxnId="{798446E6-0C9B-4184-8D75-C7BBE0713889}">
      <dgm:prSet/>
      <dgm:spPr/>
      <dgm:t>
        <a:bodyPr/>
        <a:lstStyle/>
        <a:p>
          <a:endParaRPr lang="en-US"/>
        </a:p>
      </dgm:t>
    </dgm:pt>
    <dgm:pt modelId="{6071AFF4-BFD8-4037-9787-830178210EC4}">
      <dgm:prSet phldrT="[Text]"/>
      <dgm:spPr>
        <a:solidFill>
          <a:srgbClr val="FF0000"/>
        </a:solidFill>
      </dgm:spPr>
      <dgm:t>
        <a:bodyPr/>
        <a:lstStyle/>
        <a:p>
          <a:r>
            <a:rPr lang="en-US" b="1" dirty="0" smtClean="0">
              <a:effectLst>
                <a:outerShdw blurRad="38100" dist="38100" dir="2700000" algn="tl">
                  <a:srgbClr val="000000">
                    <a:alpha val="43137"/>
                  </a:srgbClr>
                </a:outerShdw>
              </a:effectLst>
            </a:rPr>
            <a:t>Know the Gospel</a:t>
          </a:r>
          <a:endParaRPr lang="en-US" b="1" dirty="0">
            <a:effectLst>
              <a:outerShdw blurRad="38100" dist="38100" dir="2700000" algn="tl">
                <a:srgbClr val="000000">
                  <a:alpha val="43137"/>
                </a:srgbClr>
              </a:outerShdw>
            </a:effectLst>
          </a:endParaRPr>
        </a:p>
      </dgm:t>
    </dgm:pt>
    <dgm:pt modelId="{6766624E-682D-4059-B1F4-F7ADDE3C1FF2}" type="parTrans" cxnId="{66A55A32-34BE-4CC5-A20A-5821D6EB7C82}">
      <dgm:prSet/>
      <dgm:spPr/>
      <dgm:t>
        <a:bodyPr/>
        <a:lstStyle/>
        <a:p>
          <a:endParaRPr lang="en-US"/>
        </a:p>
      </dgm:t>
    </dgm:pt>
    <dgm:pt modelId="{C87F43EC-4397-4A8D-A7A8-9B374ACCB8CE}" type="sibTrans" cxnId="{66A55A32-34BE-4CC5-A20A-5821D6EB7C82}">
      <dgm:prSet/>
      <dgm:spPr/>
      <dgm:t>
        <a:bodyPr/>
        <a:lstStyle/>
        <a:p>
          <a:endParaRPr lang="en-US"/>
        </a:p>
      </dgm:t>
    </dgm:pt>
    <dgm:pt modelId="{E4D018F5-CEEC-40F9-BB11-4A9F4B1BC176}" type="pres">
      <dgm:prSet presAssocID="{53674339-06E9-480D-81AF-108BF74D4D12}" presName="Name0" presStyleCnt="0">
        <dgm:presLayoutVars>
          <dgm:chMax val="1"/>
          <dgm:dir/>
          <dgm:animLvl val="ctr"/>
          <dgm:resizeHandles val="exact"/>
        </dgm:presLayoutVars>
      </dgm:prSet>
      <dgm:spPr/>
      <dgm:t>
        <a:bodyPr/>
        <a:lstStyle/>
        <a:p>
          <a:endParaRPr lang="en-US"/>
        </a:p>
      </dgm:t>
    </dgm:pt>
    <dgm:pt modelId="{B82E2BF5-E95B-4EFD-BFDA-579DC0D4DED2}" type="pres">
      <dgm:prSet presAssocID="{6AE4E778-0E90-49DB-A2E2-65BCD23E0995}" presName="centerShape" presStyleLbl="node0" presStyleIdx="0" presStyleCnt="1" custLinFactNeighborX="-269" custLinFactNeighborY="1614"/>
      <dgm:spPr/>
      <dgm:t>
        <a:bodyPr/>
        <a:lstStyle/>
        <a:p>
          <a:endParaRPr lang="en-US"/>
        </a:p>
      </dgm:t>
    </dgm:pt>
    <dgm:pt modelId="{8D1F3A5E-9C99-4347-A967-6C813C0A5AB7}" type="pres">
      <dgm:prSet presAssocID="{BC9A6876-F37F-45C2-93D8-DB7E6D3AD63D}" presName="node" presStyleLbl="node1" presStyleIdx="0" presStyleCnt="3">
        <dgm:presLayoutVars>
          <dgm:bulletEnabled val="1"/>
        </dgm:presLayoutVars>
      </dgm:prSet>
      <dgm:spPr/>
      <dgm:t>
        <a:bodyPr/>
        <a:lstStyle/>
        <a:p>
          <a:endParaRPr lang="en-US"/>
        </a:p>
      </dgm:t>
    </dgm:pt>
    <dgm:pt modelId="{12BB9C0A-AC14-4F3A-AD85-CEEF63CCAD6E}" type="pres">
      <dgm:prSet presAssocID="{BC9A6876-F37F-45C2-93D8-DB7E6D3AD63D}" presName="dummy" presStyleCnt="0"/>
      <dgm:spPr/>
    </dgm:pt>
    <dgm:pt modelId="{73A86EC2-1CB9-476B-B2BE-B3BDBA4F9C8B}" type="pres">
      <dgm:prSet presAssocID="{B63347A3-F635-4071-9627-E513E2EE13A7}" presName="sibTrans" presStyleLbl="sibTrans2D1" presStyleIdx="0" presStyleCnt="3"/>
      <dgm:spPr/>
      <dgm:t>
        <a:bodyPr/>
        <a:lstStyle/>
        <a:p>
          <a:endParaRPr lang="en-US"/>
        </a:p>
      </dgm:t>
    </dgm:pt>
    <dgm:pt modelId="{4A0299E0-00CE-443C-ACFA-0744E5282D9B}" type="pres">
      <dgm:prSet presAssocID="{FC10426E-D0C3-4EB9-A5BA-E1A897A98451}" presName="node" presStyleLbl="node1" presStyleIdx="1" presStyleCnt="3">
        <dgm:presLayoutVars>
          <dgm:bulletEnabled val="1"/>
        </dgm:presLayoutVars>
      </dgm:prSet>
      <dgm:spPr/>
      <dgm:t>
        <a:bodyPr/>
        <a:lstStyle/>
        <a:p>
          <a:endParaRPr lang="en-US"/>
        </a:p>
      </dgm:t>
    </dgm:pt>
    <dgm:pt modelId="{C4287DFE-94B5-4C78-B833-BB1398431399}" type="pres">
      <dgm:prSet presAssocID="{FC10426E-D0C3-4EB9-A5BA-E1A897A98451}" presName="dummy" presStyleCnt="0"/>
      <dgm:spPr/>
    </dgm:pt>
    <dgm:pt modelId="{6F8CFEF9-40D8-4842-A408-E184F398C339}" type="pres">
      <dgm:prSet presAssocID="{07B794DE-2F27-42EC-8038-E197FF295B60}" presName="sibTrans" presStyleLbl="sibTrans2D1" presStyleIdx="1" presStyleCnt="3"/>
      <dgm:spPr/>
      <dgm:t>
        <a:bodyPr/>
        <a:lstStyle/>
        <a:p>
          <a:endParaRPr lang="en-US"/>
        </a:p>
      </dgm:t>
    </dgm:pt>
    <dgm:pt modelId="{A05CD6F2-83B4-4E61-A9EE-4867FD6A5479}" type="pres">
      <dgm:prSet presAssocID="{6071AFF4-BFD8-4037-9787-830178210EC4}" presName="node" presStyleLbl="node1" presStyleIdx="2" presStyleCnt="3">
        <dgm:presLayoutVars>
          <dgm:bulletEnabled val="1"/>
        </dgm:presLayoutVars>
      </dgm:prSet>
      <dgm:spPr/>
      <dgm:t>
        <a:bodyPr/>
        <a:lstStyle/>
        <a:p>
          <a:endParaRPr lang="en-US"/>
        </a:p>
      </dgm:t>
    </dgm:pt>
    <dgm:pt modelId="{F509DA5F-5A24-4EB3-BEDE-651EF1E6F8B0}" type="pres">
      <dgm:prSet presAssocID="{6071AFF4-BFD8-4037-9787-830178210EC4}" presName="dummy" presStyleCnt="0"/>
      <dgm:spPr/>
    </dgm:pt>
    <dgm:pt modelId="{89D2B6F8-C7F7-424C-A196-5919E8F56D7C}" type="pres">
      <dgm:prSet presAssocID="{C87F43EC-4397-4A8D-A7A8-9B374ACCB8CE}" presName="sibTrans" presStyleLbl="sibTrans2D1" presStyleIdx="2" presStyleCnt="3"/>
      <dgm:spPr/>
      <dgm:t>
        <a:bodyPr/>
        <a:lstStyle/>
        <a:p>
          <a:endParaRPr lang="en-US"/>
        </a:p>
      </dgm:t>
    </dgm:pt>
  </dgm:ptLst>
  <dgm:cxnLst>
    <dgm:cxn modelId="{51D9F0AE-B287-40D6-8B2E-B154E56F2A59}" type="presOf" srcId="{07B794DE-2F27-42EC-8038-E197FF295B60}" destId="{6F8CFEF9-40D8-4842-A408-E184F398C339}" srcOrd="0" destOrd="0" presId="urn:microsoft.com/office/officeart/2005/8/layout/radial6"/>
    <dgm:cxn modelId="{44889F68-4939-4DF3-A0F8-39C4753C619B}" srcId="{6AE4E778-0E90-49DB-A2E2-65BCD23E0995}" destId="{BC9A6876-F37F-45C2-93D8-DB7E6D3AD63D}" srcOrd="0" destOrd="0" parTransId="{781FF6EB-CEC7-4148-8481-852D6AC259F8}" sibTransId="{B63347A3-F635-4071-9627-E513E2EE13A7}"/>
    <dgm:cxn modelId="{3BEE5BE0-9706-4F5A-B766-02DE9897CA30}" type="presOf" srcId="{BC9A6876-F37F-45C2-93D8-DB7E6D3AD63D}" destId="{8D1F3A5E-9C99-4347-A967-6C813C0A5AB7}" srcOrd="0" destOrd="0" presId="urn:microsoft.com/office/officeart/2005/8/layout/radial6"/>
    <dgm:cxn modelId="{0B343C62-C2CE-42AA-8FBD-8AABAFD36A7A}" type="presOf" srcId="{6071AFF4-BFD8-4037-9787-830178210EC4}" destId="{A05CD6F2-83B4-4E61-A9EE-4867FD6A5479}" srcOrd="0" destOrd="0" presId="urn:microsoft.com/office/officeart/2005/8/layout/radial6"/>
    <dgm:cxn modelId="{CFE20CBA-3B1E-4ACF-937C-472CA82ABE0D}" type="presOf" srcId="{FC10426E-D0C3-4EB9-A5BA-E1A897A98451}" destId="{4A0299E0-00CE-443C-ACFA-0744E5282D9B}" srcOrd="0" destOrd="0" presId="urn:microsoft.com/office/officeart/2005/8/layout/radial6"/>
    <dgm:cxn modelId="{66A55A32-34BE-4CC5-A20A-5821D6EB7C82}" srcId="{6AE4E778-0E90-49DB-A2E2-65BCD23E0995}" destId="{6071AFF4-BFD8-4037-9787-830178210EC4}" srcOrd="2" destOrd="0" parTransId="{6766624E-682D-4059-B1F4-F7ADDE3C1FF2}" sibTransId="{C87F43EC-4397-4A8D-A7A8-9B374ACCB8CE}"/>
    <dgm:cxn modelId="{B8C553DE-5603-490E-B9AB-B9A11E950A70}" type="presOf" srcId="{6AE4E778-0E90-49DB-A2E2-65BCD23E0995}" destId="{B82E2BF5-E95B-4EFD-BFDA-579DC0D4DED2}" srcOrd="0" destOrd="0" presId="urn:microsoft.com/office/officeart/2005/8/layout/radial6"/>
    <dgm:cxn modelId="{585884B0-D0C5-486F-90A2-F6C091CCF309}" type="presOf" srcId="{53674339-06E9-480D-81AF-108BF74D4D12}" destId="{E4D018F5-CEEC-40F9-BB11-4A9F4B1BC176}" srcOrd="0" destOrd="0" presId="urn:microsoft.com/office/officeart/2005/8/layout/radial6"/>
    <dgm:cxn modelId="{F1009A22-4BB0-4B69-84F6-1BEE95533370}" type="presOf" srcId="{C87F43EC-4397-4A8D-A7A8-9B374ACCB8CE}" destId="{89D2B6F8-C7F7-424C-A196-5919E8F56D7C}" srcOrd="0" destOrd="0" presId="urn:microsoft.com/office/officeart/2005/8/layout/radial6"/>
    <dgm:cxn modelId="{2A911837-9F9F-413D-ADD8-D654DC5A53D3}" srcId="{53674339-06E9-480D-81AF-108BF74D4D12}" destId="{6AE4E778-0E90-49DB-A2E2-65BCD23E0995}" srcOrd="0" destOrd="0" parTransId="{2538D451-E502-49A2-B8EF-8580C30E26F7}" sibTransId="{2EB98EAF-6946-47FC-ADB8-8AE6621352BE}"/>
    <dgm:cxn modelId="{798446E6-0C9B-4184-8D75-C7BBE0713889}" srcId="{6AE4E778-0E90-49DB-A2E2-65BCD23E0995}" destId="{FC10426E-D0C3-4EB9-A5BA-E1A897A98451}" srcOrd="1" destOrd="0" parTransId="{6F117BE7-26AB-40C7-8E9A-D3BB51C5F40C}" sibTransId="{07B794DE-2F27-42EC-8038-E197FF295B60}"/>
    <dgm:cxn modelId="{B353711F-6DB0-4F7E-90C0-65842267560A}" type="presOf" srcId="{B63347A3-F635-4071-9627-E513E2EE13A7}" destId="{73A86EC2-1CB9-476B-B2BE-B3BDBA4F9C8B}" srcOrd="0" destOrd="0" presId="urn:microsoft.com/office/officeart/2005/8/layout/radial6"/>
    <dgm:cxn modelId="{A3390EC8-68B8-477B-9660-ADD0FB973226}" type="presParOf" srcId="{E4D018F5-CEEC-40F9-BB11-4A9F4B1BC176}" destId="{B82E2BF5-E95B-4EFD-BFDA-579DC0D4DED2}" srcOrd="0" destOrd="0" presId="urn:microsoft.com/office/officeart/2005/8/layout/radial6"/>
    <dgm:cxn modelId="{9D5CECDC-D489-47A6-9E9A-5FA80D809678}" type="presParOf" srcId="{E4D018F5-CEEC-40F9-BB11-4A9F4B1BC176}" destId="{8D1F3A5E-9C99-4347-A967-6C813C0A5AB7}" srcOrd="1" destOrd="0" presId="urn:microsoft.com/office/officeart/2005/8/layout/radial6"/>
    <dgm:cxn modelId="{39FFA972-BDBC-48F2-B7FC-F8C7EE4E0FE2}" type="presParOf" srcId="{E4D018F5-CEEC-40F9-BB11-4A9F4B1BC176}" destId="{12BB9C0A-AC14-4F3A-AD85-CEEF63CCAD6E}" srcOrd="2" destOrd="0" presId="urn:microsoft.com/office/officeart/2005/8/layout/radial6"/>
    <dgm:cxn modelId="{76DCA3D5-E9E6-4AA6-AAD1-0F27C18E5E99}" type="presParOf" srcId="{E4D018F5-CEEC-40F9-BB11-4A9F4B1BC176}" destId="{73A86EC2-1CB9-476B-B2BE-B3BDBA4F9C8B}" srcOrd="3" destOrd="0" presId="urn:microsoft.com/office/officeart/2005/8/layout/radial6"/>
    <dgm:cxn modelId="{AAE86886-CF2F-428F-9CEB-DECF31FB8A57}" type="presParOf" srcId="{E4D018F5-CEEC-40F9-BB11-4A9F4B1BC176}" destId="{4A0299E0-00CE-443C-ACFA-0744E5282D9B}" srcOrd="4" destOrd="0" presId="urn:microsoft.com/office/officeart/2005/8/layout/radial6"/>
    <dgm:cxn modelId="{354D13E8-33B7-44BD-B46A-FBA69CF257E3}" type="presParOf" srcId="{E4D018F5-CEEC-40F9-BB11-4A9F4B1BC176}" destId="{C4287DFE-94B5-4C78-B833-BB1398431399}" srcOrd="5" destOrd="0" presId="urn:microsoft.com/office/officeart/2005/8/layout/radial6"/>
    <dgm:cxn modelId="{00C2B72A-A381-4B23-8515-3FB73C86B320}" type="presParOf" srcId="{E4D018F5-CEEC-40F9-BB11-4A9F4B1BC176}" destId="{6F8CFEF9-40D8-4842-A408-E184F398C339}" srcOrd="6" destOrd="0" presId="urn:microsoft.com/office/officeart/2005/8/layout/radial6"/>
    <dgm:cxn modelId="{412A327C-D070-4DC9-931E-68386603FBB2}" type="presParOf" srcId="{E4D018F5-CEEC-40F9-BB11-4A9F4B1BC176}" destId="{A05CD6F2-83B4-4E61-A9EE-4867FD6A5479}" srcOrd="7" destOrd="0" presId="urn:microsoft.com/office/officeart/2005/8/layout/radial6"/>
    <dgm:cxn modelId="{3ECD1393-2C00-419F-A8E1-F5B4F6D5D78B}" type="presParOf" srcId="{E4D018F5-CEEC-40F9-BB11-4A9F4B1BC176}" destId="{F509DA5F-5A24-4EB3-BEDE-651EF1E6F8B0}" srcOrd="8" destOrd="0" presId="urn:microsoft.com/office/officeart/2005/8/layout/radial6"/>
    <dgm:cxn modelId="{81987333-C052-4E81-A8CE-DF48469B4C88}" type="presParOf" srcId="{E4D018F5-CEEC-40F9-BB11-4A9F4B1BC176}" destId="{89D2B6F8-C7F7-424C-A196-5919E8F56D7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674339-06E9-480D-81AF-108BF74D4D12}" type="doc">
      <dgm:prSet loTypeId="urn:microsoft.com/office/officeart/2005/8/layout/radial6" loCatId="cycle" qsTypeId="urn:microsoft.com/office/officeart/2005/8/quickstyle/3d1" qsCatId="3D" csTypeId="urn:microsoft.com/office/officeart/2005/8/colors/colorful2" csCatId="colorful" phldr="1"/>
      <dgm:spPr/>
      <dgm:t>
        <a:bodyPr/>
        <a:lstStyle/>
        <a:p>
          <a:endParaRPr lang="en-US"/>
        </a:p>
      </dgm:t>
    </dgm:pt>
    <dgm:pt modelId="{6AE4E778-0E90-49DB-A2E2-65BCD23E0995}">
      <dgm:prSet phldrT="[Text]"/>
      <dgm:spPr>
        <a:solidFill>
          <a:srgbClr val="800000"/>
        </a:solidFill>
      </dgm:spPr>
      <dgm:t>
        <a:bodyPr/>
        <a:lstStyle/>
        <a:p>
          <a:r>
            <a:rPr lang="en-US" b="1" dirty="0" smtClean="0">
              <a:effectLst>
                <a:outerShdw blurRad="38100" dist="38100" dir="2700000" algn="tl">
                  <a:srgbClr val="000000">
                    <a:alpha val="43137"/>
                  </a:srgbClr>
                </a:outerShdw>
              </a:effectLst>
            </a:rPr>
            <a:t>Evangelism</a:t>
          </a:r>
          <a:endParaRPr lang="en-US" b="1" dirty="0">
            <a:effectLst>
              <a:outerShdw blurRad="38100" dist="38100" dir="2700000" algn="tl">
                <a:srgbClr val="000000">
                  <a:alpha val="43137"/>
                </a:srgbClr>
              </a:outerShdw>
            </a:effectLst>
          </a:endParaRPr>
        </a:p>
      </dgm:t>
    </dgm:pt>
    <dgm:pt modelId="{2538D451-E502-49A2-B8EF-8580C30E26F7}" type="parTrans" cxnId="{2A911837-9F9F-413D-ADD8-D654DC5A53D3}">
      <dgm:prSet/>
      <dgm:spPr/>
      <dgm:t>
        <a:bodyPr/>
        <a:lstStyle/>
        <a:p>
          <a:endParaRPr lang="en-US"/>
        </a:p>
      </dgm:t>
    </dgm:pt>
    <dgm:pt modelId="{2EB98EAF-6946-47FC-ADB8-8AE6621352BE}" type="sibTrans" cxnId="{2A911837-9F9F-413D-ADD8-D654DC5A53D3}">
      <dgm:prSet/>
      <dgm:spPr/>
      <dgm:t>
        <a:bodyPr/>
        <a:lstStyle/>
        <a:p>
          <a:endParaRPr lang="en-US"/>
        </a:p>
      </dgm:t>
    </dgm:pt>
    <dgm:pt modelId="{BC9A6876-F37F-45C2-93D8-DB7E6D3AD63D}">
      <dgm:prSet phldrT="[Text]"/>
      <dgm:spPr/>
      <dgm:t>
        <a:bodyPr/>
        <a:lstStyle/>
        <a:p>
          <a:r>
            <a:rPr lang="en-US" b="1" dirty="0" smtClean="0"/>
            <a:t>Passion</a:t>
          </a:r>
          <a:endParaRPr lang="en-US" b="1" dirty="0"/>
        </a:p>
      </dgm:t>
    </dgm:pt>
    <dgm:pt modelId="{781FF6EB-CEC7-4148-8481-852D6AC259F8}" type="parTrans" cxnId="{44889F68-4939-4DF3-A0F8-39C4753C619B}">
      <dgm:prSet/>
      <dgm:spPr/>
      <dgm:t>
        <a:bodyPr/>
        <a:lstStyle/>
        <a:p>
          <a:endParaRPr lang="en-US"/>
        </a:p>
      </dgm:t>
    </dgm:pt>
    <dgm:pt modelId="{B63347A3-F635-4071-9627-E513E2EE13A7}" type="sibTrans" cxnId="{44889F68-4939-4DF3-A0F8-39C4753C619B}">
      <dgm:prSet/>
      <dgm:spPr/>
      <dgm:t>
        <a:bodyPr/>
        <a:lstStyle/>
        <a:p>
          <a:endParaRPr lang="en-US"/>
        </a:p>
      </dgm:t>
    </dgm:pt>
    <dgm:pt modelId="{FC10426E-D0C3-4EB9-A5BA-E1A897A98451}">
      <dgm:prSet phldrT="[Text]"/>
      <dgm:spPr>
        <a:solidFill>
          <a:srgbClr val="000099"/>
        </a:solidFill>
      </dgm:spPr>
      <dgm:t>
        <a:bodyPr/>
        <a:lstStyle/>
        <a:p>
          <a:r>
            <a:rPr lang="en-US" b="1" dirty="0" smtClean="0">
              <a:effectLst>
                <a:outerShdw blurRad="38100" dist="38100" dir="2700000" algn="tl">
                  <a:srgbClr val="000000">
                    <a:alpha val="43137"/>
                  </a:srgbClr>
                </a:outerShdw>
              </a:effectLst>
            </a:rPr>
            <a:t>Attitude</a:t>
          </a:r>
          <a:endParaRPr lang="en-US" b="1" dirty="0">
            <a:effectLst>
              <a:outerShdw blurRad="38100" dist="38100" dir="2700000" algn="tl">
                <a:srgbClr val="000000">
                  <a:alpha val="43137"/>
                </a:srgbClr>
              </a:outerShdw>
            </a:effectLst>
          </a:endParaRPr>
        </a:p>
      </dgm:t>
    </dgm:pt>
    <dgm:pt modelId="{6F117BE7-26AB-40C7-8E9A-D3BB51C5F40C}" type="parTrans" cxnId="{798446E6-0C9B-4184-8D75-C7BBE0713889}">
      <dgm:prSet/>
      <dgm:spPr/>
      <dgm:t>
        <a:bodyPr/>
        <a:lstStyle/>
        <a:p>
          <a:endParaRPr lang="en-US"/>
        </a:p>
      </dgm:t>
    </dgm:pt>
    <dgm:pt modelId="{07B794DE-2F27-42EC-8038-E197FF295B60}" type="sibTrans" cxnId="{798446E6-0C9B-4184-8D75-C7BBE0713889}">
      <dgm:prSet/>
      <dgm:spPr/>
      <dgm:t>
        <a:bodyPr/>
        <a:lstStyle/>
        <a:p>
          <a:endParaRPr lang="en-US"/>
        </a:p>
      </dgm:t>
    </dgm:pt>
    <dgm:pt modelId="{6071AFF4-BFD8-4037-9787-830178210EC4}">
      <dgm:prSet phldrT="[Text]"/>
      <dgm:spPr>
        <a:solidFill>
          <a:srgbClr val="FF0000"/>
        </a:solidFill>
      </dgm:spPr>
      <dgm:t>
        <a:bodyPr/>
        <a:lstStyle/>
        <a:p>
          <a:r>
            <a:rPr lang="en-US" b="1" dirty="0" smtClean="0">
              <a:effectLst>
                <a:outerShdw blurRad="38100" dist="38100" dir="2700000" algn="tl">
                  <a:srgbClr val="000000">
                    <a:alpha val="43137"/>
                  </a:srgbClr>
                </a:outerShdw>
              </a:effectLst>
            </a:rPr>
            <a:t>Know the Gospel</a:t>
          </a:r>
          <a:endParaRPr lang="en-US" b="1" dirty="0">
            <a:effectLst>
              <a:outerShdw blurRad="38100" dist="38100" dir="2700000" algn="tl">
                <a:srgbClr val="000000">
                  <a:alpha val="43137"/>
                </a:srgbClr>
              </a:outerShdw>
            </a:effectLst>
          </a:endParaRPr>
        </a:p>
      </dgm:t>
    </dgm:pt>
    <dgm:pt modelId="{6766624E-682D-4059-B1F4-F7ADDE3C1FF2}" type="parTrans" cxnId="{66A55A32-34BE-4CC5-A20A-5821D6EB7C82}">
      <dgm:prSet/>
      <dgm:spPr/>
      <dgm:t>
        <a:bodyPr/>
        <a:lstStyle/>
        <a:p>
          <a:endParaRPr lang="en-US"/>
        </a:p>
      </dgm:t>
    </dgm:pt>
    <dgm:pt modelId="{C87F43EC-4397-4A8D-A7A8-9B374ACCB8CE}" type="sibTrans" cxnId="{66A55A32-34BE-4CC5-A20A-5821D6EB7C82}">
      <dgm:prSet/>
      <dgm:spPr/>
      <dgm:t>
        <a:bodyPr/>
        <a:lstStyle/>
        <a:p>
          <a:endParaRPr lang="en-US"/>
        </a:p>
      </dgm:t>
    </dgm:pt>
    <dgm:pt modelId="{E4D018F5-CEEC-40F9-BB11-4A9F4B1BC176}" type="pres">
      <dgm:prSet presAssocID="{53674339-06E9-480D-81AF-108BF74D4D12}" presName="Name0" presStyleCnt="0">
        <dgm:presLayoutVars>
          <dgm:chMax val="1"/>
          <dgm:dir/>
          <dgm:animLvl val="ctr"/>
          <dgm:resizeHandles val="exact"/>
        </dgm:presLayoutVars>
      </dgm:prSet>
      <dgm:spPr/>
      <dgm:t>
        <a:bodyPr/>
        <a:lstStyle/>
        <a:p>
          <a:endParaRPr lang="en-US"/>
        </a:p>
      </dgm:t>
    </dgm:pt>
    <dgm:pt modelId="{B82E2BF5-E95B-4EFD-BFDA-579DC0D4DED2}" type="pres">
      <dgm:prSet presAssocID="{6AE4E778-0E90-49DB-A2E2-65BCD23E0995}" presName="centerShape" presStyleLbl="node0" presStyleIdx="0" presStyleCnt="1" custLinFactNeighborX="-269" custLinFactNeighborY="1614"/>
      <dgm:spPr/>
      <dgm:t>
        <a:bodyPr/>
        <a:lstStyle/>
        <a:p>
          <a:endParaRPr lang="en-US"/>
        </a:p>
      </dgm:t>
    </dgm:pt>
    <dgm:pt modelId="{8D1F3A5E-9C99-4347-A967-6C813C0A5AB7}" type="pres">
      <dgm:prSet presAssocID="{BC9A6876-F37F-45C2-93D8-DB7E6D3AD63D}" presName="node" presStyleLbl="node1" presStyleIdx="0" presStyleCnt="3">
        <dgm:presLayoutVars>
          <dgm:bulletEnabled val="1"/>
        </dgm:presLayoutVars>
      </dgm:prSet>
      <dgm:spPr/>
      <dgm:t>
        <a:bodyPr/>
        <a:lstStyle/>
        <a:p>
          <a:endParaRPr lang="en-US"/>
        </a:p>
      </dgm:t>
    </dgm:pt>
    <dgm:pt modelId="{12BB9C0A-AC14-4F3A-AD85-CEEF63CCAD6E}" type="pres">
      <dgm:prSet presAssocID="{BC9A6876-F37F-45C2-93D8-DB7E6D3AD63D}" presName="dummy" presStyleCnt="0"/>
      <dgm:spPr/>
    </dgm:pt>
    <dgm:pt modelId="{73A86EC2-1CB9-476B-B2BE-B3BDBA4F9C8B}" type="pres">
      <dgm:prSet presAssocID="{B63347A3-F635-4071-9627-E513E2EE13A7}" presName="sibTrans" presStyleLbl="sibTrans2D1" presStyleIdx="0" presStyleCnt="3"/>
      <dgm:spPr/>
      <dgm:t>
        <a:bodyPr/>
        <a:lstStyle/>
        <a:p>
          <a:endParaRPr lang="en-US"/>
        </a:p>
      </dgm:t>
    </dgm:pt>
    <dgm:pt modelId="{4A0299E0-00CE-443C-ACFA-0744E5282D9B}" type="pres">
      <dgm:prSet presAssocID="{FC10426E-D0C3-4EB9-A5BA-E1A897A98451}" presName="node" presStyleLbl="node1" presStyleIdx="1" presStyleCnt="3">
        <dgm:presLayoutVars>
          <dgm:bulletEnabled val="1"/>
        </dgm:presLayoutVars>
      </dgm:prSet>
      <dgm:spPr/>
      <dgm:t>
        <a:bodyPr/>
        <a:lstStyle/>
        <a:p>
          <a:endParaRPr lang="en-US"/>
        </a:p>
      </dgm:t>
    </dgm:pt>
    <dgm:pt modelId="{C4287DFE-94B5-4C78-B833-BB1398431399}" type="pres">
      <dgm:prSet presAssocID="{FC10426E-D0C3-4EB9-A5BA-E1A897A98451}" presName="dummy" presStyleCnt="0"/>
      <dgm:spPr/>
    </dgm:pt>
    <dgm:pt modelId="{6F8CFEF9-40D8-4842-A408-E184F398C339}" type="pres">
      <dgm:prSet presAssocID="{07B794DE-2F27-42EC-8038-E197FF295B60}" presName="sibTrans" presStyleLbl="sibTrans2D1" presStyleIdx="1" presStyleCnt="3"/>
      <dgm:spPr/>
      <dgm:t>
        <a:bodyPr/>
        <a:lstStyle/>
        <a:p>
          <a:endParaRPr lang="en-US"/>
        </a:p>
      </dgm:t>
    </dgm:pt>
    <dgm:pt modelId="{A05CD6F2-83B4-4E61-A9EE-4867FD6A5479}" type="pres">
      <dgm:prSet presAssocID="{6071AFF4-BFD8-4037-9787-830178210EC4}" presName="node" presStyleLbl="node1" presStyleIdx="2" presStyleCnt="3">
        <dgm:presLayoutVars>
          <dgm:bulletEnabled val="1"/>
        </dgm:presLayoutVars>
      </dgm:prSet>
      <dgm:spPr/>
      <dgm:t>
        <a:bodyPr/>
        <a:lstStyle/>
        <a:p>
          <a:endParaRPr lang="en-US"/>
        </a:p>
      </dgm:t>
    </dgm:pt>
    <dgm:pt modelId="{F509DA5F-5A24-4EB3-BEDE-651EF1E6F8B0}" type="pres">
      <dgm:prSet presAssocID="{6071AFF4-BFD8-4037-9787-830178210EC4}" presName="dummy" presStyleCnt="0"/>
      <dgm:spPr/>
    </dgm:pt>
    <dgm:pt modelId="{89D2B6F8-C7F7-424C-A196-5919E8F56D7C}" type="pres">
      <dgm:prSet presAssocID="{C87F43EC-4397-4A8D-A7A8-9B374ACCB8CE}" presName="sibTrans" presStyleLbl="sibTrans2D1" presStyleIdx="2" presStyleCnt="3"/>
      <dgm:spPr/>
      <dgm:t>
        <a:bodyPr/>
        <a:lstStyle/>
        <a:p>
          <a:endParaRPr lang="en-US"/>
        </a:p>
      </dgm:t>
    </dgm:pt>
  </dgm:ptLst>
  <dgm:cxnLst>
    <dgm:cxn modelId="{6FCF207C-59DC-4433-BBA9-3E6D7B8B6D59}" type="presOf" srcId="{6071AFF4-BFD8-4037-9787-830178210EC4}" destId="{A05CD6F2-83B4-4E61-A9EE-4867FD6A5479}" srcOrd="0" destOrd="0" presId="urn:microsoft.com/office/officeart/2005/8/layout/radial6"/>
    <dgm:cxn modelId="{44889F68-4939-4DF3-A0F8-39C4753C619B}" srcId="{6AE4E778-0E90-49DB-A2E2-65BCD23E0995}" destId="{BC9A6876-F37F-45C2-93D8-DB7E6D3AD63D}" srcOrd="0" destOrd="0" parTransId="{781FF6EB-CEC7-4148-8481-852D6AC259F8}" sibTransId="{B63347A3-F635-4071-9627-E513E2EE13A7}"/>
    <dgm:cxn modelId="{69792836-5EE7-4EBF-863F-B42BE3247AED}" type="presOf" srcId="{FC10426E-D0C3-4EB9-A5BA-E1A897A98451}" destId="{4A0299E0-00CE-443C-ACFA-0744E5282D9B}" srcOrd="0" destOrd="0" presId="urn:microsoft.com/office/officeart/2005/8/layout/radial6"/>
    <dgm:cxn modelId="{2080A222-D428-4E34-AFCF-18B68116DC7C}" type="presOf" srcId="{BC9A6876-F37F-45C2-93D8-DB7E6D3AD63D}" destId="{8D1F3A5E-9C99-4347-A967-6C813C0A5AB7}" srcOrd="0" destOrd="0" presId="urn:microsoft.com/office/officeart/2005/8/layout/radial6"/>
    <dgm:cxn modelId="{80201D12-0A3C-4049-86B6-57ABB317D7E6}" type="presOf" srcId="{6AE4E778-0E90-49DB-A2E2-65BCD23E0995}" destId="{B82E2BF5-E95B-4EFD-BFDA-579DC0D4DED2}" srcOrd="0" destOrd="0" presId="urn:microsoft.com/office/officeart/2005/8/layout/radial6"/>
    <dgm:cxn modelId="{66A55A32-34BE-4CC5-A20A-5821D6EB7C82}" srcId="{6AE4E778-0E90-49DB-A2E2-65BCD23E0995}" destId="{6071AFF4-BFD8-4037-9787-830178210EC4}" srcOrd="2" destOrd="0" parTransId="{6766624E-682D-4059-B1F4-F7ADDE3C1FF2}" sibTransId="{C87F43EC-4397-4A8D-A7A8-9B374ACCB8CE}"/>
    <dgm:cxn modelId="{111C9982-CA71-41D3-82FC-60ED65FD0773}" type="presOf" srcId="{B63347A3-F635-4071-9627-E513E2EE13A7}" destId="{73A86EC2-1CB9-476B-B2BE-B3BDBA4F9C8B}" srcOrd="0" destOrd="0" presId="urn:microsoft.com/office/officeart/2005/8/layout/radial6"/>
    <dgm:cxn modelId="{A37E552B-5E22-4098-8350-7E8093CB8431}" type="presOf" srcId="{07B794DE-2F27-42EC-8038-E197FF295B60}" destId="{6F8CFEF9-40D8-4842-A408-E184F398C339}" srcOrd="0" destOrd="0" presId="urn:microsoft.com/office/officeart/2005/8/layout/radial6"/>
    <dgm:cxn modelId="{53117D08-5ED8-47D4-BAD2-B2F4FAB80F54}" type="presOf" srcId="{53674339-06E9-480D-81AF-108BF74D4D12}" destId="{E4D018F5-CEEC-40F9-BB11-4A9F4B1BC176}" srcOrd="0" destOrd="0" presId="urn:microsoft.com/office/officeart/2005/8/layout/radial6"/>
    <dgm:cxn modelId="{6629D571-440D-476A-92FD-3BD2A456DED9}" type="presOf" srcId="{C87F43EC-4397-4A8D-A7A8-9B374ACCB8CE}" destId="{89D2B6F8-C7F7-424C-A196-5919E8F56D7C}" srcOrd="0" destOrd="0" presId="urn:microsoft.com/office/officeart/2005/8/layout/radial6"/>
    <dgm:cxn modelId="{2A911837-9F9F-413D-ADD8-D654DC5A53D3}" srcId="{53674339-06E9-480D-81AF-108BF74D4D12}" destId="{6AE4E778-0E90-49DB-A2E2-65BCD23E0995}" srcOrd="0" destOrd="0" parTransId="{2538D451-E502-49A2-B8EF-8580C30E26F7}" sibTransId="{2EB98EAF-6946-47FC-ADB8-8AE6621352BE}"/>
    <dgm:cxn modelId="{798446E6-0C9B-4184-8D75-C7BBE0713889}" srcId="{6AE4E778-0E90-49DB-A2E2-65BCD23E0995}" destId="{FC10426E-D0C3-4EB9-A5BA-E1A897A98451}" srcOrd="1" destOrd="0" parTransId="{6F117BE7-26AB-40C7-8E9A-D3BB51C5F40C}" sibTransId="{07B794DE-2F27-42EC-8038-E197FF295B60}"/>
    <dgm:cxn modelId="{D58319F6-C6BD-4DFA-A652-FBFB97C5D7C9}" type="presParOf" srcId="{E4D018F5-CEEC-40F9-BB11-4A9F4B1BC176}" destId="{B82E2BF5-E95B-4EFD-BFDA-579DC0D4DED2}" srcOrd="0" destOrd="0" presId="urn:microsoft.com/office/officeart/2005/8/layout/radial6"/>
    <dgm:cxn modelId="{CF0CB16F-8522-4F0E-A7AE-D03F9E42CCA6}" type="presParOf" srcId="{E4D018F5-CEEC-40F9-BB11-4A9F4B1BC176}" destId="{8D1F3A5E-9C99-4347-A967-6C813C0A5AB7}" srcOrd="1" destOrd="0" presId="urn:microsoft.com/office/officeart/2005/8/layout/radial6"/>
    <dgm:cxn modelId="{11D36BBC-3D47-480C-BEA2-5A71718FAAF3}" type="presParOf" srcId="{E4D018F5-CEEC-40F9-BB11-4A9F4B1BC176}" destId="{12BB9C0A-AC14-4F3A-AD85-CEEF63CCAD6E}" srcOrd="2" destOrd="0" presId="urn:microsoft.com/office/officeart/2005/8/layout/radial6"/>
    <dgm:cxn modelId="{BEF13ABF-386D-4A0D-8312-12BD225099DD}" type="presParOf" srcId="{E4D018F5-CEEC-40F9-BB11-4A9F4B1BC176}" destId="{73A86EC2-1CB9-476B-B2BE-B3BDBA4F9C8B}" srcOrd="3" destOrd="0" presId="urn:microsoft.com/office/officeart/2005/8/layout/radial6"/>
    <dgm:cxn modelId="{970F23B1-516D-4077-B956-C7AB6E296DA6}" type="presParOf" srcId="{E4D018F5-CEEC-40F9-BB11-4A9F4B1BC176}" destId="{4A0299E0-00CE-443C-ACFA-0744E5282D9B}" srcOrd="4" destOrd="0" presId="urn:microsoft.com/office/officeart/2005/8/layout/radial6"/>
    <dgm:cxn modelId="{35376941-F82F-4ECC-BC59-633A7CA59ED8}" type="presParOf" srcId="{E4D018F5-CEEC-40F9-BB11-4A9F4B1BC176}" destId="{C4287DFE-94B5-4C78-B833-BB1398431399}" srcOrd="5" destOrd="0" presId="urn:microsoft.com/office/officeart/2005/8/layout/radial6"/>
    <dgm:cxn modelId="{9E3656E2-D0AA-4D19-B54C-FA2063FC9AA0}" type="presParOf" srcId="{E4D018F5-CEEC-40F9-BB11-4A9F4B1BC176}" destId="{6F8CFEF9-40D8-4842-A408-E184F398C339}" srcOrd="6" destOrd="0" presId="urn:microsoft.com/office/officeart/2005/8/layout/radial6"/>
    <dgm:cxn modelId="{60359372-1187-4B93-9D9B-4CC350E12243}" type="presParOf" srcId="{E4D018F5-CEEC-40F9-BB11-4A9F4B1BC176}" destId="{A05CD6F2-83B4-4E61-A9EE-4867FD6A5479}" srcOrd="7" destOrd="0" presId="urn:microsoft.com/office/officeart/2005/8/layout/radial6"/>
    <dgm:cxn modelId="{12006744-EC65-4C73-BD45-39F7AB6504EC}" type="presParOf" srcId="{E4D018F5-CEEC-40F9-BB11-4A9F4B1BC176}" destId="{F509DA5F-5A24-4EB3-BEDE-651EF1E6F8B0}" srcOrd="8" destOrd="0" presId="urn:microsoft.com/office/officeart/2005/8/layout/radial6"/>
    <dgm:cxn modelId="{D4D855F8-EB1F-4C89-86C7-39B378B1D5BC}" type="presParOf" srcId="{E4D018F5-CEEC-40F9-BB11-4A9F4B1BC176}" destId="{89D2B6F8-C7F7-424C-A196-5919E8F56D7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674339-06E9-480D-81AF-108BF74D4D12}" type="doc">
      <dgm:prSet loTypeId="urn:microsoft.com/office/officeart/2005/8/layout/radial6" loCatId="cycle" qsTypeId="urn:microsoft.com/office/officeart/2005/8/quickstyle/3d1" qsCatId="3D" csTypeId="urn:microsoft.com/office/officeart/2005/8/colors/colorful2" csCatId="colorful" phldr="1"/>
      <dgm:spPr/>
      <dgm:t>
        <a:bodyPr/>
        <a:lstStyle/>
        <a:p>
          <a:endParaRPr lang="en-US"/>
        </a:p>
      </dgm:t>
    </dgm:pt>
    <dgm:pt modelId="{6AE4E778-0E90-49DB-A2E2-65BCD23E0995}">
      <dgm:prSet phldrT="[Text]"/>
      <dgm:spPr>
        <a:solidFill>
          <a:srgbClr val="800000"/>
        </a:solidFill>
      </dgm:spPr>
      <dgm:t>
        <a:bodyPr/>
        <a:lstStyle/>
        <a:p>
          <a:r>
            <a:rPr lang="en-US" b="1" dirty="0" smtClean="0">
              <a:effectLst>
                <a:outerShdw blurRad="38100" dist="38100" dir="2700000" algn="tl">
                  <a:srgbClr val="000000">
                    <a:alpha val="43137"/>
                  </a:srgbClr>
                </a:outerShdw>
              </a:effectLst>
            </a:rPr>
            <a:t>Evangelism</a:t>
          </a:r>
          <a:endParaRPr lang="en-US" b="1" dirty="0">
            <a:effectLst>
              <a:outerShdw blurRad="38100" dist="38100" dir="2700000" algn="tl">
                <a:srgbClr val="000000">
                  <a:alpha val="43137"/>
                </a:srgbClr>
              </a:outerShdw>
            </a:effectLst>
          </a:endParaRPr>
        </a:p>
      </dgm:t>
    </dgm:pt>
    <dgm:pt modelId="{2538D451-E502-49A2-B8EF-8580C30E26F7}" type="parTrans" cxnId="{2A911837-9F9F-413D-ADD8-D654DC5A53D3}">
      <dgm:prSet/>
      <dgm:spPr/>
      <dgm:t>
        <a:bodyPr/>
        <a:lstStyle/>
        <a:p>
          <a:endParaRPr lang="en-US"/>
        </a:p>
      </dgm:t>
    </dgm:pt>
    <dgm:pt modelId="{2EB98EAF-6946-47FC-ADB8-8AE6621352BE}" type="sibTrans" cxnId="{2A911837-9F9F-413D-ADD8-D654DC5A53D3}">
      <dgm:prSet/>
      <dgm:spPr/>
      <dgm:t>
        <a:bodyPr/>
        <a:lstStyle/>
        <a:p>
          <a:endParaRPr lang="en-US"/>
        </a:p>
      </dgm:t>
    </dgm:pt>
    <dgm:pt modelId="{BC9A6876-F37F-45C2-93D8-DB7E6D3AD63D}">
      <dgm:prSet phldrT="[Text]"/>
      <dgm:spPr/>
      <dgm:t>
        <a:bodyPr/>
        <a:lstStyle/>
        <a:p>
          <a:r>
            <a:rPr lang="en-US" b="1" dirty="0" smtClean="0"/>
            <a:t>Passion</a:t>
          </a:r>
          <a:endParaRPr lang="en-US" b="1" dirty="0"/>
        </a:p>
      </dgm:t>
    </dgm:pt>
    <dgm:pt modelId="{781FF6EB-CEC7-4148-8481-852D6AC259F8}" type="parTrans" cxnId="{44889F68-4939-4DF3-A0F8-39C4753C619B}">
      <dgm:prSet/>
      <dgm:spPr/>
      <dgm:t>
        <a:bodyPr/>
        <a:lstStyle/>
        <a:p>
          <a:endParaRPr lang="en-US"/>
        </a:p>
      </dgm:t>
    </dgm:pt>
    <dgm:pt modelId="{B63347A3-F635-4071-9627-E513E2EE13A7}" type="sibTrans" cxnId="{44889F68-4939-4DF3-A0F8-39C4753C619B}">
      <dgm:prSet/>
      <dgm:spPr/>
      <dgm:t>
        <a:bodyPr/>
        <a:lstStyle/>
        <a:p>
          <a:endParaRPr lang="en-US"/>
        </a:p>
      </dgm:t>
    </dgm:pt>
    <dgm:pt modelId="{FC10426E-D0C3-4EB9-A5BA-E1A897A98451}">
      <dgm:prSet phldrT="[Text]"/>
      <dgm:spPr>
        <a:solidFill>
          <a:srgbClr val="000099"/>
        </a:solidFill>
      </dgm:spPr>
      <dgm:t>
        <a:bodyPr/>
        <a:lstStyle/>
        <a:p>
          <a:r>
            <a:rPr lang="en-US" b="1" dirty="0" smtClean="0">
              <a:effectLst>
                <a:outerShdw blurRad="38100" dist="38100" dir="2700000" algn="tl">
                  <a:srgbClr val="000000">
                    <a:alpha val="43137"/>
                  </a:srgbClr>
                </a:outerShdw>
              </a:effectLst>
            </a:rPr>
            <a:t>Attitude</a:t>
          </a:r>
          <a:endParaRPr lang="en-US" b="1" dirty="0">
            <a:effectLst>
              <a:outerShdw blurRad="38100" dist="38100" dir="2700000" algn="tl">
                <a:srgbClr val="000000">
                  <a:alpha val="43137"/>
                </a:srgbClr>
              </a:outerShdw>
            </a:effectLst>
          </a:endParaRPr>
        </a:p>
      </dgm:t>
    </dgm:pt>
    <dgm:pt modelId="{6F117BE7-26AB-40C7-8E9A-D3BB51C5F40C}" type="parTrans" cxnId="{798446E6-0C9B-4184-8D75-C7BBE0713889}">
      <dgm:prSet/>
      <dgm:spPr/>
      <dgm:t>
        <a:bodyPr/>
        <a:lstStyle/>
        <a:p>
          <a:endParaRPr lang="en-US"/>
        </a:p>
      </dgm:t>
    </dgm:pt>
    <dgm:pt modelId="{07B794DE-2F27-42EC-8038-E197FF295B60}" type="sibTrans" cxnId="{798446E6-0C9B-4184-8D75-C7BBE0713889}">
      <dgm:prSet/>
      <dgm:spPr/>
      <dgm:t>
        <a:bodyPr/>
        <a:lstStyle/>
        <a:p>
          <a:endParaRPr lang="en-US"/>
        </a:p>
      </dgm:t>
    </dgm:pt>
    <dgm:pt modelId="{6071AFF4-BFD8-4037-9787-830178210EC4}">
      <dgm:prSet phldrT="[Text]"/>
      <dgm:spPr>
        <a:solidFill>
          <a:srgbClr val="FF0000"/>
        </a:solidFill>
      </dgm:spPr>
      <dgm:t>
        <a:bodyPr/>
        <a:lstStyle/>
        <a:p>
          <a:r>
            <a:rPr lang="en-US" b="1" dirty="0" smtClean="0">
              <a:effectLst>
                <a:outerShdw blurRad="38100" dist="38100" dir="2700000" algn="tl">
                  <a:srgbClr val="000000">
                    <a:alpha val="43137"/>
                  </a:srgbClr>
                </a:outerShdw>
              </a:effectLst>
            </a:rPr>
            <a:t>Know the Gospel</a:t>
          </a:r>
          <a:endParaRPr lang="en-US" b="1" dirty="0">
            <a:effectLst>
              <a:outerShdw blurRad="38100" dist="38100" dir="2700000" algn="tl">
                <a:srgbClr val="000000">
                  <a:alpha val="43137"/>
                </a:srgbClr>
              </a:outerShdw>
            </a:effectLst>
          </a:endParaRPr>
        </a:p>
      </dgm:t>
    </dgm:pt>
    <dgm:pt modelId="{6766624E-682D-4059-B1F4-F7ADDE3C1FF2}" type="parTrans" cxnId="{66A55A32-34BE-4CC5-A20A-5821D6EB7C82}">
      <dgm:prSet/>
      <dgm:spPr/>
      <dgm:t>
        <a:bodyPr/>
        <a:lstStyle/>
        <a:p>
          <a:endParaRPr lang="en-US"/>
        </a:p>
      </dgm:t>
    </dgm:pt>
    <dgm:pt modelId="{C87F43EC-4397-4A8D-A7A8-9B374ACCB8CE}" type="sibTrans" cxnId="{66A55A32-34BE-4CC5-A20A-5821D6EB7C82}">
      <dgm:prSet/>
      <dgm:spPr/>
      <dgm:t>
        <a:bodyPr/>
        <a:lstStyle/>
        <a:p>
          <a:endParaRPr lang="en-US"/>
        </a:p>
      </dgm:t>
    </dgm:pt>
    <dgm:pt modelId="{E4D018F5-CEEC-40F9-BB11-4A9F4B1BC176}" type="pres">
      <dgm:prSet presAssocID="{53674339-06E9-480D-81AF-108BF74D4D12}" presName="Name0" presStyleCnt="0">
        <dgm:presLayoutVars>
          <dgm:chMax val="1"/>
          <dgm:dir/>
          <dgm:animLvl val="ctr"/>
          <dgm:resizeHandles val="exact"/>
        </dgm:presLayoutVars>
      </dgm:prSet>
      <dgm:spPr/>
      <dgm:t>
        <a:bodyPr/>
        <a:lstStyle/>
        <a:p>
          <a:endParaRPr lang="en-US"/>
        </a:p>
      </dgm:t>
    </dgm:pt>
    <dgm:pt modelId="{B82E2BF5-E95B-4EFD-BFDA-579DC0D4DED2}" type="pres">
      <dgm:prSet presAssocID="{6AE4E778-0E90-49DB-A2E2-65BCD23E0995}" presName="centerShape" presStyleLbl="node0" presStyleIdx="0" presStyleCnt="1" custLinFactNeighborX="-269" custLinFactNeighborY="1614"/>
      <dgm:spPr/>
      <dgm:t>
        <a:bodyPr/>
        <a:lstStyle/>
        <a:p>
          <a:endParaRPr lang="en-US"/>
        </a:p>
      </dgm:t>
    </dgm:pt>
    <dgm:pt modelId="{8D1F3A5E-9C99-4347-A967-6C813C0A5AB7}" type="pres">
      <dgm:prSet presAssocID="{BC9A6876-F37F-45C2-93D8-DB7E6D3AD63D}" presName="node" presStyleLbl="node1" presStyleIdx="0" presStyleCnt="3">
        <dgm:presLayoutVars>
          <dgm:bulletEnabled val="1"/>
        </dgm:presLayoutVars>
      </dgm:prSet>
      <dgm:spPr/>
      <dgm:t>
        <a:bodyPr/>
        <a:lstStyle/>
        <a:p>
          <a:endParaRPr lang="en-US"/>
        </a:p>
      </dgm:t>
    </dgm:pt>
    <dgm:pt modelId="{12BB9C0A-AC14-4F3A-AD85-CEEF63CCAD6E}" type="pres">
      <dgm:prSet presAssocID="{BC9A6876-F37F-45C2-93D8-DB7E6D3AD63D}" presName="dummy" presStyleCnt="0"/>
      <dgm:spPr/>
    </dgm:pt>
    <dgm:pt modelId="{73A86EC2-1CB9-476B-B2BE-B3BDBA4F9C8B}" type="pres">
      <dgm:prSet presAssocID="{B63347A3-F635-4071-9627-E513E2EE13A7}" presName="sibTrans" presStyleLbl="sibTrans2D1" presStyleIdx="0" presStyleCnt="3"/>
      <dgm:spPr/>
      <dgm:t>
        <a:bodyPr/>
        <a:lstStyle/>
        <a:p>
          <a:endParaRPr lang="en-US"/>
        </a:p>
      </dgm:t>
    </dgm:pt>
    <dgm:pt modelId="{4A0299E0-00CE-443C-ACFA-0744E5282D9B}" type="pres">
      <dgm:prSet presAssocID="{FC10426E-D0C3-4EB9-A5BA-E1A897A98451}" presName="node" presStyleLbl="node1" presStyleIdx="1" presStyleCnt="3">
        <dgm:presLayoutVars>
          <dgm:bulletEnabled val="1"/>
        </dgm:presLayoutVars>
      </dgm:prSet>
      <dgm:spPr/>
      <dgm:t>
        <a:bodyPr/>
        <a:lstStyle/>
        <a:p>
          <a:endParaRPr lang="en-US"/>
        </a:p>
      </dgm:t>
    </dgm:pt>
    <dgm:pt modelId="{C4287DFE-94B5-4C78-B833-BB1398431399}" type="pres">
      <dgm:prSet presAssocID="{FC10426E-D0C3-4EB9-A5BA-E1A897A98451}" presName="dummy" presStyleCnt="0"/>
      <dgm:spPr/>
    </dgm:pt>
    <dgm:pt modelId="{6F8CFEF9-40D8-4842-A408-E184F398C339}" type="pres">
      <dgm:prSet presAssocID="{07B794DE-2F27-42EC-8038-E197FF295B60}" presName="sibTrans" presStyleLbl="sibTrans2D1" presStyleIdx="1" presStyleCnt="3"/>
      <dgm:spPr/>
      <dgm:t>
        <a:bodyPr/>
        <a:lstStyle/>
        <a:p>
          <a:endParaRPr lang="en-US"/>
        </a:p>
      </dgm:t>
    </dgm:pt>
    <dgm:pt modelId="{A05CD6F2-83B4-4E61-A9EE-4867FD6A5479}" type="pres">
      <dgm:prSet presAssocID="{6071AFF4-BFD8-4037-9787-830178210EC4}" presName="node" presStyleLbl="node1" presStyleIdx="2" presStyleCnt="3">
        <dgm:presLayoutVars>
          <dgm:bulletEnabled val="1"/>
        </dgm:presLayoutVars>
      </dgm:prSet>
      <dgm:spPr/>
      <dgm:t>
        <a:bodyPr/>
        <a:lstStyle/>
        <a:p>
          <a:endParaRPr lang="en-US"/>
        </a:p>
      </dgm:t>
    </dgm:pt>
    <dgm:pt modelId="{F509DA5F-5A24-4EB3-BEDE-651EF1E6F8B0}" type="pres">
      <dgm:prSet presAssocID="{6071AFF4-BFD8-4037-9787-830178210EC4}" presName="dummy" presStyleCnt="0"/>
      <dgm:spPr/>
    </dgm:pt>
    <dgm:pt modelId="{89D2B6F8-C7F7-424C-A196-5919E8F56D7C}" type="pres">
      <dgm:prSet presAssocID="{C87F43EC-4397-4A8D-A7A8-9B374ACCB8CE}" presName="sibTrans" presStyleLbl="sibTrans2D1" presStyleIdx="2" presStyleCnt="3"/>
      <dgm:spPr/>
      <dgm:t>
        <a:bodyPr/>
        <a:lstStyle/>
        <a:p>
          <a:endParaRPr lang="en-US"/>
        </a:p>
      </dgm:t>
    </dgm:pt>
  </dgm:ptLst>
  <dgm:cxnLst>
    <dgm:cxn modelId="{44889F68-4939-4DF3-A0F8-39C4753C619B}" srcId="{6AE4E778-0E90-49DB-A2E2-65BCD23E0995}" destId="{BC9A6876-F37F-45C2-93D8-DB7E6D3AD63D}" srcOrd="0" destOrd="0" parTransId="{781FF6EB-CEC7-4148-8481-852D6AC259F8}" sibTransId="{B63347A3-F635-4071-9627-E513E2EE13A7}"/>
    <dgm:cxn modelId="{2D1E286A-38D1-4BED-B561-E163FFE2DCC8}" type="presOf" srcId="{07B794DE-2F27-42EC-8038-E197FF295B60}" destId="{6F8CFEF9-40D8-4842-A408-E184F398C339}" srcOrd="0" destOrd="0" presId="urn:microsoft.com/office/officeart/2005/8/layout/radial6"/>
    <dgm:cxn modelId="{7E1D62EA-DD27-4C44-8389-9B3B4CF27362}" type="presOf" srcId="{FC10426E-D0C3-4EB9-A5BA-E1A897A98451}" destId="{4A0299E0-00CE-443C-ACFA-0744E5282D9B}" srcOrd="0" destOrd="0" presId="urn:microsoft.com/office/officeart/2005/8/layout/radial6"/>
    <dgm:cxn modelId="{43D20BCC-FABE-4ECD-8E04-03A442B6607F}" type="presOf" srcId="{6071AFF4-BFD8-4037-9787-830178210EC4}" destId="{A05CD6F2-83B4-4E61-A9EE-4867FD6A5479}" srcOrd="0" destOrd="0" presId="urn:microsoft.com/office/officeart/2005/8/layout/radial6"/>
    <dgm:cxn modelId="{66A55A32-34BE-4CC5-A20A-5821D6EB7C82}" srcId="{6AE4E778-0E90-49DB-A2E2-65BCD23E0995}" destId="{6071AFF4-BFD8-4037-9787-830178210EC4}" srcOrd="2" destOrd="0" parTransId="{6766624E-682D-4059-B1F4-F7ADDE3C1FF2}" sibTransId="{C87F43EC-4397-4A8D-A7A8-9B374ACCB8CE}"/>
    <dgm:cxn modelId="{67FF3793-267C-459A-9E30-49DE4DAADDE6}" type="presOf" srcId="{6AE4E778-0E90-49DB-A2E2-65BCD23E0995}" destId="{B82E2BF5-E95B-4EFD-BFDA-579DC0D4DED2}" srcOrd="0" destOrd="0" presId="urn:microsoft.com/office/officeart/2005/8/layout/radial6"/>
    <dgm:cxn modelId="{45813CAE-ADE0-45A8-89E0-264D229F0A3E}" type="presOf" srcId="{C87F43EC-4397-4A8D-A7A8-9B374ACCB8CE}" destId="{89D2B6F8-C7F7-424C-A196-5919E8F56D7C}" srcOrd="0" destOrd="0" presId="urn:microsoft.com/office/officeart/2005/8/layout/radial6"/>
    <dgm:cxn modelId="{1BD7B62A-C40A-40AF-B1BE-18FCB26D095A}" type="presOf" srcId="{B63347A3-F635-4071-9627-E513E2EE13A7}" destId="{73A86EC2-1CB9-476B-B2BE-B3BDBA4F9C8B}" srcOrd="0" destOrd="0" presId="urn:microsoft.com/office/officeart/2005/8/layout/radial6"/>
    <dgm:cxn modelId="{27F26608-6689-4796-8862-7EB2FF36419B}" type="presOf" srcId="{53674339-06E9-480D-81AF-108BF74D4D12}" destId="{E4D018F5-CEEC-40F9-BB11-4A9F4B1BC176}" srcOrd="0" destOrd="0" presId="urn:microsoft.com/office/officeart/2005/8/layout/radial6"/>
    <dgm:cxn modelId="{2A911837-9F9F-413D-ADD8-D654DC5A53D3}" srcId="{53674339-06E9-480D-81AF-108BF74D4D12}" destId="{6AE4E778-0E90-49DB-A2E2-65BCD23E0995}" srcOrd="0" destOrd="0" parTransId="{2538D451-E502-49A2-B8EF-8580C30E26F7}" sibTransId="{2EB98EAF-6946-47FC-ADB8-8AE6621352BE}"/>
    <dgm:cxn modelId="{798446E6-0C9B-4184-8D75-C7BBE0713889}" srcId="{6AE4E778-0E90-49DB-A2E2-65BCD23E0995}" destId="{FC10426E-D0C3-4EB9-A5BA-E1A897A98451}" srcOrd="1" destOrd="0" parTransId="{6F117BE7-26AB-40C7-8E9A-D3BB51C5F40C}" sibTransId="{07B794DE-2F27-42EC-8038-E197FF295B60}"/>
    <dgm:cxn modelId="{29438E27-3825-4DFC-97E3-62B522444C11}" type="presOf" srcId="{BC9A6876-F37F-45C2-93D8-DB7E6D3AD63D}" destId="{8D1F3A5E-9C99-4347-A967-6C813C0A5AB7}" srcOrd="0" destOrd="0" presId="urn:microsoft.com/office/officeart/2005/8/layout/radial6"/>
    <dgm:cxn modelId="{B425D8E0-0C0F-428D-B5FF-20E7AAFCC76B}" type="presParOf" srcId="{E4D018F5-CEEC-40F9-BB11-4A9F4B1BC176}" destId="{B82E2BF5-E95B-4EFD-BFDA-579DC0D4DED2}" srcOrd="0" destOrd="0" presId="urn:microsoft.com/office/officeart/2005/8/layout/radial6"/>
    <dgm:cxn modelId="{F022B84A-1C88-41EF-9D7A-ED1EB9B3941C}" type="presParOf" srcId="{E4D018F5-CEEC-40F9-BB11-4A9F4B1BC176}" destId="{8D1F3A5E-9C99-4347-A967-6C813C0A5AB7}" srcOrd="1" destOrd="0" presId="urn:microsoft.com/office/officeart/2005/8/layout/radial6"/>
    <dgm:cxn modelId="{82B4EDFA-C12F-4C3E-9493-E8E98563E980}" type="presParOf" srcId="{E4D018F5-CEEC-40F9-BB11-4A9F4B1BC176}" destId="{12BB9C0A-AC14-4F3A-AD85-CEEF63CCAD6E}" srcOrd="2" destOrd="0" presId="urn:microsoft.com/office/officeart/2005/8/layout/radial6"/>
    <dgm:cxn modelId="{5EE14F59-0DB5-4BBD-B12B-7E17A194F1F9}" type="presParOf" srcId="{E4D018F5-CEEC-40F9-BB11-4A9F4B1BC176}" destId="{73A86EC2-1CB9-476B-B2BE-B3BDBA4F9C8B}" srcOrd="3" destOrd="0" presId="urn:microsoft.com/office/officeart/2005/8/layout/radial6"/>
    <dgm:cxn modelId="{3D23D40A-D17F-4E5A-A087-BE5BA40750ED}" type="presParOf" srcId="{E4D018F5-CEEC-40F9-BB11-4A9F4B1BC176}" destId="{4A0299E0-00CE-443C-ACFA-0744E5282D9B}" srcOrd="4" destOrd="0" presId="urn:microsoft.com/office/officeart/2005/8/layout/radial6"/>
    <dgm:cxn modelId="{10017783-71F0-4DC4-A6C1-F2318ADD7BA0}" type="presParOf" srcId="{E4D018F5-CEEC-40F9-BB11-4A9F4B1BC176}" destId="{C4287DFE-94B5-4C78-B833-BB1398431399}" srcOrd="5" destOrd="0" presId="urn:microsoft.com/office/officeart/2005/8/layout/radial6"/>
    <dgm:cxn modelId="{16DD3080-1DF5-4A55-B566-3CC8BBD5DDAE}" type="presParOf" srcId="{E4D018F5-CEEC-40F9-BB11-4A9F4B1BC176}" destId="{6F8CFEF9-40D8-4842-A408-E184F398C339}" srcOrd="6" destOrd="0" presId="urn:microsoft.com/office/officeart/2005/8/layout/radial6"/>
    <dgm:cxn modelId="{7BBD2E57-2136-42C3-B623-8141D507BF86}" type="presParOf" srcId="{E4D018F5-CEEC-40F9-BB11-4A9F4B1BC176}" destId="{A05CD6F2-83B4-4E61-A9EE-4867FD6A5479}" srcOrd="7" destOrd="0" presId="urn:microsoft.com/office/officeart/2005/8/layout/radial6"/>
    <dgm:cxn modelId="{E4E533D7-D160-4A06-9F4E-BECA94B8C42B}" type="presParOf" srcId="{E4D018F5-CEEC-40F9-BB11-4A9F4B1BC176}" destId="{F509DA5F-5A24-4EB3-BEDE-651EF1E6F8B0}" srcOrd="8" destOrd="0" presId="urn:microsoft.com/office/officeart/2005/8/layout/radial6"/>
    <dgm:cxn modelId="{297232B8-A37E-443D-91EC-D123521F836E}" type="presParOf" srcId="{E4D018F5-CEEC-40F9-BB11-4A9F4B1BC176}" destId="{89D2B6F8-C7F7-424C-A196-5919E8F56D7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2B6F8-C7F7-424C-A196-5919E8F56D7C}">
      <dsp:nvSpPr>
        <dsp:cNvPr id="0" name=""/>
        <dsp:cNvSpPr/>
      </dsp:nvSpPr>
      <dsp:spPr>
        <a:xfrm>
          <a:off x="1235956" y="714533"/>
          <a:ext cx="4767086" cy="4767086"/>
        </a:xfrm>
        <a:prstGeom prst="blockArc">
          <a:avLst>
            <a:gd name="adj1" fmla="val 9000000"/>
            <a:gd name="adj2" fmla="val 16200000"/>
            <a:gd name="adj3" fmla="val 4641"/>
          </a:avLst>
        </a:prstGeom>
        <a:gradFill rotWithShape="0">
          <a:gsLst>
            <a:gs pos="0">
              <a:schemeClr val="accent2">
                <a:hueOff val="-7464595"/>
                <a:satOff val="-32691"/>
                <a:lumOff val="25882"/>
                <a:alphaOff val="0"/>
                <a:shade val="51000"/>
                <a:satMod val="130000"/>
              </a:schemeClr>
            </a:gs>
            <a:gs pos="80000">
              <a:schemeClr val="accent2">
                <a:hueOff val="-7464595"/>
                <a:satOff val="-32691"/>
                <a:lumOff val="25882"/>
                <a:alphaOff val="0"/>
                <a:shade val="93000"/>
                <a:satMod val="130000"/>
              </a:schemeClr>
            </a:gs>
            <a:gs pos="100000">
              <a:schemeClr val="accent2">
                <a:hueOff val="-7464595"/>
                <a:satOff val="-32691"/>
                <a:lumOff val="258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F8CFEF9-40D8-4842-A408-E184F398C339}">
      <dsp:nvSpPr>
        <dsp:cNvPr id="0" name=""/>
        <dsp:cNvSpPr/>
      </dsp:nvSpPr>
      <dsp:spPr>
        <a:xfrm>
          <a:off x="1235956" y="714533"/>
          <a:ext cx="4767086" cy="4767086"/>
        </a:xfrm>
        <a:prstGeom prst="blockArc">
          <a:avLst>
            <a:gd name="adj1" fmla="val 1800000"/>
            <a:gd name="adj2" fmla="val 9000000"/>
            <a:gd name="adj3" fmla="val 4641"/>
          </a:avLst>
        </a:prstGeom>
        <a:gradFill rotWithShape="0">
          <a:gsLst>
            <a:gs pos="0">
              <a:schemeClr val="accent2">
                <a:hueOff val="-3732298"/>
                <a:satOff val="-16345"/>
                <a:lumOff val="12941"/>
                <a:alphaOff val="0"/>
                <a:shade val="51000"/>
                <a:satMod val="130000"/>
              </a:schemeClr>
            </a:gs>
            <a:gs pos="80000">
              <a:schemeClr val="accent2">
                <a:hueOff val="-3732298"/>
                <a:satOff val="-16345"/>
                <a:lumOff val="12941"/>
                <a:alphaOff val="0"/>
                <a:shade val="93000"/>
                <a:satMod val="130000"/>
              </a:schemeClr>
            </a:gs>
            <a:gs pos="100000">
              <a:schemeClr val="accent2">
                <a:hueOff val="-3732298"/>
                <a:satOff val="-16345"/>
                <a:lumOff val="129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3A86EC2-1CB9-476B-B2BE-B3BDBA4F9C8B}">
      <dsp:nvSpPr>
        <dsp:cNvPr id="0" name=""/>
        <dsp:cNvSpPr/>
      </dsp:nvSpPr>
      <dsp:spPr>
        <a:xfrm>
          <a:off x="1235956" y="714533"/>
          <a:ext cx="4767086" cy="4767086"/>
        </a:xfrm>
        <a:prstGeom prst="blockArc">
          <a:avLst>
            <a:gd name="adj1" fmla="val 16200000"/>
            <a:gd name="adj2" fmla="val 1800000"/>
            <a:gd name="adj3" fmla="val 4641"/>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82E2BF5-E95B-4EFD-BFDA-579DC0D4DED2}">
      <dsp:nvSpPr>
        <dsp:cNvPr id="0" name=""/>
        <dsp:cNvSpPr/>
      </dsp:nvSpPr>
      <dsp:spPr>
        <a:xfrm>
          <a:off x="2509459" y="2075717"/>
          <a:ext cx="2195028" cy="2195028"/>
        </a:xfrm>
        <a:prstGeom prst="ellipse">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effectLst>
                <a:outerShdw blurRad="38100" dist="38100" dir="2700000" algn="tl">
                  <a:srgbClr val="000000">
                    <a:alpha val="43137"/>
                  </a:srgbClr>
                </a:outerShdw>
              </a:effectLst>
            </a:rPr>
            <a:t>Evangelism</a:t>
          </a:r>
          <a:endParaRPr lang="en-US" sz="2100" b="1" kern="1200" dirty="0">
            <a:effectLst>
              <a:outerShdw blurRad="38100" dist="38100" dir="2700000" algn="tl">
                <a:srgbClr val="000000">
                  <a:alpha val="43137"/>
                </a:srgbClr>
              </a:outerShdw>
            </a:effectLst>
          </a:endParaRPr>
        </a:p>
      </dsp:txBody>
      <dsp:txXfrm>
        <a:off x="2830913" y="2397171"/>
        <a:ext cx="1552120" cy="1552120"/>
      </dsp:txXfrm>
    </dsp:sp>
    <dsp:sp modelId="{8D1F3A5E-9C99-4347-A967-6C813C0A5AB7}">
      <dsp:nvSpPr>
        <dsp:cNvPr id="0" name=""/>
        <dsp:cNvSpPr/>
      </dsp:nvSpPr>
      <dsp:spPr>
        <a:xfrm>
          <a:off x="2851239" y="1587"/>
          <a:ext cx="1536520" cy="1536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Passion</a:t>
          </a:r>
          <a:endParaRPr lang="en-US" sz="2000" b="1" kern="1200" dirty="0"/>
        </a:p>
      </dsp:txBody>
      <dsp:txXfrm>
        <a:off x="3076257" y="226605"/>
        <a:ext cx="1086484" cy="1086484"/>
      </dsp:txXfrm>
    </dsp:sp>
    <dsp:sp modelId="{4A0299E0-00CE-443C-ACFA-0744E5282D9B}">
      <dsp:nvSpPr>
        <dsp:cNvPr id="0" name=""/>
        <dsp:cNvSpPr/>
      </dsp:nvSpPr>
      <dsp:spPr>
        <a:xfrm>
          <a:off x="4867545" y="3493930"/>
          <a:ext cx="1536520" cy="1536520"/>
        </a:xfrm>
        <a:prstGeom prst="ellipse">
          <a:avLst/>
        </a:prstGeom>
        <a:solidFill>
          <a:srgbClr val="00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Attitude</a:t>
          </a:r>
          <a:endParaRPr lang="en-US" sz="2000" b="1" kern="1200" dirty="0">
            <a:effectLst>
              <a:outerShdw blurRad="38100" dist="38100" dir="2700000" algn="tl">
                <a:srgbClr val="000000">
                  <a:alpha val="43137"/>
                </a:srgbClr>
              </a:outerShdw>
            </a:effectLst>
          </a:endParaRPr>
        </a:p>
      </dsp:txBody>
      <dsp:txXfrm>
        <a:off x="5092563" y="3718948"/>
        <a:ext cx="1086484" cy="1086484"/>
      </dsp:txXfrm>
    </dsp:sp>
    <dsp:sp modelId="{A05CD6F2-83B4-4E61-A9EE-4867FD6A5479}">
      <dsp:nvSpPr>
        <dsp:cNvPr id="0" name=""/>
        <dsp:cNvSpPr/>
      </dsp:nvSpPr>
      <dsp:spPr>
        <a:xfrm>
          <a:off x="834934" y="3493930"/>
          <a:ext cx="1536520" cy="1536520"/>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Know the Gospel</a:t>
          </a:r>
          <a:endParaRPr lang="en-US" sz="2000" b="1" kern="1200" dirty="0">
            <a:effectLst>
              <a:outerShdw blurRad="38100" dist="38100" dir="2700000" algn="tl">
                <a:srgbClr val="000000">
                  <a:alpha val="43137"/>
                </a:srgbClr>
              </a:outerShdw>
            </a:effectLst>
          </a:endParaRPr>
        </a:p>
      </dsp:txBody>
      <dsp:txXfrm>
        <a:off x="1059952" y="3718948"/>
        <a:ext cx="1086484" cy="108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2B6F8-C7F7-424C-A196-5919E8F56D7C}">
      <dsp:nvSpPr>
        <dsp:cNvPr id="0" name=""/>
        <dsp:cNvSpPr/>
      </dsp:nvSpPr>
      <dsp:spPr>
        <a:xfrm>
          <a:off x="1235956" y="714533"/>
          <a:ext cx="4767086" cy="4767086"/>
        </a:xfrm>
        <a:prstGeom prst="blockArc">
          <a:avLst>
            <a:gd name="adj1" fmla="val 9000000"/>
            <a:gd name="adj2" fmla="val 16200000"/>
            <a:gd name="adj3" fmla="val 4641"/>
          </a:avLst>
        </a:prstGeom>
        <a:gradFill rotWithShape="0">
          <a:gsLst>
            <a:gs pos="0">
              <a:schemeClr val="accent2">
                <a:hueOff val="-7464595"/>
                <a:satOff val="-32691"/>
                <a:lumOff val="25882"/>
                <a:alphaOff val="0"/>
                <a:shade val="51000"/>
                <a:satMod val="130000"/>
              </a:schemeClr>
            </a:gs>
            <a:gs pos="80000">
              <a:schemeClr val="accent2">
                <a:hueOff val="-7464595"/>
                <a:satOff val="-32691"/>
                <a:lumOff val="25882"/>
                <a:alphaOff val="0"/>
                <a:shade val="93000"/>
                <a:satMod val="130000"/>
              </a:schemeClr>
            </a:gs>
            <a:gs pos="100000">
              <a:schemeClr val="accent2">
                <a:hueOff val="-7464595"/>
                <a:satOff val="-32691"/>
                <a:lumOff val="258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F8CFEF9-40D8-4842-A408-E184F398C339}">
      <dsp:nvSpPr>
        <dsp:cNvPr id="0" name=""/>
        <dsp:cNvSpPr/>
      </dsp:nvSpPr>
      <dsp:spPr>
        <a:xfrm>
          <a:off x="1235956" y="714533"/>
          <a:ext cx="4767086" cy="4767086"/>
        </a:xfrm>
        <a:prstGeom prst="blockArc">
          <a:avLst>
            <a:gd name="adj1" fmla="val 1800000"/>
            <a:gd name="adj2" fmla="val 9000000"/>
            <a:gd name="adj3" fmla="val 4641"/>
          </a:avLst>
        </a:prstGeom>
        <a:gradFill rotWithShape="0">
          <a:gsLst>
            <a:gs pos="0">
              <a:schemeClr val="accent2">
                <a:hueOff val="-3732298"/>
                <a:satOff val="-16345"/>
                <a:lumOff val="12941"/>
                <a:alphaOff val="0"/>
                <a:shade val="51000"/>
                <a:satMod val="130000"/>
              </a:schemeClr>
            </a:gs>
            <a:gs pos="80000">
              <a:schemeClr val="accent2">
                <a:hueOff val="-3732298"/>
                <a:satOff val="-16345"/>
                <a:lumOff val="12941"/>
                <a:alphaOff val="0"/>
                <a:shade val="93000"/>
                <a:satMod val="130000"/>
              </a:schemeClr>
            </a:gs>
            <a:gs pos="100000">
              <a:schemeClr val="accent2">
                <a:hueOff val="-3732298"/>
                <a:satOff val="-16345"/>
                <a:lumOff val="129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3A86EC2-1CB9-476B-B2BE-B3BDBA4F9C8B}">
      <dsp:nvSpPr>
        <dsp:cNvPr id="0" name=""/>
        <dsp:cNvSpPr/>
      </dsp:nvSpPr>
      <dsp:spPr>
        <a:xfrm>
          <a:off x="1235956" y="714533"/>
          <a:ext cx="4767086" cy="4767086"/>
        </a:xfrm>
        <a:prstGeom prst="blockArc">
          <a:avLst>
            <a:gd name="adj1" fmla="val 16200000"/>
            <a:gd name="adj2" fmla="val 1800000"/>
            <a:gd name="adj3" fmla="val 4641"/>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82E2BF5-E95B-4EFD-BFDA-579DC0D4DED2}">
      <dsp:nvSpPr>
        <dsp:cNvPr id="0" name=""/>
        <dsp:cNvSpPr/>
      </dsp:nvSpPr>
      <dsp:spPr>
        <a:xfrm>
          <a:off x="2509459" y="2075717"/>
          <a:ext cx="2195028" cy="2195028"/>
        </a:xfrm>
        <a:prstGeom prst="ellipse">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effectLst>
                <a:outerShdw blurRad="38100" dist="38100" dir="2700000" algn="tl">
                  <a:srgbClr val="000000">
                    <a:alpha val="43137"/>
                  </a:srgbClr>
                </a:outerShdw>
              </a:effectLst>
            </a:rPr>
            <a:t>Evangelism</a:t>
          </a:r>
          <a:endParaRPr lang="en-US" sz="2100" b="1" kern="1200" dirty="0">
            <a:effectLst>
              <a:outerShdw blurRad="38100" dist="38100" dir="2700000" algn="tl">
                <a:srgbClr val="000000">
                  <a:alpha val="43137"/>
                </a:srgbClr>
              </a:outerShdw>
            </a:effectLst>
          </a:endParaRPr>
        </a:p>
      </dsp:txBody>
      <dsp:txXfrm>
        <a:off x="2830913" y="2397171"/>
        <a:ext cx="1552120" cy="1552120"/>
      </dsp:txXfrm>
    </dsp:sp>
    <dsp:sp modelId="{8D1F3A5E-9C99-4347-A967-6C813C0A5AB7}">
      <dsp:nvSpPr>
        <dsp:cNvPr id="0" name=""/>
        <dsp:cNvSpPr/>
      </dsp:nvSpPr>
      <dsp:spPr>
        <a:xfrm>
          <a:off x="2851239" y="1587"/>
          <a:ext cx="1536520" cy="1536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Passion</a:t>
          </a:r>
          <a:endParaRPr lang="en-US" sz="2000" b="1" kern="1200" dirty="0"/>
        </a:p>
      </dsp:txBody>
      <dsp:txXfrm>
        <a:off x="3076257" y="226605"/>
        <a:ext cx="1086484" cy="1086484"/>
      </dsp:txXfrm>
    </dsp:sp>
    <dsp:sp modelId="{4A0299E0-00CE-443C-ACFA-0744E5282D9B}">
      <dsp:nvSpPr>
        <dsp:cNvPr id="0" name=""/>
        <dsp:cNvSpPr/>
      </dsp:nvSpPr>
      <dsp:spPr>
        <a:xfrm>
          <a:off x="4867545" y="3493930"/>
          <a:ext cx="1536520" cy="1536520"/>
        </a:xfrm>
        <a:prstGeom prst="ellipse">
          <a:avLst/>
        </a:prstGeom>
        <a:solidFill>
          <a:srgbClr val="00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Attitude</a:t>
          </a:r>
          <a:endParaRPr lang="en-US" sz="2000" b="1" kern="1200" dirty="0">
            <a:effectLst>
              <a:outerShdw blurRad="38100" dist="38100" dir="2700000" algn="tl">
                <a:srgbClr val="000000">
                  <a:alpha val="43137"/>
                </a:srgbClr>
              </a:outerShdw>
            </a:effectLst>
          </a:endParaRPr>
        </a:p>
      </dsp:txBody>
      <dsp:txXfrm>
        <a:off x="5092563" y="3718948"/>
        <a:ext cx="1086484" cy="1086484"/>
      </dsp:txXfrm>
    </dsp:sp>
    <dsp:sp modelId="{A05CD6F2-83B4-4E61-A9EE-4867FD6A5479}">
      <dsp:nvSpPr>
        <dsp:cNvPr id="0" name=""/>
        <dsp:cNvSpPr/>
      </dsp:nvSpPr>
      <dsp:spPr>
        <a:xfrm>
          <a:off x="834934" y="3493930"/>
          <a:ext cx="1536520" cy="1536520"/>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Know the Gospel</a:t>
          </a:r>
          <a:endParaRPr lang="en-US" sz="2000" b="1" kern="1200" dirty="0">
            <a:effectLst>
              <a:outerShdw blurRad="38100" dist="38100" dir="2700000" algn="tl">
                <a:srgbClr val="000000">
                  <a:alpha val="43137"/>
                </a:srgbClr>
              </a:outerShdw>
            </a:effectLst>
          </a:endParaRPr>
        </a:p>
      </dsp:txBody>
      <dsp:txXfrm>
        <a:off x="1059952" y="3718948"/>
        <a:ext cx="1086484" cy="108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2B6F8-C7F7-424C-A196-5919E8F56D7C}">
      <dsp:nvSpPr>
        <dsp:cNvPr id="0" name=""/>
        <dsp:cNvSpPr/>
      </dsp:nvSpPr>
      <dsp:spPr>
        <a:xfrm>
          <a:off x="1235956" y="714533"/>
          <a:ext cx="4767086" cy="4767086"/>
        </a:xfrm>
        <a:prstGeom prst="blockArc">
          <a:avLst>
            <a:gd name="adj1" fmla="val 9000000"/>
            <a:gd name="adj2" fmla="val 16200000"/>
            <a:gd name="adj3" fmla="val 4641"/>
          </a:avLst>
        </a:prstGeom>
        <a:gradFill rotWithShape="0">
          <a:gsLst>
            <a:gs pos="0">
              <a:schemeClr val="accent2">
                <a:hueOff val="-7464595"/>
                <a:satOff val="-32691"/>
                <a:lumOff val="25882"/>
                <a:alphaOff val="0"/>
                <a:shade val="51000"/>
                <a:satMod val="130000"/>
              </a:schemeClr>
            </a:gs>
            <a:gs pos="80000">
              <a:schemeClr val="accent2">
                <a:hueOff val="-7464595"/>
                <a:satOff val="-32691"/>
                <a:lumOff val="25882"/>
                <a:alphaOff val="0"/>
                <a:shade val="93000"/>
                <a:satMod val="130000"/>
              </a:schemeClr>
            </a:gs>
            <a:gs pos="100000">
              <a:schemeClr val="accent2">
                <a:hueOff val="-7464595"/>
                <a:satOff val="-32691"/>
                <a:lumOff val="258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F8CFEF9-40D8-4842-A408-E184F398C339}">
      <dsp:nvSpPr>
        <dsp:cNvPr id="0" name=""/>
        <dsp:cNvSpPr/>
      </dsp:nvSpPr>
      <dsp:spPr>
        <a:xfrm>
          <a:off x="1235956" y="714533"/>
          <a:ext cx="4767086" cy="4767086"/>
        </a:xfrm>
        <a:prstGeom prst="blockArc">
          <a:avLst>
            <a:gd name="adj1" fmla="val 1800000"/>
            <a:gd name="adj2" fmla="val 9000000"/>
            <a:gd name="adj3" fmla="val 4641"/>
          </a:avLst>
        </a:prstGeom>
        <a:gradFill rotWithShape="0">
          <a:gsLst>
            <a:gs pos="0">
              <a:schemeClr val="accent2">
                <a:hueOff val="-3732298"/>
                <a:satOff val="-16345"/>
                <a:lumOff val="12941"/>
                <a:alphaOff val="0"/>
                <a:shade val="51000"/>
                <a:satMod val="130000"/>
              </a:schemeClr>
            </a:gs>
            <a:gs pos="80000">
              <a:schemeClr val="accent2">
                <a:hueOff val="-3732298"/>
                <a:satOff val="-16345"/>
                <a:lumOff val="12941"/>
                <a:alphaOff val="0"/>
                <a:shade val="93000"/>
                <a:satMod val="130000"/>
              </a:schemeClr>
            </a:gs>
            <a:gs pos="100000">
              <a:schemeClr val="accent2">
                <a:hueOff val="-3732298"/>
                <a:satOff val="-16345"/>
                <a:lumOff val="129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3A86EC2-1CB9-476B-B2BE-B3BDBA4F9C8B}">
      <dsp:nvSpPr>
        <dsp:cNvPr id="0" name=""/>
        <dsp:cNvSpPr/>
      </dsp:nvSpPr>
      <dsp:spPr>
        <a:xfrm>
          <a:off x="1235956" y="714533"/>
          <a:ext cx="4767086" cy="4767086"/>
        </a:xfrm>
        <a:prstGeom prst="blockArc">
          <a:avLst>
            <a:gd name="adj1" fmla="val 16200000"/>
            <a:gd name="adj2" fmla="val 1800000"/>
            <a:gd name="adj3" fmla="val 4641"/>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82E2BF5-E95B-4EFD-BFDA-579DC0D4DED2}">
      <dsp:nvSpPr>
        <dsp:cNvPr id="0" name=""/>
        <dsp:cNvSpPr/>
      </dsp:nvSpPr>
      <dsp:spPr>
        <a:xfrm>
          <a:off x="2509459" y="2075717"/>
          <a:ext cx="2195028" cy="2195028"/>
        </a:xfrm>
        <a:prstGeom prst="ellipse">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effectLst>
                <a:outerShdw blurRad="38100" dist="38100" dir="2700000" algn="tl">
                  <a:srgbClr val="000000">
                    <a:alpha val="43137"/>
                  </a:srgbClr>
                </a:outerShdw>
              </a:effectLst>
            </a:rPr>
            <a:t>Evangelism</a:t>
          </a:r>
          <a:endParaRPr lang="en-US" sz="2100" b="1" kern="1200" dirty="0">
            <a:effectLst>
              <a:outerShdw blurRad="38100" dist="38100" dir="2700000" algn="tl">
                <a:srgbClr val="000000">
                  <a:alpha val="43137"/>
                </a:srgbClr>
              </a:outerShdw>
            </a:effectLst>
          </a:endParaRPr>
        </a:p>
      </dsp:txBody>
      <dsp:txXfrm>
        <a:off x="2830913" y="2397171"/>
        <a:ext cx="1552120" cy="1552120"/>
      </dsp:txXfrm>
    </dsp:sp>
    <dsp:sp modelId="{8D1F3A5E-9C99-4347-A967-6C813C0A5AB7}">
      <dsp:nvSpPr>
        <dsp:cNvPr id="0" name=""/>
        <dsp:cNvSpPr/>
      </dsp:nvSpPr>
      <dsp:spPr>
        <a:xfrm>
          <a:off x="2851239" y="1587"/>
          <a:ext cx="1536520" cy="15365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Passion</a:t>
          </a:r>
          <a:endParaRPr lang="en-US" sz="2000" b="1" kern="1200" dirty="0"/>
        </a:p>
      </dsp:txBody>
      <dsp:txXfrm>
        <a:off x="3076257" y="226605"/>
        <a:ext cx="1086484" cy="1086484"/>
      </dsp:txXfrm>
    </dsp:sp>
    <dsp:sp modelId="{4A0299E0-00CE-443C-ACFA-0744E5282D9B}">
      <dsp:nvSpPr>
        <dsp:cNvPr id="0" name=""/>
        <dsp:cNvSpPr/>
      </dsp:nvSpPr>
      <dsp:spPr>
        <a:xfrm>
          <a:off x="4867545" y="3493930"/>
          <a:ext cx="1536520" cy="1536520"/>
        </a:xfrm>
        <a:prstGeom prst="ellipse">
          <a:avLst/>
        </a:prstGeom>
        <a:solidFill>
          <a:srgbClr val="00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Attitude</a:t>
          </a:r>
          <a:endParaRPr lang="en-US" sz="2000" b="1" kern="1200" dirty="0">
            <a:effectLst>
              <a:outerShdw blurRad="38100" dist="38100" dir="2700000" algn="tl">
                <a:srgbClr val="000000">
                  <a:alpha val="43137"/>
                </a:srgbClr>
              </a:outerShdw>
            </a:effectLst>
          </a:endParaRPr>
        </a:p>
      </dsp:txBody>
      <dsp:txXfrm>
        <a:off x="5092563" y="3718948"/>
        <a:ext cx="1086484" cy="1086484"/>
      </dsp:txXfrm>
    </dsp:sp>
    <dsp:sp modelId="{A05CD6F2-83B4-4E61-A9EE-4867FD6A5479}">
      <dsp:nvSpPr>
        <dsp:cNvPr id="0" name=""/>
        <dsp:cNvSpPr/>
      </dsp:nvSpPr>
      <dsp:spPr>
        <a:xfrm>
          <a:off x="834934" y="3493930"/>
          <a:ext cx="1536520" cy="1536520"/>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Know the Gospel</a:t>
          </a:r>
          <a:endParaRPr lang="en-US" sz="2000" b="1" kern="1200" dirty="0">
            <a:effectLst>
              <a:outerShdw blurRad="38100" dist="38100" dir="2700000" algn="tl">
                <a:srgbClr val="000000">
                  <a:alpha val="43137"/>
                </a:srgbClr>
              </a:outerShdw>
            </a:effectLst>
          </a:endParaRPr>
        </a:p>
      </dsp:txBody>
      <dsp:txXfrm>
        <a:off x="1059952" y="3718948"/>
        <a:ext cx="1086484" cy="108648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l">
              <a:defRPr sz="1200"/>
            </a:lvl1pPr>
          </a:lstStyle>
          <a:p>
            <a:pPr>
              <a:defRPr/>
            </a:pPr>
            <a:endParaRPr lang="en-US"/>
          </a:p>
        </p:txBody>
      </p:sp>
      <p:sp>
        <p:nvSpPr>
          <p:cNvPr id="83971" name="Rectangle 3"/>
          <p:cNvSpPr>
            <a:spLocks noGrp="1" noChangeArrowheads="1"/>
          </p:cNvSpPr>
          <p:nvPr>
            <p:ph type="dt" sz="quarter" idx="1"/>
          </p:nvPr>
        </p:nvSpPr>
        <p:spPr bwMode="auto">
          <a:xfrm>
            <a:off x="3970938"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r">
              <a:defRPr sz="1200"/>
            </a:lvl1pPr>
          </a:lstStyle>
          <a:p>
            <a:pPr>
              <a:defRPr/>
            </a:pPr>
            <a:endParaRPr lang="en-US"/>
          </a:p>
        </p:txBody>
      </p:sp>
      <p:sp>
        <p:nvSpPr>
          <p:cNvPr id="83972" name="Rectangle 4"/>
          <p:cNvSpPr>
            <a:spLocks noGrp="1" noChangeArrowheads="1"/>
          </p:cNvSpPr>
          <p:nvPr>
            <p:ph type="ftr" sz="quarter" idx="2"/>
          </p:nvPr>
        </p:nvSpPr>
        <p:spPr bwMode="auto">
          <a:xfrm>
            <a:off x="0"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l">
              <a:defRPr sz="1200"/>
            </a:lvl1pPr>
          </a:lstStyle>
          <a:p>
            <a:pPr>
              <a:defRPr/>
            </a:pPr>
            <a:endParaRPr lang="en-US"/>
          </a:p>
        </p:txBody>
      </p:sp>
      <p:sp>
        <p:nvSpPr>
          <p:cNvPr id="83973" name="Rectangle 5"/>
          <p:cNvSpPr>
            <a:spLocks noGrp="1" noChangeArrowheads="1"/>
          </p:cNvSpPr>
          <p:nvPr>
            <p:ph type="sldNum" sz="quarter" idx="3"/>
          </p:nvPr>
        </p:nvSpPr>
        <p:spPr bwMode="auto">
          <a:xfrm>
            <a:off x="3970938"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r">
              <a:defRPr sz="1200"/>
            </a:lvl1pPr>
          </a:lstStyle>
          <a:p>
            <a:pPr>
              <a:defRPr/>
            </a:pPr>
            <a:fld id="{78055D1D-585E-4A10-91FF-2D01145F3C6D}" type="slidenum">
              <a:rPr lang="en-US"/>
              <a:pPr>
                <a:defRPr/>
              </a:pPr>
              <a:t>‹#›</a:t>
            </a:fld>
            <a:endParaRPr lang="en-US"/>
          </a:p>
        </p:txBody>
      </p:sp>
    </p:spTree>
    <p:extLst>
      <p:ext uri="{BB962C8B-B14F-4D97-AF65-F5344CB8AC3E}">
        <p14:creationId xmlns:p14="http://schemas.microsoft.com/office/powerpoint/2010/main" val="1345471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l">
              <a:defRPr sz="1200"/>
            </a:lvl1pPr>
          </a:lstStyle>
          <a:p>
            <a:pPr>
              <a:defRPr/>
            </a:pPr>
            <a:endParaRPr lang="en-US"/>
          </a:p>
        </p:txBody>
      </p:sp>
      <p:sp>
        <p:nvSpPr>
          <p:cNvPr id="89091" name="Rectangle 3"/>
          <p:cNvSpPr>
            <a:spLocks noGrp="1" noChangeArrowheads="1"/>
          </p:cNvSpPr>
          <p:nvPr>
            <p:ph type="dt" idx="1"/>
          </p:nvPr>
        </p:nvSpPr>
        <p:spPr bwMode="auto">
          <a:xfrm>
            <a:off x="3970938" y="1"/>
            <a:ext cx="3037840" cy="46556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r">
              <a:defRPr sz="1200"/>
            </a:lvl1pPr>
          </a:lstStyle>
          <a:p>
            <a:pPr>
              <a:defRPr/>
            </a:pPr>
            <a:endParaRPr lang="en-US"/>
          </a:p>
        </p:txBody>
      </p:sp>
      <p:sp>
        <p:nvSpPr>
          <p:cNvPr id="88068" name="Rectangle 4"/>
          <p:cNvSpPr>
            <a:spLocks noGrp="1" noRot="1" noChangeAspect="1" noChangeArrowheads="1" noTextEdit="1"/>
          </p:cNvSpPr>
          <p:nvPr>
            <p:ph type="sldImg" idx="2"/>
          </p:nvPr>
        </p:nvSpPr>
        <p:spPr bwMode="auto">
          <a:xfrm>
            <a:off x="1182688" y="696913"/>
            <a:ext cx="4645025" cy="3484562"/>
          </a:xfrm>
          <a:prstGeom prst="rect">
            <a:avLst/>
          </a:prstGeom>
          <a:noFill/>
          <a:ln w="9525">
            <a:solidFill>
              <a:srgbClr val="000000"/>
            </a:solidFill>
            <a:miter lim="800000"/>
            <a:headEnd/>
            <a:tailEnd/>
          </a:ln>
        </p:spPr>
      </p:sp>
      <p:sp>
        <p:nvSpPr>
          <p:cNvPr id="89093" name="Rectangle 5"/>
          <p:cNvSpPr>
            <a:spLocks noGrp="1" noChangeArrowheads="1"/>
          </p:cNvSpPr>
          <p:nvPr>
            <p:ph type="body" sz="quarter" idx="3"/>
          </p:nvPr>
        </p:nvSpPr>
        <p:spPr bwMode="auto">
          <a:xfrm>
            <a:off x="701040" y="4416040"/>
            <a:ext cx="5608320" cy="4183876"/>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9094" name="Rectangle 6"/>
          <p:cNvSpPr>
            <a:spLocks noGrp="1" noChangeArrowheads="1"/>
          </p:cNvSpPr>
          <p:nvPr>
            <p:ph type="ftr" sz="quarter" idx="4"/>
          </p:nvPr>
        </p:nvSpPr>
        <p:spPr bwMode="auto">
          <a:xfrm>
            <a:off x="0"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l">
              <a:defRPr sz="1200"/>
            </a:lvl1pPr>
          </a:lstStyle>
          <a:p>
            <a:pPr>
              <a:defRPr/>
            </a:pPr>
            <a:endParaRPr lang="en-US"/>
          </a:p>
        </p:txBody>
      </p:sp>
      <p:sp>
        <p:nvSpPr>
          <p:cNvPr id="89095" name="Rectangle 7"/>
          <p:cNvSpPr>
            <a:spLocks noGrp="1" noChangeArrowheads="1"/>
          </p:cNvSpPr>
          <p:nvPr>
            <p:ph type="sldNum" sz="quarter" idx="5"/>
          </p:nvPr>
        </p:nvSpPr>
        <p:spPr bwMode="auto">
          <a:xfrm>
            <a:off x="3970938" y="8829594"/>
            <a:ext cx="3037840" cy="465565"/>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r">
              <a:defRPr sz="1200"/>
            </a:lvl1pPr>
          </a:lstStyle>
          <a:p>
            <a:pPr>
              <a:defRPr/>
            </a:pPr>
            <a:fld id="{260C23F6-2FE8-44BB-A4AC-F1999C83504F}" type="slidenum">
              <a:rPr lang="en-US"/>
              <a:pPr>
                <a:defRPr/>
              </a:pPr>
              <a:t>‹#›</a:t>
            </a:fld>
            <a:endParaRPr lang="en-US"/>
          </a:p>
        </p:txBody>
      </p:sp>
    </p:spTree>
    <p:extLst>
      <p:ext uri="{BB962C8B-B14F-4D97-AF65-F5344CB8AC3E}">
        <p14:creationId xmlns:p14="http://schemas.microsoft.com/office/powerpoint/2010/main" val="944303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1</a:t>
            </a:fld>
            <a:endParaRPr lang="en-US"/>
          </a:p>
        </p:txBody>
      </p:sp>
    </p:spTree>
    <p:extLst>
      <p:ext uri="{BB962C8B-B14F-4D97-AF65-F5344CB8AC3E}">
        <p14:creationId xmlns:p14="http://schemas.microsoft.com/office/powerpoint/2010/main" val="174400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10</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z="1800" b="1" dirty="0" smtClean="0"/>
              <a:t>The starting point for evangelism is inside of us. It is driven by the condition of our hearts. This is the starting point – our hearts need to be in 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0B96BB8-A1D7-4DEB-9B5B-78248D88570F}" type="slidenum">
              <a:rPr lang="en-US" smtClean="0"/>
              <a:pPr/>
              <a:t>11</a:t>
            </a:fld>
            <a:endParaRPr lang="en-US" dirty="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z="1800" b="1" dirty="0" smtClean="0"/>
              <a:t>Where our treasure is </a:t>
            </a:r>
          </a:p>
          <a:p>
            <a:pPr eaLnBrk="1" hangingPunct="1"/>
            <a:r>
              <a:rPr lang="en-US" sz="1800" b="1" dirty="0" smtClean="0"/>
              <a:t>What is in our heart is what is important to us</a:t>
            </a:r>
          </a:p>
          <a:p>
            <a:pPr eaLnBrk="1" hangingPunct="1"/>
            <a:r>
              <a:rPr lang="en-US" sz="1800" b="1" dirty="0" smtClean="0"/>
              <a:t>&lt;TR Our hearts generate passion and this should be self evident to us.</a:t>
            </a:r>
            <a:endParaRPr lang="en-US" b="1" dirty="0" smtClean="0"/>
          </a:p>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So here is the answer to “What do I say first to someone?” We already know how to do this. We talk to strangers. If you think a minute I bet every one here can recall a recent conversation with a stranger.</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12</a:t>
            </a:fld>
            <a:endParaRPr lang="en-US"/>
          </a:p>
        </p:txBody>
      </p:sp>
    </p:spTree>
    <p:extLst>
      <p:ext uri="{BB962C8B-B14F-4D97-AF65-F5344CB8AC3E}">
        <p14:creationId xmlns:p14="http://schemas.microsoft.com/office/powerpoint/2010/main" val="80367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z="1800" b="1" dirty="0" smtClean="0"/>
              <a:t>What about the weather? Couponing? Health? We can get pretty passionate about a tire sale!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197A00F-D779-4BE0-9B58-B878EA88A078}" type="slidenum">
              <a:rPr lang="en-US" smtClean="0"/>
              <a:pPr/>
              <a:t>14</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z="1800" b="1" dirty="0"/>
              <a:t>Does politics generate passion? Why?</a:t>
            </a:r>
          </a:p>
          <a:p>
            <a:pPr eaLnBrk="1" hangingPunct="1"/>
            <a:r>
              <a:rPr lang="en-US" sz="1800" b="1" dirty="0"/>
              <a:t>Ever had a passionate discussion with a perfect stranger over politics? Why?</a:t>
            </a:r>
          </a:p>
          <a:p>
            <a:pPr eaLnBrk="1" hangingPunct="1"/>
            <a:r>
              <a:rPr lang="en-US" sz="1800" b="1" dirty="0"/>
              <a:t>It is important to us. For some people it defines our lives.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15</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16</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z="1800" b="1" dirty="0" smtClean="0"/>
              <a:t>Auburn</a:t>
            </a:r>
            <a:r>
              <a:rPr lang="en-US" sz="1800" b="1" baseline="0" dirty="0" smtClean="0"/>
              <a:t> is playing Florida tonight and here I am stuck a church service!!!</a:t>
            </a:r>
            <a:endParaRPr lang="en-US" sz="1800" b="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17</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EBEFB50-CE70-4E26-9241-F21541008C4D}" type="slidenum">
              <a:rPr lang="en-US" smtClean="0"/>
              <a:pPr/>
              <a:t>18</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A90FB6D-0C5F-473F-A4E3-7D05860C8E89}" type="slidenum">
              <a:rPr lang="en-US" smtClean="0"/>
              <a:pPr/>
              <a:t>19</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Ever seen this license plate?</a:t>
            </a:r>
          </a:p>
          <a:p>
            <a:pPr eaLnBrk="1" hangingPunct="1"/>
            <a:r>
              <a:rPr lang="en-US" dirty="0" smtClean="0"/>
              <a:t>Sit</a:t>
            </a:r>
            <a:r>
              <a:rPr lang="en-US" baseline="0" dirty="0" smtClean="0"/>
              <a:t> next to a grandmother and you are not going to be there very long before the photos come out.</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E045D82-E73F-47C7-9B61-0AC44CE2F293}" type="slidenum">
              <a:rPr lang="en-US" smtClean="0"/>
              <a:pPr/>
              <a:t>2</a:t>
            </a:fld>
            <a:endParaRPr lang="en-US" dirty="0" smtClean="0"/>
          </a:p>
        </p:txBody>
      </p:sp>
      <p:sp>
        <p:nvSpPr>
          <p:cNvPr id="90115" name="Rectangle 2"/>
          <p:cNvSpPr>
            <a:spLocks noGrp="1" noRot="1" noChangeAspect="1" noChangeArrowheads="1" noTextEdit="1"/>
          </p:cNvSpPr>
          <p:nvPr>
            <p:ph type="sldImg"/>
          </p:nvPr>
        </p:nvSpPr>
        <p:spPr>
          <a:xfrm>
            <a:off x="1182688" y="698500"/>
            <a:ext cx="4645025" cy="3484563"/>
          </a:xfrm>
          <a:ln/>
        </p:spPr>
      </p:sp>
      <p:sp>
        <p:nvSpPr>
          <p:cNvPr id="90116"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Not an evangelism expert</a:t>
            </a:r>
          </a:p>
          <a:p>
            <a:pPr eaLnBrk="1" hangingPunct="1"/>
            <a:r>
              <a:rPr lang="en-US" sz="1800" b="1" dirty="0" smtClean="0"/>
              <a:t>Had enough personal experiences, been enough places and seen enough to share some observations</a:t>
            </a:r>
          </a:p>
          <a:p>
            <a:pPr eaLnBrk="1" hangingPunct="1"/>
            <a:r>
              <a:rPr lang="en-US" sz="1800" b="1" dirty="0" smtClean="0"/>
              <a:t>I hope you will say “If this guy can do it, then I certainly can”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And oh, by the way…see how I just managed to slip a couple of photographs of my grandchildren!</a:t>
            </a:r>
          </a:p>
          <a:p>
            <a:endParaRPr lang="en-US" sz="1800" b="1" dirty="0" smtClean="0"/>
          </a:p>
          <a:p>
            <a:r>
              <a:rPr lang="en-US" sz="1800" b="1" dirty="0" smtClean="0"/>
              <a:t>The point is that we will find a way to establish rapport and bring the subject up if we are passionate about it.</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20</a:t>
            </a:fld>
            <a:endParaRPr lang="en-US"/>
          </a:p>
        </p:txBody>
      </p:sp>
    </p:spTree>
    <p:extLst>
      <p:ext uri="{BB962C8B-B14F-4D97-AF65-F5344CB8AC3E}">
        <p14:creationId xmlns:p14="http://schemas.microsoft.com/office/powerpoint/2010/main" val="3494827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Doesn’t mean we go tackle people like some fanatic.</a:t>
            </a:r>
          </a:p>
          <a:p>
            <a:r>
              <a:rPr lang="en-US" sz="1800" b="1" dirty="0" smtClean="0"/>
              <a:t>Find a way to find common ground, establish rapport and introduce the topic.</a:t>
            </a:r>
          </a:p>
          <a:p>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21</a:t>
            </a:fld>
            <a:endParaRPr lang="en-US"/>
          </a:p>
        </p:txBody>
      </p:sp>
    </p:spTree>
    <p:extLst>
      <p:ext uri="{BB962C8B-B14F-4D97-AF65-F5344CB8AC3E}">
        <p14:creationId xmlns:p14="http://schemas.microsoft.com/office/powerpoint/2010/main" val="2320690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We know how to do it. So why don’t we?</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22</a:t>
            </a:fld>
            <a:endParaRPr lang="en-US"/>
          </a:p>
        </p:txBody>
      </p:sp>
    </p:spTree>
    <p:extLst>
      <p:ext uri="{BB962C8B-B14F-4D97-AF65-F5344CB8AC3E}">
        <p14:creationId xmlns:p14="http://schemas.microsoft.com/office/powerpoint/2010/main" val="3494827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Here are some observations about our lack of passion: (you may have some other ideas, feel free to share them with me afterwards)</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23</a:t>
            </a:fld>
            <a:endParaRPr lang="en-US"/>
          </a:p>
        </p:txBody>
      </p:sp>
    </p:spTree>
    <p:extLst>
      <p:ext uri="{BB962C8B-B14F-4D97-AF65-F5344CB8AC3E}">
        <p14:creationId xmlns:p14="http://schemas.microsoft.com/office/powerpoint/2010/main" val="349482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9AE15E9-2545-497F-8800-76B3546D2098}" type="slidenum">
              <a:rPr lang="en-US" smtClean="0"/>
              <a:pPr/>
              <a:t>24</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z="2000" b="1" dirty="0" smtClean="0"/>
              <a:t>If we appreciate what God has done for us then it will change our attitude.</a:t>
            </a:r>
          </a:p>
          <a:p>
            <a:pPr eaLnBrk="1" hangingPunct="1"/>
            <a:r>
              <a:rPr lang="en-US" sz="1800" b="1" dirty="0" smtClean="0"/>
              <a:t>Many of us are in a passionless relationship.</a:t>
            </a:r>
          </a:p>
          <a:p>
            <a:pPr eaLnBrk="1" hangingPunct="1"/>
            <a:r>
              <a:rPr lang="en-US" sz="1800" b="1" dirty="0" smtClean="0"/>
              <a:t>We are more excited about a good deal on tires than we are about sharing the gospel.</a:t>
            </a:r>
          </a:p>
          <a:p>
            <a:pPr defTabSz="913303" eaLnBrk="1" hangingPunct="1">
              <a:defRPr/>
            </a:pPr>
            <a:r>
              <a:rPr lang="en-US" sz="1800" b="1" dirty="0" smtClean="0"/>
              <a:t>Many of us grew up in the church and our confidence is in our obedience to things we accepted and obeyed from our parents. We never have the sense of rescue. </a:t>
            </a:r>
          </a:p>
          <a:p>
            <a:pPr defTabSz="913303" eaLnBrk="1" hangingPunct="1">
              <a:defRPr/>
            </a:pPr>
            <a:r>
              <a:rPr lang="en-US" sz="1800" b="1" dirty="0" smtClean="0"/>
              <a:t>Can you relate to Ps 51?</a:t>
            </a:r>
          </a:p>
          <a:p>
            <a:pPr eaLnBrk="1" hangingPunct="1"/>
            <a:r>
              <a:rPr lang="en-US" sz="1800" b="1" dirty="0" smtClean="0"/>
              <a:t>We don’t see or feel that the gospel is “good news.” A sense of what God has done for us will create a great passion for sharing with others.</a:t>
            </a:r>
          </a:p>
          <a:p>
            <a:pPr eaLnBrk="1" hangingPunct="1"/>
            <a:endParaRPr lang="en-US" sz="1800" b="1"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A2A9E82-13BB-4E7E-93DA-AC03835F79C9}" type="slidenum">
              <a:rPr lang="en-US" smtClean="0"/>
              <a:pPr/>
              <a:t>25</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z="1800" b="1" dirty="0" smtClean="0"/>
              <a:t>Have we developed the love for the lost that the Lord had for 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A2A9E82-13BB-4E7E-93DA-AC03835F79C9}" type="slidenum">
              <a:rPr lang="en-US" smtClean="0"/>
              <a:pPr/>
              <a:t>26</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z="1800" b="1" dirty="0" smtClean="0"/>
              <a:t>We were dead spiritually. If we die separated from God there remains no hope.</a:t>
            </a:r>
          </a:p>
          <a:p>
            <a:pPr eaLnBrk="1" hangingPunct="1"/>
            <a:r>
              <a:rPr lang="en-US" sz="1800" b="1" dirty="0" smtClean="0"/>
              <a:t>We can help save people from eternal death.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2DA7BD9-5401-48F8-94A9-20CC600DD955}" type="slidenum">
              <a:rPr lang="en-US" smtClean="0"/>
              <a:pPr/>
              <a:t>27</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sz="1800" b="1" dirty="0" smtClean="0"/>
              <a:t>They are spiritually dead – separated from God.</a:t>
            </a:r>
          </a:p>
          <a:p>
            <a:pPr eaLnBrk="1" hangingPunct="1"/>
            <a:r>
              <a:rPr lang="en-US" sz="1800" b="1" dirty="0" smtClean="0"/>
              <a:t>They are deathly ill and you have the cure – right there in your hand.</a:t>
            </a:r>
          </a:p>
          <a:p>
            <a:pPr eaLnBrk="1" hangingPunct="1"/>
            <a:r>
              <a:rPr lang="en-US" sz="1800" b="1" dirty="0" smtClean="0"/>
              <a:t>I feel this every time I go through the Atlanta airport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9AE15E9-2545-497F-8800-76B3546D2098}" type="slidenum">
              <a:rPr lang="en-US" smtClean="0"/>
              <a:pPr/>
              <a:t>28</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z="2000" b="1" dirty="0" smtClean="0"/>
              <a:t>How did Moses feel such sympathy for the wayward and lost condition of his brethren?</a:t>
            </a:r>
            <a:endParaRPr lang="en-US" sz="1800" b="1" dirty="0" smtClean="0"/>
          </a:p>
          <a:p>
            <a:pPr eaLnBrk="1" hangingPunct="1"/>
            <a:endParaRPr lang="en-US" sz="1800" b="1"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9AE15E9-2545-497F-8800-76B3546D2098}" type="slidenum">
              <a:rPr lang="en-US" smtClean="0"/>
              <a:pPr/>
              <a:t>29</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z="2000" b="1" dirty="0" smtClean="0"/>
              <a:t>Paul reflected this same attitude. How can he say this? Can we? What are we willing to sacrifice for the lost? Our beach homes? Our cable TV?</a:t>
            </a:r>
          </a:p>
          <a:p>
            <a:pPr eaLnBrk="1" hangingPunct="1"/>
            <a:r>
              <a:rPr lang="en-US" sz="2000" b="1" dirty="0" smtClean="0"/>
              <a:t>Certainly not our souls.</a:t>
            </a:r>
            <a:endParaRPr lang="en-US" sz="1800" b="1"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0458A45-35EF-44D0-A0C9-6CD1F5C5062A}" type="slidenum">
              <a:rPr lang="en-US" smtClean="0"/>
              <a:pPr/>
              <a:t>3</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sz="1800" b="1" dirty="0" smtClean="0"/>
              <a:t>Town with a lovely lake – wouldn’t it be nice if we caught some fish</a:t>
            </a:r>
          </a:p>
          <a:p>
            <a:pPr eaLnBrk="1" hangingPunct="1"/>
            <a:r>
              <a:rPr lang="en-US" sz="1800" b="1" dirty="0" smtClean="0"/>
              <a:t>Fishing Society – loved everything about fishing</a:t>
            </a:r>
          </a:p>
          <a:p>
            <a:pPr eaLnBrk="1" hangingPunct="1"/>
            <a:r>
              <a:rPr lang="en-US" sz="1800" b="1" dirty="0" smtClean="0"/>
              <a:t>Studied fishing – wrote books – debated fishing techniques – collected lures – sent people to study fishing techniques in other parts of the world – had fishing lectures – Became recognized as fishing experts. The only problem was – no one ever fished</a:t>
            </a:r>
          </a:p>
          <a:p>
            <a:pPr eaLnBrk="1" hangingPunct="1"/>
            <a:r>
              <a:rPr lang="en-US" sz="1800" b="1" dirty="0" smtClean="0"/>
              <a:t>Have we turned evangelism into just an intellectual exercise? We have to fish!</a:t>
            </a:r>
          </a:p>
          <a:p>
            <a:pPr eaLnBrk="1" hangingPunct="1"/>
            <a:r>
              <a:rPr lang="en-US" sz="1800" b="1" dirty="0" smtClean="0"/>
              <a:t>We can’t have someone do our fishing for us.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This is from a tile that hung in our house when we lived in The Netherlands. I bring this for my Nederland friend here tonight. It is called the Movie of Life.</a:t>
            </a:r>
          </a:p>
          <a:p>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30</a:t>
            </a:fld>
            <a:endParaRPr lang="en-US"/>
          </a:p>
        </p:txBody>
      </p:sp>
    </p:spTree>
    <p:extLst>
      <p:ext uri="{BB962C8B-B14F-4D97-AF65-F5344CB8AC3E}">
        <p14:creationId xmlns:p14="http://schemas.microsoft.com/office/powerpoint/2010/main" val="231104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We have created an environment of such doctrinal complexity that many think they don’t know enough to share the gospel.</a:t>
            </a:r>
          </a:p>
          <a:p>
            <a:r>
              <a:rPr lang="en-US" sz="1800" b="1" dirty="0" smtClean="0"/>
              <a:t>Yet what did Paul say? It took me a long time to understand this. I thought it hyperbole. </a:t>
            </a:r>
          </a:p>
          <a:p>
            <a:r>
              <a:rPr lang="en-US" sz="1800" b="1" dirty="0" smtClean="0"/>
              <a:t>Now I think he was right on target. If we can explain this statement and how to respond to it we have shared the gospel.</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31</a:t>
            </a:fld>
            <a:endParaRPr lang="en-US"/>
          </a:p>
        </p:txBody>
      </p:sp>
    </p:spTree>
    <p:extLst>
      <p:ext uri="{BB962C8B-B14F-4D97-AF65-F5344CB8AC3E}">
        <p14:creationId xmlns:p14="http://schemas.microsoft.com/office/powerpoint/2010/main" val="3279809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Militant atheism is on the rise. It is becoming politically incorrect to be a Christian.</a:t>
            </a:r>
          </a:p>
          <a:p>
            <a:r>
              <a:rPr lang="en-US" sz="1800" b="1" dirty="0" smtClean="0"/>
              <a:t>When I was a little boy you were admired if you were a gospel preacher or a Christian.</a:t>
            </a:r>
          </a:p>
          <a:p>
            <a:r>
              <a:rPr lang="en-US" sz="1800" b="1" dirty="0" smtClean="0"/>
              <a:t>Now you are portrayed as an idiot, a buffoon, narrow-minded, prejudiced. Don’t take comfort when you see Catholics being attacked of belittled, even Mormons. You are included in that group. They are attacking all religious thought.</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32</a:t>
            </a:fld>
            <a:endParaRPr lang="en-US"/>
          </a:p>
        </p:txBody>
      </p:sp>
    </p:spTree>
    <p:extLst>
      <p:ext uri="{BB962C8B-B14F-4D97-AF65-F5344CB8AC3E}">
        <p14:creationId xmlns:p14="http://schemas.microsoft.com/office/powerpoint/2010/main" val="3279809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33</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z="1800" b="1" dirty="0" smtClean="0"/>
              <a:t>The starting point for evangelism is inside of us. It is driven by the condition of our hearts. And we must always be prepared to give an answer.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8A5F33C-857C-462C-A5DC-A3302FB79876}" type="slidenum">
              <a:rPr lang="en-US" smtClean="0"/>
              <a:pPr/>
              <a:t>34</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z="1800" b="1" dirty="0" smtClean="0"/>
              <a:t>Don’t start rock climbing mountains. Requires years of practice and training.</a:t>
            </a:r>
          </a:p>
          <a:p>
            <a:pPr eaLnBrk="1" hangingPunct="1"/>
            <a:r>
              <a:rPr lang="en-US" sz="1800" b="1" dirty="0" smtClean="0"/>
              <a:t>It’s not just having the will to climb mountains but having the will to prepare to climb mountains.</a:t>
            </a:r>
          </a:p>
          <a:p>
            <a:pPr eaLnBrk="1" hangingPunct="1"/>
            <a:r>
              <a:rPr lang="en-US" sz="1800" b="1" dirty="0" smtClean="0"/>
              <a:t>Heaven will be of more value than rock climbing or football!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2EDC590-EDDC-4DA7-8BE5-EF972BA9666B}" type="slidenum">
              <a:rPr lang="en-US" smtClean="0"/>
              <a:pPr/>
              <a:t>35</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sz="1800" b="1" dirty="0" smtClean="0"/>
              <a:t>To hard to learn? We can learn ANYTHING</a:t>
            </a:r>
            <a:r>
              <a:rPr lang="en-US" sz="1800" b="1" baseline="0" dirty="0" smtClean="0"/>
              <a:t> </a:t>
            </a:r>
            <a:r>
              <a:rPr lang="en-US" sz="1800" b="1" dirty="0" smtClean="0"/>
              <a:t>our heart purposes for us.</a:t>
            </a:r>
          </a:p>
          <a:p>
            <a:pPr eaLnBrk="1" hangingPunct="1"/>
            <a:endParaRPr lang="en-US" sz="1800" b="1" dirty="0" smtClean="0"/>
          </a:p>
          <a:p>
            <a:pPr eaLnBrk="1" hangingPunct="1"/>
            <a:r>
              <a:rPr lang="en-US" sz="1800" b="1" dirty="0" smtClean="0"/>
              <a:t>Someone once remarked that there child just couldn’t learn the books of the OT. They were too hard.</a:t>
            </a:r>
          </a:p>
          <a:p>
            <a:pPr eaLnBrk="1" hangingPunct="1"/>
            <a:r>
              <a:rPr lang="en-US" sz="1800" b="1" dirty="0" smtClean="0"/>
              <a:t>Remember </a:t>
            </a:r>
            <a:r>
              <a:rPr lang="en-US" sz="1800" b="1" dirty="0" err="1" smtClean="0"/>
              <a:t>Pokemon</a:t>
            </a:r>
            <a:r>
              <a:rPr lang="en-US" sz="1800" b="1" dirty="0" smtClean="0"/>
              <a:t>? Japanese names. Watched in amazement as 5 years olds could rattle off every name.</a:t>
            </a:r>
          </a:p>
          <a:p>
            <a:pPr eaLnBrk="1" hangingPunct="1"/>
            <a:endParaRPr lang="en-US" sz="1800" b="1" dirty="0" smtClean="0"/>
          </a:p>
          <a:p>
            <a:pPr eaLnBrk="1" hangingPunct="1"/>
            <a:r>
              <a:rPr lang="en-US" sz="1800" b="1" dirty="0" smtClean="0"/>
              <a:t>The 30 year old version of this is Fantasy Football leagues….and baseball stats. I hear men speak in great detail of incredible statistics but couldn’t give you three verses strung together about God’s plan of redemption!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DC7719E-74FA-489A-B4AA-2CEDA2E79B78}" type="slidenum">
              <a:rPr lang="en-US" smtClean="0"/>
              <a:pPr/>
              <a:t>36</a:t>
            </a:fld>
            <a:endParaRPr lang="en-US" smtClean="0"/>
          </a:p>
        </p:txBody>
      </p:sp>
      <p:sp>
        <p:nvSpPr>
          <p:cNvPr id="120835" name="Rectangle 2"/>
          <p:cNvSpPr>
            <a:spLocks noGrp="1" noRot="1" noChangeAspect="1" noChangeArrowheads="1" noTextEdit="1"/>
          </p:cNvSpPr>
          <p:nvPr>
            <p:ph type="sldImg"/>
          </p:nvPr>
        </p:nvSpPr>
        <p:spPr>
          <a:xfrm>
            <a:off x="1182688" y="657225"/>
            <a:ext cx="4645025" cy="3484563"/>
          </a:xfrm>
          <a:ln/>
        </p:spPr>
      </p:sp>
      <p:sp>
        <p:nvSpPr>
          <p:cNvPr id="120836" name="Rectangle 3"/>
          <p:cNvSpPr>
            <a:spLocks noGrp="1" noChangeArrowheads="1"/>
          </p:cNvSpPr>
          <p:nvPr>
            <p:ph type="body" idx="1"/>
          </p:nvPr>
        </p:nvSpPr>
        <p:spPr>
          <a:noFill/>
          <a:ln/>
        </p:spPr>
        <p:txBody>
          <a:bodyPr/>
          <a:lstStyle/>
          <a:p>
            <a:pPr eaLnBrk="1" hangingPunct="1"/>
            <a:r>
              <a:rPr lang="en-US" sz="1800" b="1" dirty="0" smtClean="0"/>
              <a:t>Preparation can take many forms.</a:t>
            </a:r>
          </a:p>
          <a:p>
            <a:pPr eaLnBrk="1" hangingPunct="1"/>
            <a:r>
              <a:rPr lang="en-US" sz="1800" b="1" dirty="0" smtClean="0"/>
              <a:t>This is one of our key purposes for our Bible study meetings. </a:t>
            </a:r>
          </a:p>
          <a:p>
            <a:pPr eaLnBrk="1" hangingPunct="1"/>
            <a:r>
              <a:rPr lang="en-US" sz="1800" b="1" dirty="0" smtClean="0"/>
              <a:t>If you don’t attend Bible study I can tell you several reasons why you aren’t but more than anything I can tell you two things about yourself: you do not have a passion for the lost and you are not trying to convert anyone to Christ.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37</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z="1800" b="1" dirty="0" smtClean="0"/>
              <a:t>Why would anyone ask us? They should see something in us. A joy perhaps; a peace that passes understanding perhaps.</a:t>
            </a:r>
          </a:p>
          <a:p>
            <a:pPr eaLnBrk="1" hangingPunct="1"/>
            <a:r>
              <a:rPr lang="en-US" sz="1800" b="1" dirty="0" smtClean="0"/>
              <a:t>We need to live in such a way that people we come in contact with us can see a difference and that provides us the opportunity to explain our beliefs. If they seeing us serving and loving in a selfish</a:t>
            </a:r>
            <a:r>
              <a:rPr lang="en-US" sz="1800" b="1" baseline="0" dirty="0" smtClean="0"/>
              <a:t> and </a:t>
            </a:r>
            <a:r>
              <a:rPr lang="en-US" sz="1800" b="1" baseline="0" dirty="0" err="1" smtClean="0"/>
              <a:t>selfcentered</a:t>
            </a:r>
            <a:r>
              <a:rPr lang="en-US" sz="1800" b="1" baseline="0" dirty="0" smtClean="0"/>
              <a:t> world they may ask. If they see us demonstrating peace and an abundant life in situations where they would panic they may ask us.</a:t>
            </a:r>
            <a:endParaRPr lang="en-US" sz="1800" b="1" dirty="0" smtClean="0"/>
          </a:p>
          <a:p>
            <a:pPr eaLnBrk="1" hangingPunct="1"/>
            <a:r>
              <a:rPr lang="en-US" sz="1800" b="1" dirty="0" smtClean="0"/>
              <a:t>When I am speaking to a stranger I love to actually get the conversation to a point that they actually ask me to share the gospel with them!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E8C4A97F-5315-455F-9238-E5E7C3FA58B9}" type="slidenum">
              <a:rPr lang="en-US" smtClean="0"/>
              <a:pPr/>
              <a:t>38</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sz="1800" b="1" dirty="0" smtClean="0"/>
              <a:t>Irish preacher once said there were 5 gospels, MMLJ and you!</a:t>
            </a:r>
          </a:p>
          <a:p>
            <a:pPr eaLnBrk="1" hangingPunct="1"/>
            <a:r>
              <a:rPr lang="en-US" sz="1800" b="1" dirty="0" smtClean="0"/>
              <a:t>“You are the only Bible the world will ever know”</a:t>
            </a:r>
          </a:p>
          <a:p>
            <a:pPr eaLnBrk="1" hangingPunct="1"/>
            <a:r>
              <a:rPr lang="en-US" sz="1800" b="1" dirty="0" smtClean="0"/>
              <a:t>What does your gospel look like? Does it look like this guy?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39</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z="1800" b="1" dirty="0" smtClean="0"/>
              <a:t>The reason for the hope that is with in us. What is this hope that is within us?</a:t>
            </a:r>
          </a:p>
          <a:p>
            <a:pPr eaLnBrk="1" hangingPunct="1"/>
            <a:r>
              <a:rPr lang="en-US" sz="1800" b="1" dirty="0" smtClean="0"/>
              <a:t>What is this hope?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One reason to use the fishing story is that is the paradigm the Lord used.</a:t>
            </a:r>
          </a:p>
          <a:p>
            <a:r>
              <a:rPr lang="en-US" sz="1800" b="1" dirty="0" smtClean="0"/>
              <a:t>We are commanded to fish</a:t>
            </a:r>
            <a:r>
              <a:rPr lang="en-US" sz="1800" b="1" dirty="0"/>
              <a:t>.</a:t>
            </a:r>
            <a:endParaRPr lang="en-US" sz="1800" b="1" dirty="0" smtClean="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4</a:t>
            </a:fld>
            <a:endParaRPr lang="en-US"/>
          </a:p>
        </p:txBody>
      </p:sp>
    </p:spTree>
    <p:extLst>
      <p:ext uri="{BB962C8B-B14F-4D97-AF65-F5344CB8AC3E}">
        <p14:creationId xmlns:p14="http://schemas.microsoft.com/office/powerpoint/2010/main" val="3900777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4144BDF-79F0-4D95-8E37-03492FD840DE}" type="slidenum">
              <a:rPr lang="en-US" smtClean="0"/>
              <a:pPr/>
              <a:t>40</a:t>
            </a:fld>
            <a:endParaRPr lang="en-US" dirty="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701040" y="4386244"/>
            <a:ext cx="5608320" cy="4183876"/>
          </a:xfrm>
          <a:noFill/>
          <a:ln/>
        </p:spPr>
        <p:txBody>
          <a:bodyPr/>
          <a:lstStyle/>
          <a:p>
            <a:pPr eaLnBrk="1" hangingPunct="1"/>
            <a:r>
              <a:rPr lang="en-US" sz="1800" b="1" dirty="0" smtClean="0"/>
              <a:t>Our hope is based upon the grace of God found in the gospel.</a:t>
            </a:r>
          </a:p>
          <a:p>
            <a:pPr eaLnBrk="1" hangingPunct="1"/>
            <a:r>
              <a:rPr lang="en-US" sz="1800" b="1" dirty="0" smtClean="0"/>
              <a:t>The gospel is our hope.</a:t>
            </a:r>
          </a:p>
          <a:p>
            <a:pPr eaLnBrk="1" hangingPunct="1"/>
            <a:endParaRPr lang="en-US" sz="1800" b="1" dirty="0" smtClean="0"/>
          </a:p>
          <a:p>
            <a:pPr eaLnBrk="1" hangingPunct="1"/>
            <a:r>
              <a:rPr lang="en-US" sz="1800" b="1" dirty="0" smtClean="0"/>
              <a:t>&lt;TR&gt; Again in Col 1:23</a:t>
            </a:r>
          </a:p>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4144BDF-79F0-4D95-8E37-03492FD840DE}" type="slidenum">
              <a:rPr lang="en-US" smtClean="0"/>
              <a:pPr/>
              <a:t>41</a:t>
            </a:fld>
            <a:endParaRPr lang="en-US" dirty="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701040" y="4386244"/>
            <a:ext cx="5608320" cy="4183876"/>
          </a:xfrm>
          <a:noFill/>
          <a:ln/>
        </p:spPr>
        <p:txBody>
          <a:bodyPr/>
          <a:lstStyle/>
          <a:p>
            <a:pPr eaLnBrk="1" hangingPunct="1"/>
            <a:r>
              <a:rPr lang="en-US" sz="1800" b="1" dirty="0" smtClean="0"/>
              <a:t>The gospel is our hope.</a:t>
            </a:r>
          </a:p>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42</a:t>
            </a:fld>
            <a:endParaRPr lang="en-US" dirty="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z="1800" b="1" dirty="0" smtClean="0"/>
              <a:t>We keep coming back to this passage. And we will keep coming back to this passage. It only took me about 25 years of coming to this passage until I finally understood it, believed it, and started practicing it!</a:t>
            </a:r>
          </a:p>
          <a:p>
            <a:pPr eaLnBrk="1" hangingPunct="1"/>
            <a:r>
              <a:rPr lang="en-US" sz="1800" b="1" dirty="0" smtClean="0"/>
              <a:t>We learn a lot about this in…</a:t>
            </a:r>
          </a:p>
          <a:p>
            <a:pPr eaLnBrk="1" hangingPunct="1"/>
            <a:endParaRPr lang="en-US" sz="1400" b="1"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43</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z="1800" b="1" dirty="0" smtClean="0"/>
              <a:t>The Parable of the Sower was a story that Jesus gave us that provides us with a good illustration of how the gospel is to be handled.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44</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dirty="0" smtClean="0"/>
              <a:t>Hearken; Behold, there went out a </a:t>
            </a:r>
            <a:r>
              <a:rPr lang="en-US" dirty="0" err="1" smtClean="0"/>
              <a:t>sower</a:t>
            </a:r>
            <a:r>
              <a:rPr lang="en-US" dirty="0" smtClean="0"/>
              <a:t> to sow:</a:t>
            </a:r>
          </a:p>
          <a:p>
            <a:pPr eaLnBrk="1" hangingPunct="1"/>
            <a:r>
              <a:rPr lang="en-US" dirty="0" smtClean="0"/>
              <a:t> 4 And it came to pass, as he sowed, some fell by the way side, and the fowls of the air came and devoured it up.</a:t>
            </a:r>
          </a:p>
          <a:p>
            <a:pPr eaLnBrk="1" hangingPunct="1"/>
            <a:r>
              <a:rPr lang="en-US" dirty="0" smtClean="0"/>
              <a:t> 5 And some fell on stony ground, where it had not much earth; and immediately it sprang up, because it had no depth of earth:</a:t>
            </a:r>
          </a:p>
          <a:p>
            <a:pPr eaLnBrk="1" hangingPunct="1"/>
            <a:r>
              <a:rPr lang="en-US" dirty="0" smtClean="0"/>
              <a:t> 6 But when the sun was up, it was scorched; and because it had no root, it withered away.</a:t>
            </a:r>
          </a:p>
          <a:p>
            <a:pPr eaLnBrk="1" hangingPunct="1"/>
            <a:r>
              <a:rPr lang="en-US" dirty="0" smtClean="0"/>
              <a:t> 7 And some fell among thorns, and the thorns grew up, and choked it, and it yielded no fruit.</a:t>
            </a:r>
          </a:p>
          <a:p>
            <a:pPr eaLnBrk="1" hangingPunct="1"/>
            <a:r>
              <a:rPr lang="en-US" dirty="0" smtClean="0"/>
              <a:t> 8 And other fell on good ground, and did yield fruit that sprang up and increased; and brought forth, some thirty, and some sixty, and some an hundred.</a:t>
            </a:r>
          </a:p>
          <a:p>
            <a:pPr eaLnBrk="1" hangingPunct="1"/>
            <a:r>
              <a:rPr lang="en-US" dirty="0" err="1" smtClean="0"/>
              <a:t>Joh</a:t>
            </a:r>
            <a:r>
              <a:rPr lang="en-US" dirty="0" smtClean="0"/>
              <a:t> 15:5; Col 1:6</a:t>
            </a:r>
          </a:p>
          <a:p>
            <a:pPr eaLnBrk="1" hangingPunct="1"/>
            <a:r>
              <a:rPr lang="en-US" dirty="0" smtClean="0"/>
              <a:t> 9 And he said unto them, He that hath ears to hear, let him hear.</a:t>
            </a:r>
          </a:p>
          <a:p>
            <a:pPr eaLnBrk="1" hangingPunct="1"/>
            <a:r>
              <a:rPr lang="en-US" dirty="0" smtClean="0"/>
              <a:t>14 The seed is the word of God</a:t>
            </a:r>
          </a:p>
          <a:p>
            <a:pPr eaLnBrk="1" hangingPunct="1"/>
            <a:r>
              <a:rPr lang="en-US" sz="1800" b="1" dirty="0" smtClean="0"/>
              <a:t>The responsibility lies on our shoulders. </a:t>
            </a:r>
          </a:p>
          <a:p>
            <a:pPr eaLnBrk="1" hangingPunct="1"/>
            <a:r>
              <a:rPr lang="en-US" sz="1800" b="1" dirty="0" smtClean="0"/>
              <a:t>Notice that 3 out of the 4 areas where the </a:t>
            </a:r>
            <a:r>
              <a:rPr lang="en-US" sz="1800" b="1" dirty="0" err="1" smtClean="0"/>
              <a:t>sedd</a:t>
            </a:r>
            <a:r>
              <a:rPr lang="en-US" sz="1800" b="1" dirty="0" smtClean="0"/>
              <a:t> was sown it produced nothing. Jesus, Himself didn’t convert everyone,</a:t>
            </a:r>
            <a:r>
              <a:rPr lang="en-US" sz="1800" b="1" baseline="0" dirty="0" smtClean="0"/>
              <a:t> </a:t>
            </a:r>
            <a:r>
              <a:rPr lang="en-US" sz="1800" b="1" baseline="0" dirty="0" err="1" smtClean="0"/>
              <a:t>niether</a:t>
            </a:r>
            <a:r>
              <a:rPr lang="en-US" sz="1800" b="1" baseline="0" dirty="0" smtClean="0"/>
              <a:t> will we. But if we are not sowing, or we are </a:t>
            </a:r>
            <a:r>
              <a:rPr lang="en-US" sz="1800" b="1" baseline="0" dirty="0" err="1" smtClean="0"/>
              <a:t>sowint</a:t>
            </a:r>
            <a:r>
              <a:rPr lang="en-US" sz="1800" b="1" baseline="0" dirty="0" smtClean="0"/>
              <a:t> with the wrong thing we will certainly not be productive.</a:t>
            </a:r>
            <a:endParaRPr lang="en-US" sz="1800" b="1" dirty="0" smtClean="0"/>
          </a:p>
          <a:p>
            <a:pPr eaLnBrk="1" hangingPunct="1"/>
            <a:r>
              <a:rPr lang="en-US" sz="1800" b="1" dirty="0" smtClean="0"/>
              <a:t>Understand a crucial factor here – the seed is the word – the gospel</a:t>
            </a:r>
          </a:p>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45</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z="1800" b="1" dirty="0" smtClean="0"/>
              <a:t>What was the sower doing? Was he just a stupid </a:t>
            </a:r>
            <a:r>
              <a:rPr lang="en-US" sz="1800" b="1" dirty="0" err="1" smtClean="0"/>
              <a:t>sower</a:t>
            </a:r>
            <a:r>
              <a:rPr lang="en-US" sz="1800" b="1" dirty="0" smtClean="0"/>
              <a:t>?  He was sowing the seed. Why was he sowing it on rocky/thorny ground? He was just sowing.</a:t>
            </a:r>
          </a:p>
          <a:p>
            <a:pPr eaLnBrk="1" hangingPunct="1"/>
            <a:r>
              <a:rPr lang="en-US" sz="1800" b="1" dirty="0" smtClean="0"/>
              <a:t>I think sometime we get too caught up in getting results. When we start making numbers our focus it causes us to lose our focus.</a:t>
            </a:r>
          </a:p>
          <a:p>
            <a:pPr eaLnBrk="1" hangingPunct="1"/>
            <a:r>
              <a:rPr lang="en-US" sz="1800" b="1" dirty="0" smtClean="0"/>
              <a:t>We should be focused on sowing the seed, and letting God worry about the hearts. God asked us to sow by faith in Him. Almost like Gideon and the lappers at the stream.</a:t>
            </a:r>
          </a:p>
          <a:p>
            <a:pPr eaLnBrk="1" hangingPunct="1"/>
            <a:r>
              <a:rPr lang="en-US" sz="1800" b="1" dirty="0" smtClean="0"/>
              <a:t>When we focus on results it causes at least two problems:</a:t>
            </a:r>
          </a:p>
          <a:p>
            <a:pPr eaLnBrk="1" hangingPunct="1"/>
            <a:endParaRPr lang="en-US" sz="1800" b="1"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46</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z="1800" b="1" dirty="0" smtClean="0"/>
              <a:t>We start becoming Soil Inspectors. </a:t>
            </a:r>
          </a:p>
          <a:p>
            <a:pPr eaLnBrk="1" hangingPunct="1"/>
            <a:r>
              <a:rPr lang="en-US" sz="1800" b="1" dirty="0" smtClean="0"/>
              <a:t>Did the sower do this? No. He was just sowing. We tend to pre-judge peoples hearts. We are not going to sow over here or over there because we will not get the results WE want. We start measuring evangelistic efforts like a business. We decide whether the soil is good. I’ve seen a lot of people that have come to faith in Christ that in the past I would have thought never would have been interested, because the priority was sharing the gospel.</a:t>
            </a:r>
          </a:p>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47</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sz="1800" b="1" dirty="0" smtClean="0"/>
              <a:t>Another results-oriented problem is that we become Soil Preparers. </a:t>
            </a:r>
          </a:p>
          <a:p>
            <a:pPr eaLnBrk="1" hangingPunct="1"/>
            <a:r>
              <a:rPr lang="en-US" sz="1800" b="1" dirty="0" smtClean="0"/>
              <a:t>We judge that these people need to learn a lot of stuff before they can become a Christian. We can’t just simply share the good news of Jesus Christ with someone. We need to disavow them of any wrong headed notions of erroneous ideas before they can hear the gospel message. Or we want to make sure that they will be strong Christians before we convert them.</a:t>
            </a:r>
          </a:p>
          <a:p>
            <a:pPr eaLnBrk="1" hangingPunct="1"/>
            <a:r>
              <a:rPr lang="en-US" sz="1800" b="1" dirty="0" smtClean="0"/>
              <a:t>One evidence of this I have seen is that we have essentially one and only way to convert people…</a:t>
            </a:r>
            <a:endParaRPr lang="en-US" b="1" baseline="0"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F5092C5-224D-4FD4-9EC4-F0B122234744}" type="slidenum">
              <a:rPr lang="en-US" smtClean="0"/>
              <a:pPr/>
              <a:t>48</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b="1" baseline="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019A9BE-A1B5-4FE7-96B7-0C5C17853E88}" type="slidenum">
              <a:rPr lang="en-US" smtClean="0"/>
              <a:pPr/>
              <a:t>49</a:t>
            </a:fld>
            <a:endParaRPr lang="en-US" dirty="0" smtClean="0"/>
          </a:p>
        </p:txBody>
      </p:sp>
      <p:sp>
        <p:nvSpPr>
          <p:cNvPr id="97283" name="Rectangle 2"/>
          <p:cNvSpPr>
            <a:spLocks noGrp="1" noRot="1" noChangeAspect="1" noChangeArrowheads="1" noTextEdit="1"/>
          </p:cNvSpPr>
          <p:nvPr>
            <p:ph type="sldImg"/>
          </p:nvPr>
        </p:nvSpPr>
        <p:spPr>
          <a:xfrm>
            <a:off x="1182688" y="698500"/>
            <a:ext cx="4645025" cy="3484563"/>
          </a:xfrm>
          <a:ln/>
        </p:spPr>
      </p:sp>
      <p:sp>
        <p:nvSpPr>
          <p:cNvPr id="97284"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We have to get them into a Bible Study. We want to prepare the soil.</a:t>
            </a:r>
          </a:p>
          <a:p>
            <a:pPr eaLnBrk="1" hangingPunct="1"/>
            <a:r>
              <a:rPr lang="en-US" sz="1800" b="1" dirty="0" smtClean="0"/>
              <a:t>Usually takes about 3 months. Very difficult to get people into a Bible study. Why? They know it is a huge investment of their precious time and they know that you are trying to convert them to something that doesn’t matter anyway (postmodernism)</a:t>
            </a:r>
          </a:p>
          <a:p>
            <a:pPr eaLnBrk="1" hangingPunct="1"/>
            <a:r>
              <a:rPr lang="en-US" sz="1800" b="1" dirty="0" smtClean="0"/>
              <a:t>What are we teaching? This is typically a 3 month course of study. No standard curriculum but it typically is lessons on Bible authority, followed by lessons on the work and worship of the church and then if they are still with us we might let them know a little about the plan of redemption – the gospel.</a:t>
            </a:r>
          </a:p>
          <a:p>
            <a:pPr eaLnBrk="1" hangingPunct="1"/>
            <a:r>
              <a:rPr lang="en-US" sz="1800" b="1" dirty="0" smtClean="0"/>
              <a:t>Usually catechism classes – to convert people to the Church of Christ. </a:t>
            </a:r>
          </a:p>
          <a:p>
            <a:pPr eaLnBrk="1" hangingPunct="1"/>
            <a:r>
              <a:rPr lang="en-US" sz="1800" b="1" dirty="0" smtClean="0"/>
              <a:t>After three months often find them not interested – after investing a great deal of time</a:t>
            </a:r>
          </a:p>
          <a:p>
            <a:pPr eaLnBrk="1" hangingPunct="1"/>
            <a:r>
              <a:rPr lang="en-US" sz="1800" b="1" dirty="0" smtClean="0"/>
              <a:t>Not against having Bible Studies, just realize that to PRESENT the gospel to someone (what the Lord is asking us to do, and that IS where the power is) can be done in a short presentation.</a:t>
            </a:r>
          </a:p>
          <a:p>
            <a:pPr eaLnBrk="1" hangingPunct="1"/>
            <a:r>
              <a:rPr lang="en-US" sz="1800" b="1" dirty="0" smtClean="0"/>
              <a:t>&lt;TR&gt; Most of our current touted approaches to evangelism are based on getting someone into the “Bible Study”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BD8E5A4-73DB-430B-BB0E-EBCEB714A382}" type="slidenum">
              <a:rPr lang="en-US" smtClean="0"/>
              <a:pPr/>
              <a:t>5</a:t>
            </a:fld>
            <a:endParaRPr lang="en-US" dirty="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z="1800" b="1" dirty="0" smtClean="0"/>
              <a:t>The gospel is important</a:t>
            </a:r>
            <a:endParaRPr lang="en-US" sz="1800" b="1" u="sng" dirty="0" smtClean="0"/>
          </a:p>
          <a:p>
            <a:pPr eaLnBrk="1" hangingPunct="1"/>
            <a:r>
              <a:rPr lang="en-US" sz="1800" b="1" dirty="0" smtClean="0"/>
              <a:t>Notice that this is a </a:t>
            </a:r>
            <a:r>
              <a:rPr lang="en-US" sz="1800" b="1" u="sng" dirty="0" smtClean="0"/>
              <a:t>command of Christ to His followers</a:t>
            </a:r>
            <a:r>
              <a:rPr lang="en-US" sz="1800" b="1" dirty="0" smtClean="0"/>
              <a:t> - that means you and me. Does it matter how often we come to services or how pure we try to adhere to doctrinal matters if we don’t follow this command of Christ.</a:t>
            </a:r>
          </a:p>
          <a:p>
            <a:pPr eaLnBrk="1" hangingPunct="1"/>
            <a:endParaRPr lang="en-US" sz="1800" b="1" dirty="0" smtClean="0"/>
          </a:p>
          <a:p>
            <a:pPr eaLnBrk="1" hangingPunct="1"/>
            <a:r>
              <a:rPr lang="en-US" sz="1800" b="1" dirty="0" smtClean="0"/>
              <a:t>&lt;TR&gt;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t>Not saying that we should never have 3 month Bible Studies. I’m just saying that it is possible to convert someone in one session, and I an convinced that the message is one of the simple gospel message. </a:t>
            </a:r>
          </a:p>
          <a:p>
            <a:endParaRPr lang="en-US" sz="1800" b="1" dirty="0" smtClean="0"/>
          </a:p>
          <a:p>
            <a:r>
              <a:rPr lang="en-US" sz="1800" b="1" dirty="0" smtClean="0"/>
              <a:t>[Story of Rob and </a:t>
            </a:r>
            <a:r>
              <a:rPr lang="en-US" sz="1800" b="1" dirty="0" err="1" smtClean="0"/>
              <a:t>Coba</a:t>
            </a:r>
            <a:r>
              <a:rPr lang="en-US" sz="1800" b="1" dirty="0" smtClean="0"/>
              <a:t>]</a:t>
            </a:r>
          </a:p>
          <a:p>
            <a:endParaRPr lang="en-US" sz="1800" b="1" dirty="0" smtClean="0"/>
          </a:p>
          <a:p>
            <a:r>
              <a:rPr lang="en-US" sz="1800" b="1" dirty="0" smtClean="0"/>
              <a:t>That each one of us has the ability to tell others the good news about Jesus Christ and that this simple message is what powered the growth of the early church.</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As Christians travelled out from Jerusalem and around the Roman world either by choice or persecution a word of mouth process took place where Christians were sharing this message with others and the new converts did the same. This was the first social network. This is a viral expansion loop.</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51</a:t>
            </a:fld>
            <a:endParaRPr lang="en-US"/>
          </a:p>
        </p:txBody>
      </p:sp>
    </p:spTree>
    <p:extLst>
      <p:ext uri="{BB962C8B-B14F-4D97-AF65-F5344CB8AC3E}">
        <p14:creationId xmlns:p14="http://schemas.microsoft.com/office/powerpoint/2010/main" val="2798646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This word of mouth process fueled the growth of the early church.</a:t>
            </a:r>
          </a:p>
          <a:p>
            <a:endParaRPr lang="en-US" sz="1800" b="1" dirty="0" smtClean="0"/>
          </a:p>
          <a:p>
            <a:r>
              <a:rPr lang="en-US" sz="1800" b="1" dirty="0" smtClean="0"/>
              <a:t>TR &gt; We think the gospel needs our help. We have lost faith in the gospel to accomplish God’s purpose.</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52</a:t>
            </a:fld>
            <a:endParaRPr lang="en-US"/>
          </a:p>
        </p:txBody>
      </p:sp>
    </p:spTree>
    <p:extLst>
      <p:ext uri="{BB962C8B-B14F-4D97-AF65-F5344CB8AC3E}">
        <p14:creationId xmlns:p14="http://schemas.microsoft.com/office/powerpoint/2010/main" val="27986460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F23643F-3B22-4D38-8191-96A5D758BBD2}" type="slidenum">
              <a:rPr lang="en-US" smtClean="0"/>
              <a:pPr/>
              <a:t>53</a:t>
            </a:fld>
            <a:endParaRPr lang="en-US" smtClean="0"/>
          </a:p>
        </p:txBody>
      </p:sp>
      <p:sp>
        <p:nvSpPr>
          <p:cNvPr id="99331" name="Rectangle 2"/>
          <p:cNvSpPr>
            <a:spLocks noGrp="1" noRot="1" noChangeAspect="1" noChangeArrowheads="1" noTextEdit="1"/>
          </p:cNvSpPr>
          <p:nvPr>
            <p:ph type="sldImg"/>
          </p:nvPr>
        </p:nvSpPr>
        <p:spPr>
          <a:xfrm>
            <a:off x="1182688" y="698500"/>
            <a:ext cx="4645025" cy="3484563"/>
          </a:xfrm>
          <a:ln/>
        </p:spPr>
      </p:sp>
      <p:sp>
        <p:nvSpPr>
          <p:cNvPr id="99332" name="Rectangle 3"/>
          <p:cNvSpPr>
            <a:spLocks noGrp="1" noChangeArrowheads="1"/>
          </p:cNvSpPr>
          <p:nvPr>
            <p:ph type="body" idx="1"/>
          </p:nvPr>
        </p:nvSpPr>
        <p:spPr>
          <a:xfrm>
            <a:off x="701040" y="4416039"/>
            <a:ext cx="5608320" cy="4182635"/>
          </a:xfrm>
          <a:noFill/>
          <a:ln/>
        </p:spPr>
        <p:txBody>
          <a:bodyPr/>
          <a:lstStyle/>
          <a:p>
            <a:pPr eaLnBrk="1" hangingPunct="1"/>
            <a:r>
              <a:rPr lang="en-US" dirty="0" smtClean="0"/>
              <a:t>This approach says that the average member may not have the gift of teaching and therefore should just try to </a:t>
            </a:r>
            <a:r>
              <a:rPr lang="en-US" dirty="0" err="1" smtClean="0"/>
              <a:t>infuence</a:t>
            </a:r>
            <a:r>
              <a:rPr lang="en-US" dirty="0" smtClean="0"/>
              <a:t> others enough to get them to be willing to study the Bible and then hand them off to the preacher. I call this the Clergy-Laity approach. Again the idea is that the average member can’t handle the 3 month Bible study therefore we need to become “centers of influence” to hand them off to others.</a:t>
            </a:r>
          </a:p>
          <a:p>
            <a:pPr eaLnBrk="1" hangingPunct="1"/>
            <a:r>
              <a:rPr lang="en-US" dirty="0" smtClean="0"/>
              <a:t>Nothing wrong with handing people over to pastor, </a:t>
            </a:r>
            <a:r>
              <a:rPr lang="en-US" dirty="0" err="1" smtClean="0"/>
              <a:t>er</a:t>
            </a:r>
            <a:r>
              <a:rPr lang="en-US" dirty="0" smtClean="0"/>
              <a:t> preacher to teach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A0F1B36-9B65-4624-B6EF-6067E7A98614}" type="slidenum">
              <a:rPr lang="en-US" smtClean="0"/>
              <a:pPr/>
              <a:t>54</a:t>
            </a:fld>
            <a:endParaRPr lang="en-US" smtClean="0"/>
          </a:p>
        </p:txBody>
      </p:sp>
      <p:sp>
        <p:nvSpPr>
          <p:cNvPr id="100355" name="Rectangle 2"/>
          <p:cNvSpPr>
            <a:spLocks noGrp="1" noRot="1" noChangeAspect="1" noChangeArrowheads="1" noTextEdit="1"/>
          </p:cNvSpPr>
          <p:nvPr>
            <p:ph type="sldImg"/>
          </p:nvPr>
        </p:nvSpPr>
        <p:spPr>
          <a:xfrm>
            <a:off x="1182688" y="698500"/>
            <a:ext cx="4645025" cy="3484563"/>
          </a:xfrm>
          <a:ln/>
        </p:spPr>
      </p:sp>
      <p:sp>
        <p:nvSpPr>
          <p:cNvPr id="100356" name="Rectangle 3"/>
          <p:cNvSpPr>
            <a:spLocks noGrp="1" noChangeArrowheads="1"/>
          </p:cNvSpPr>
          <p:nvPr>
            <p:ph type="body" idx="1"/>
          </p:nvPr>
        </p:nvSpPr>
        <p:spPr>
          <a:xfrm>
            <a:off x="701040" y="4416039"/>
            <a:ext cx="5608320" cy="4182635"/>
          </a:xfrm>
          <a:noFill/>
          <a:ln/>
        </p:spPr>
        <p:txBody>
          <a:bodyPr/>
          <a:lstStyle/>
          <a:p>
            <a:pPr eaLnBrk="1" hangingPunct="1"/>
            <a:r>
              <a:rPr lang="en-US" dirty="0" smtClean="0"/>
              <a:t>This approach assumes you have talked someone into a Bible Study and uses a book of the Bible such as </a:t>
            </a:r>
            <a:r>
              <a:rPr lang="en-US" dirty="0" err="1" smtClean="0"/>
              <a:t>Ecclesiates</a:t>
            </a:r>
            <a:r>
              <a:rPr lang="en-US" dirty="0" smtClean="0"/>
              <a:t> to study through and build a rapport with the person. Afterwards you study through Luke which will eventually study the gospel</a:t>
            </a:r>
          </a:p>
          <a:p>
            <a:pPr eaLnBrk="1" hangingPunct="1"/>
            <a:r>
              <a:rPr lang="en-US" dirty="0" smtClean="0"/>
              <a:t>Some start with a gospel and move into book of Acts.</a:t>
            </a:r>
          </a:p>
          <a:p>
            <a:pPr eaLnBrk="1" hangingPunct="1"/>
            <a:r>
              <a:rPr lang="en-US" dirty="0" smtClean="0"/>
              <a:t>I like this approach although I see it mainly as a long and time consuming</a:t>
            </a:r>
            <a:r>
              <a:rPr lang="en-US" baseline="0" dirty="0" smtClean="0"/>
              <a:t> </a:t>
            </a:r>
            <a:r>
              <a:rPr lang="en-US" dirty="0" smtClean="0"/>
              <a:t>approach to getting to and sharing the gospel.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D52AE21-F955-4E3B-AB76-A477F4C35C6E}" type="slidenum">
              <a:rPr lang="en-US" smtClean="0"/>
              <a:pPr/>
              <a:t>55</a:t>
            </a:fld>
            <a:endParaRPr lang="en-US" smtClean="0"/>
          </a:p>
        </p:txBody>
      </p:sp>
      <p:sp>
        <p:nvSpPr>
          <p:cNvPr id="98307" name="Rectangle 2"/>
          <p:cNvSpPr>
            <a:spLocks noGrp="1" noRot="1" noChangeAspect="1" noChangeArrowheads="1" noTextEdit="1"/>
          </p:cNvSpPr>
          <p:nvPr>
            <p:ph type="sldImg"/>
          </p:nvPr>
        </p:nvSpPr>
        <p:spPr>
          <a:xfrm>
            <a:off x="1182688" y="698500"/>
            <a:ext cx="4645025" cy="3484563"/>
          </a:xfrm>
          <a:ln/>
        </p:spPr>
      </p:sp>
      <p:sp>
        <p:nvSpPr>
          <p:cNvPr id="98308"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Idea is to turn church service into a visitor centric service.</a:t>
            </a:r>
          </a:p>
          <a:p>
            <a:pPr eaLnBrk="1" hangingPunct="1"/>
            <a:r>
              <a:rPr lang="en-US" sz="1800" b="1" dirty="0" smtClean="0"/>
              <a:t>Get your buildings in shape and looking good – when a visitor comes you shoot off confetti cannons and overwhelm them with friendliness</a:t>
            </a:r>
          </a:p>
          <a:p>
            <a:pPr eaLnBrk="1" hangingPunct="1"/>
            <a:r>
              <a:rPr lang="en-US" sz="1800" b="1" dirty="0" smtClean="0"/>
              <a:t>Attract visitors by buildings, classes, singing (need to do these the best anyway)</a:t>
            </a:r>
          </a:p>
          <a:p>
            <a:pPr eaLnBrk="1" hangingPunct="1"/>
            <a:r>
              <a:rPr lang="en-US" sz="1800" b="1" dirty="0" smtClean="0"/>
              <a:t>Evangelistic effort becomes one of having members invite people to church</a:t>
            </a:r>
          </a:p>
          <a:p>
            <a:pPr eaLnBrk="1" hangingPunct="1"/>
            <a:r>
              <a:rPr lang="en-US" sz="1800" b="1" dirty="0" smtClean="0"/>
              <a:t>If you hook them in this manner then you might be able to hand them over to the preacher for the “bible study” Should do these things anyway. I Cor. 14:23-25 informs us that visitors can be favorably or unfavorable impressed by our services but our services should be geared for the worship of God and the mutual edification of its members.</a:t>
            </a:r>
          </a:p>
          <a:p>
            <a:pPr eaLnBrk="1" hangingPunct="1"/>
            <a:r>
              <a:rPr lang="en-US" sz="1800" b="1" dirty="0" smtClean="0"/>
              <a:t>Nothing wrong with inviting people to church, I find it to be ok if nothing else, but often throws up roadblocks to gospel. If you are close enough to someone to invite them to church I say just go ahead and share the gospel with them.</a:t>
            </a:r>
          </a:p>
          <a:p>
            <a:pPr eaLnBrk="1" hangingPunct="1"/>
            <a:endParaRPr lang="en-US" sz="1800" b="1"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D52AE21-F955-4E3B-AB76-A477F4C35C6E}" type="slidenum">
              <a:rPr lang="en-US" smtClean="0"/>
              <a:pPr/>
              <a:t>56</a:t>
            </a:fld>
            <a:endParaRPr lang="en-US" smtClean="0"/>
          </a:p>
        </p:txBody>
      </p:sp>
      <p:sp>
        <p:nvSpPr>
          <p:cNvPr id="98307" name="Rectangle 2"/>
          <p:cNvSpPr>
            <a:spLocks noGrp="1" noRot="1" noChangeAspect="1" noChangeArrowheads="1" noTextEdit="1"/>
          </p:cNvSpPr>
          <p:nvPr>
            <p:ph type="sldImg"/>
          </p:nvPr>
        </p:nvSpPr>
        <p:spPr>
          <a:xfrm>
            <a:off x="1182688" y="698500"/>
            <a:ext cx="4645025" cy="3484563"/>
          </a:xfrm>
          <a:ln/>
        </p:spPr>
      </p:sp>
      <p:sp>
        <p:nvSpPr>
          <p:cNvPr id="98308"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Even our </a:t>
            </a:r>
            <a:r>
              <a:rPr lang="en-US" sz="1800" b="1" dirty="0" err="1" smtClean="0"/>
              <a:t>megachurch</a:t>
            </a:r>
            <a:r>
              <a:rPr lang="en-US" sz="1800" b="1" dirty="0" smtClean="0"/>
              <a:t> buddies on which this approach is based are starting to see problems with the results.</a:t>
            </a:r>
          </a:p>
          <a:p>
            <a:pPr eaLnBrk="1" hangingPunct="1"/>
            <a:r>
              <a:rPr lang="en-US" sz="1800" b="1" dirty="0" smtClean="0"/>
              <a:t>Gary Henry has travelled much and has observed and written much and is a very thoughtful and wise gospel preacher had this to say in a recent lecture:</a:t>
            </a:r>
          </a:p>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57</a:t>
            </a:fld>
            <a:endParaRPr lang="en-US"/>
          </a:p>
        </p:txBody>
      </p:sp>
    </p:spTree>
    <p:extLst>
      <p:ext uri="{BB962C8B-B14F-4D97-AF65-F5344CB8AC3E}">
        <p14:creationId xmlns:p14="http://schemas.microsoft.com/office/powerpoint/2010/main" val="3046873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A99E652-5300-4267-B525-E3C35C0492FE}" type="slidenum">
              <a:rPr lang="en-US" smtClean="0"/>
              <a:pPr/>
              <a:t>58</a:t>
            </a:fld>
            <a:endParaRPr lang="en-US" smtClean="0"/>
          </a:p>
        </p:txBody>
      </p:sp>
      <p:sp>
        <p:nvSpPr>
          <p:cNvPr id="101379" name="Rectangle 2"/>
          <p:cNvSpPr>
            <a:spLocks noGrp="1" noRot="1" noChangeAspect="1" noChangeArrowheads="1" noTextEdit="1"/>
          </p:cNvSpPr>
          <p:nvPr>
            <p:ph type="sldImg"/>
          </p:nvPr>
        </p:nvSpPr>
        <p:spPr>
          <a:xfrm>
            <a:off x="1182688" y="698500"/>
            <a:ext cx="4645025" cy="3484563"/>
          </a:xfrm>
          <a:ln/>
        </p:spPr>
      </p:sp>
      <p:sp>
        <p:nvSpPr>
          <p:cNvPr id="101380"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When we use other things other than the gospel aren’t we just painting the pig? We are trying to attract people to Christ with things that were never intended to be used to attract them.</a:t>
            </a:r>
          </a:p>
          <a:p>
            <a:pPr eaLnBrk="1" hangingPunct="1"/>
            <a:r>
              <a:rPr lang="en-US" dirty="0" smtClean="0"/>
              <a:t>&lt;TR&gt;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sz="1800" b="1" dirty="0" smtClean="0"/>
              <a:t>We seem to want to do just about anything and everything to try to convert people except the one thing that God has told us has any power- the gospel.</a:t>
            </a:r>
          </a:p>
          <a:p>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59</a:t>
            </a:fld>
            <a:endParaRPr lang="en-US"/>
          </a:p>
        </p:txBody>
      </p:sp>
    </p:spTree>
    <p:extLst>
      <p:ext uri="{BB962C8B-B14F-4D97-AF65-F5344CB8AC3E}">
        <p14:creationId xmlns:p14="http://schemas.microsoft.com/office/powerpoint/2010/main" val="334944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6</a:t>
            </a:fld>
            <a:endParaRPr lang="en-US" dirty="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z="1800" b="0" dirty="0" smtClean="0"/>
              <a:t>The gospel is the bait, nothing more and nothing less. Let me reemphasize this… nothing more and nothing less</a:t>
            </a:r>
          </a:p>
          <a:p>
            <a:pPr eaLnBrk="1" hangingPunct="1"/>
            <a:r>
              <a:rPr lang="en-US" sz="1800" b="0" dirty="0" smtClean="0"/>
              <a:t>Someone had been a Christian over 30 years and confessed,  “I’ve never converted anyone”</a:t>
            </a:r>
          </a:p>
          <a:p>
            <a:pPr eaLnBrk="1" hangingPunct="1"/>
            <a:r>
              <a:rPr lang="en-US" sz="1800" b="0" dirty="0" smtClean="0"/>
              <a:t>Two questions – Are you fishing…are you trying? </a:t>
            </a:r>
          </a:p>
          <a:p>
            <a:pPr eaLnBrk="1" hangingPunct="1"/>
            <a:r>
              <a:rPr lang="en-US" sz="1800" b="0" dirty="0" smtClean="0"/>
              <a:t>If so, then what are you fishing with? You may be teaching very good things – very important things – very useful things – but it may not be the gospel – and it is ONLY in the gospel where we find the power of God to save</a:t>
            </a:r>
          </a:p>
          <a:p>
            <a:pPr eaLnBrk="1" hangingPunct="1"/>
            <a:endParaRPr lang="en-US" sz="1400" b="1"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A99E652-5300-4267-B525-E3C35C0492FE}" type="slidenum">
              <a:rPr lang="en-US" smtClean="0"/>
              <a:pPr/>
              <a:t>60</a:t>
            </a:fld>
            <a:endParaRPr lang="en-US" smtClean="0"/>
          </a:p>
        </p:txBody>
      </p:sp>
      <p:sp>
        <p:nvSpPr>
          <p:cNvPr id="101379" name="Rectangle 2"/>
          <p:cNvSpPr>
            <a:spLocks noGrp="1" noRot="1" noChangeAspect="1" noChangeArrowheads="1" noTextEdit="1"/>
          </p:cNvSpPr>
          <p:nvPr>
            <p:ph type="sldImg"/>
          </p:nvPr>
        </p:nvSpPr>
        <p:spPr>
          <a:xfrm>
            <a:off x="1182688" y="698500"/>
            <a:ext cx="4645025" cy="3484563"/>
          </a:xfrm>
          <a:ln/>
        </p:spPr>
      </p:sp>
      <p:sp>
        <p:nvSpPr>
          <p:cNvPr id="101380"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Mt 11:25 come unto me all of you who are weary and are heavy laden – doesn’t sound like he is trying to convert the middle class.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61</a:t>
            </a:fld>
            <a:endParaRPr lang="en-US" dirty="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z="1800" b="1" dirty="0" smtClean="0"/>
              <a:t>The gospel is the bait, nothing more and nothing less. Let me reemphasize this… nothing more and nothing less</a:t>
            </a:r>
            <a:endParaRPr lang="en-US" sz="2000" b="1"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t>If there is a magic bullet it is the one thing that really has the power of God to salvation.</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24D76AB-A5AC-4044-AA51-F415FA470C41}" type="slidenum">
              <a:rPr lang="en-US" smtClean="0"/>
              <a:pPr/>
              <a:t>63</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z="1800" b="1" dirty="0" smtClean="0"/>
              <a:t>[Don’t bring them to church – can just throw up a lot of questions</a:t>
            </a:r>
          </a:p>
          <a:p>
            <a:pPr eaLnBrk="1" hangingPunct="1"/>
            <a:r>
              <a:rPr lang="en-US" sz="1800" b="1" dirty="0" smtClean="0"/>
              <a:t>Recently Bryan Cook – “I have all these questions about the church of Christ” I deferred – “We must have a common ground or else we will just argue”]</a:t>
            </a:r>
          </a:p>
          <a:p>
            <a:pPr eaLnBrk="1" hangingPunct="1"/>
            <a:r>
              <a:rPr lang="en-US" sz="1800" b="1" dirty="0" smtClean="0"/>
              <a:t>The one gospel is not forms of worship</a:t>
            </a:r>
          </a:p>
          <a:p>
            <a:pPr eaLnBrk="1" hangingPunct="1"/>
            <a:r>
              <a:rPr lang="en-US" sz="1800" b="1" dirty="0" smtClean="0"/>
              <a:t>Or instrumental music</a:t>
            </a:r>
          </a:p>
          <a:p>
            <a:pPr eaLnBrk="1" hangingPunct="1"/>
            <a:r>
              <a:rPr lang="en-US" sz="1800" b="1" dirty="0" smtClean="0"/>
              <a:t>Or baptism</a:t>
            </a:r>
          </a:p>
          <a:p>
            <a:pPr eaLnBrk="1" hangingPunct="1"/>
            <a:r>
              <a:rPr lang="en-US" sz="1800" b="1" dirty="0" smtClean="0"/>
              <a:t>Or how the church uses the treasury</a:t>
            </a:r>
          </a:p>
          <a:p>
            <a:pPr eaLnBrk="1" hangingPunct="1"/>
            <a:r>
              <a:rPr lang="en-US" sz="1800" b="1" dirty="0" smtClean="0"/>
              <a:t>&lt;TR&gt; Basically what we have done is decided that the gospel needs our help. It is not powerful enough to do the what</a:t>
            </a:r>
            <a:r>
              <a:rPr lang="en-US" sz="1800" b="1" baseline="0" dirty="0" smtClean="0"/>
              <a:t> God had planned. We want it to accomplish far more. SO we have created… Gospel Helper!</a:t>
            </a:r>
            <a:endParaRPr lang="en-US" sz="1800" b="1"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9154BEF-38C0-4C17-81DB-62BDF4B21FDF}" type="slidenum">
              <a:rPr lang="en-US" smtClean="0"/>
              <a:pPr/>
              <a:t>64</a:t>
            </a:fld>
            <a:endParaRPr lang="en-US" dirty="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z="1800" b="1" dirty="0" smtClean="0"/>
              <a:t>Story of teenager that came up to me and hugged me thanking me as one of his friends had shared the gospel with him over pizza a couple of years earlier.</a:t>
            </a:r>
          </a:p>
          <a:p>
            <a:pPr eaLnBrk="1" hangingPunct="1"/>
            <a:r>
              <a:rPr lang="en-US" sz="1800" b="1" dirty="0" smtClean="0"/>
              <a:t>And let me say this. There is also a tendency when you find some method or approach that produces “visible results” to start promoting it as the best way or even the only way to convert someone. I’m not doing this. Let me be clear. There are places for 3 month Bible studies. All I am saying is whether in one hour or three months people need to hear the gospel and just like the examples in the NT it is possible to share the gospel with someone in one session.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AA05F8C-2CE0-4309-B3A6-9734F92D6109}" type="slidenum">
              <a:rPr lang="en-US" smtClean="0"/>
              <a:pPr/>
              <a:t>65</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sz="1800" b="1" dirty="0" smtClean="0"/>
              <a:t>We have decided the gospel needs our help</a:t>
            </a:r>
          </a:p>
          <a:p>
            <a:pPr eaLnBrk="1" hangingPunct="1"/>
            <a:endParaRPr lang="en-US" sz="1800" b="1" dirty="0" smtClean="0"/>
          </a:p>
          <a:p>
            <a:pPr eaLnBrk="1" hangingPunct="1"/>
            <a:r>
              <a:rPr lang="en-US" sz="1800" b="1" dirty="0" smtClean="0"/>
              <a:t>Help it   -  We need to help the gospel with methods that take us outside the realm of primitive apostolic Christianity. There is nothing we can think of that wasn’t available to the apostles. Why do we think we can skirt apostolic authority and accomplish the will of God? This is what we have done in institutionalizing the church.</a:t>
            </a:r>
          </a:p>
          <a:p>
            <a:pPr eaLnBrk="1" hangingPunct="1"/>
            <a:r>
              <a:rPr lang="en-US" sz="1800" b="1" dirty="0" smtClean="0"/>
              <a:t>Change it  –we added social activities, entertainment to add to the gospel’s appeal. </a:t>
            </a:r>
          </a:p>
          <a:p>
            <a:pPr eaLnBrk="1" hangingPunct="1"/>
            <a:r>
              <a:rPr lang="en-US" sz="1800" b="1" dirty="0" smtClean="0"/>
              <a:t>Replace it – we don’t feel that the gospel we are preaching is getting the numbers we want so we will just change it, strip it of it’s power by introducing a new </a:t>
            </a:r>
            <a:r>
              <a:rPr lang="en-US" sz="1800" b="1" dirty="0" err="1" smtClean="0"/>
              <a:t>hermenutic</a:t>
            </a:r>
            <a:r>
              <a:rPr lang="en-US" sz="1800" b="1" dirty="0" smtClean="0"/>
              <a:t> that we think will appeal more to a postmodern culture that the gospel itself.</a:t>
            </a:r>
          </a:p>
          <a:p>
            <a:pPr eaLnBrk="1" hangingPunct="1"/>
            <a:r>
              <a:rPr lang="en-US" sz="1800" b="1" dirty="0" smtClean="0"/>
              <a:t>Abandon it – when we are finally convinced that we can’t convert anyone anymore to the Church of Christ we turn in on ourselves. We become heresy detectors and try to find any hint of heresy within our brotherhood and thus we accomplish at least something in the kingdom.</a:t>
            </a:r>
          </a:p>
          <a:p>
            <a:pPr eaLnBrk="1" hangingPunct="1"/>
            <a:r>
              <a:rPr lang="en-US" sz="1800" b="1" dirty="0" smtClean="0"/>
              <a:t>One prominent approach being advocated today is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AA05F8C-2CE0-4309-B3A6-9734F92D6109}" type="slidenum">
              <a:rPr lang="en-US" smtClean="0"/>
              <a:pPr/>
              <a:t>66</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sz="1800" b="1" dirty="0" smtClean="0"/>
              <a:t>We have decided the gospel needs our help</a:t>
            </a:r>
          </a:p>
          <a:p>
            <a:pPr eaLnBrk="1" hangingPunct="1"/>
            <a:endParaRPr lang="en-US" sz="1800" b="1" dirty="0" smtClean="0"/>
          </a:p>
          <a:p>
            <a:pPr eaLnBrk="1" hangingPunct="1"/>
            <a:r>
              <a:rPr lang="en-US" sz="1800" b="1" dirty="0" smtClean="0"/>
              <a:t>Make it more attractive – with social programs/</a:t>
            </a:r>
            <a:r>
              <a:rPr lang="en-US" sz="1800" b="1" baseline="0" dirty="0" smtClean="0"/>
              <a:t> entertainment/ buildings/ services</a:t>
            </a:r>
          </a:p>
          <a:p>
            <a:pPr eaLnBrk="1" hangingPunct="1"/>
            <a:r>
              <a:rPr lang="en-US" sz="1800" b="1" dirty="0" smtClean="0"/>
              <a:t>Institutionalize it   -  We need to help the gospel with methods that take us outside the realm of primitive apostolic Christianity. There is nothing we can think of that wasn’t available to the apostles. Why do we think we can skirt apostolic authority and accomplish the will of God? This is what we have done in institutionalizing the church. We have decided we can get more people that way.</a:t>
            </a:r>
          </a:p>
          <a:p>
            <a:pPr eaLnBrk="1" hangingPunct="1"/>
            <a:r>
              <a:rPr lang="en-US" sz="1800" b="1" dirty="0" smtClean="0"/>
              <a:t>Change it  –we will just change it, strip it of it’s power by introducing a new hermeneutic that we think will appeal more to a postmodern culture that the gospel itself.</a:t>
            </a:r>
          </a:p>
          <a:p>
            <a:pPr eaLnBrk="1" hangingPunct="1"/>
            <a:r>
              <a:rPr lang="en-US" sz="1800" b="1" dirty="0" smtClean="0"/>
              <a:t>Abandon it – when we are finally convinced that we can’t convert anyone anymore to the Church of Christ we turn on ourselves. We become heresy detectors and try to find any hint of heresy within our brotherhood and thus we accomplish at least something in the kingdom.</a:t>
            </a:r>
          </a:p>
          <a:p>
            <a:pPr eaLnBrk="1" hangingPunct="1"/>
            <a:r>
              <a:rPr lang="en-US" sz="1800" b="1" dirty="0" smtClean="0"/>
              <a:t>The</a:t>
            </a:r>
            <a:r>
              <a:rPr lang="en-US" sz="1800" b="1" baseline="0" dirty="0" smtClean="0"/>
              <a:t> gospel doesn’t need our help. It needs our example and our faith! (God then uses us to accomplish His purpose)</a:t>
            </a:r>
            <a:endParaRPr lang="en-US" sz="1800" b="1"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A99E652-5300-4267-B525-E3C35C0492FE}" type="slidenum">
              <a:rPr lang="en-US" smtClean="0"/>
              <a:pPr/>
              <a:t>67</a:t>
            </a:fld>
            <a:endParaRPr lang="en-US" smtClean="0"/>
          </a:p>
        </p:txBody>
      </p:sp>
      <p:sp>
        <p:nvSpPr>
          <p:cNvPr id="101379" name="Rectangle 2"/>
          <p:cNvSpPr>
            <a:spLocks noGrp="1" noRot="1" noChangeAspect="1" noChangeArrowheads="1" noTextEdit="1"/>
          </p:cNvSpPr>
          <p:nvPr>
            <p:ph type="sldImg"/>
          </p:nvPr>
        </p:nvSpPr>
        <p:spPr>
          <a:xfrm>
            <a:off x="1182688" y="698500"/>
            <a:ext cx="4645025" cy="3484563"/>
          </a:xfrm>
          <a:ln/>
        </p:spPr>
      </p:sp>
      <p:sp>
        <p:nvSpPr>
          <p:cNvPr id="101380" name="Rectangle 3"/>
          <p:cNvSpPr>
            <a:spLocks noGrp="1" noChangeArrowheads="1"/>
          </p:cNvSpPr>
          <p:nvPr>
            <p:ph type="body" idx="1"/>
          </p:nvPr>
        </p:nvSpPr>
        <p:spPr>
          <a:xfrm>
            <a:off x="701040" y="4416039"/>
            <a:ext cx="5608320" cy="4182635"/>
          </a:xfrm>
          <a:noFill/>
          <a:ln/>
        </p:spPr>
        <p:txBody>
          <a:bodyPr/>
          <a:lstStyle/>
          <a:p>
            <a:pPr defTabSz="913303" eaLnBrk="1" hangingPunct="1">
              <a:defRPr/>
            </a:pPr>
            <a:r>
              <a:rPr lang="en-US" sz="1800" b="1" dirty="0" smtClean="0"/>
              <a:t>It has taken me 25 years to rearrange my thinking. I realize and believe Rom 1:16. I see that the gospel needs more than my money, my friendliness, my influence – it needs me. Some are contented to never be personally involved in sharing the gospel but will be content to give their money to send around the world or even locally. The gospel needs us.</a:t>
            </a:r>
          </a:p>
          <a:p>
            <a:pPr eaLnBrk="1" hangingPunct="1"/>
            <a:endParaRPr lang="en-US" sz="1800" b="1" dirty="0" smtClean="0"/>
          </a:p>
          <a:p>
            <a:pPr eaLnBrk="1" hangingPunct="1"/>
            <a:r>
              <a:rPr lang="en-US" sz="1800" b="1" dirty="0" smtClean="0"/>
              <a:t>When I accidentally started converting people I became almost giddy with the results. So much so that if I shared the gospel with someone and they didn’t respond right then and there I would almost be depressed. Then I realized the message of the Parable of the Sower and began to feel a great joy when I had the </a:t>
            </a:r>
            <a:r>
              <a:rPr lang="en-US" sz="1800" b="1" dirty="0" err="1" smtClean="0"/>
              <a:t>priviledge</a:t>
            </a:r>
            <a:r>
              <a:rPr lang="en-US" sz="1800" b="1" dirty="0" smtClean="0"/>
              <a:t> to share the gospel with someone. I now feel a great sense of accomplishment knowing that that is what the Lord is asking me to do. It’s like, “Ken, you do your part – thank you very much - , and I’ll do my part.”</a:t>
            </a:r>
          </a:p>
          <a:p>
            <a:pPr eaLnBrk="1" hangingPunct="1"/>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68</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z="1800" b="1" dirty="0" smtClean="0"/>
              <a:t>The starting point for evangelism is inside of us. It is driven by the condition of our hearts.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2AB438F1-99C7-4470-9106-1F6DB0AEFD5F}" type="slidenum">
              <a:rPr lang="en-US" smtClean="0"/>
              <a:pPr/>
              <a:t>69</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sz="1800" b="1" dirty="0" smtClean="0"/>
              <a:t>Bryan asks friend at work – “Where do you go to church”</a:t>
            </a:r>
          </a:p>
          <a:p>
            <a:pPr eaLnBrk="1" hangingPunct="1"/>
            <a:r>
              <a:rPr lang="en-US" sz="1800" b="1" dirty="0" smtClean="0"/>
              <a:t>Answer  “The only true church”  “What church would that be?” “The church of Christ”  “I don’t ever want to be part of that church”</a:t>
            </a:r>
          </a:p>
          <a:p>
            <a:pPr eaLnBrk="1" hangingPunct="1"/>
            <a:endParaRPr lang="en-US" sz="1800" b="1" dirty="0" smtClean="0"/>
          </a:p>
          <a:p>
            <a:pPr eaLnBrk="1" hangingPunct="1"/>
            <a:r>
              <a:rPr lang="en-US" sz="1800" b="1" dirty="0" smtClean="0"/>
              <a:t>Ugly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F154DB-959C-4F5E-8E7E-4E8C08A1763B}" type="slidenum">
              <a:rPr lang="en-US" smtClean="0"/>
              <a:pPr/>
              <a:t>7</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marL="285750" indent="-285750" eaLnBrk="1" hangingPunct="1">
              <a:buFont typeface="Arial" pitchFamily="34" charset="0"/>
              <a:buChar char="•"/>
            </a:pPr>
            <a:r>
              <a:rPr lang="en-US" sz="1800" b="0" dirty="0" smtClean="0"/>
              <a:t>This is an instruction to every Christian. </a:t>
            </a:r>
          </a:p>
          <a:p>
            <a:pPr marL="285750" indent="-285750" eaLnBrk="1" hangingPunct="1">
              <a:buFont typeface="Arial" pitchFamily="34" charset="0"/>
              <a:buChar char="•"/>
            </a:pPr>
            <a:r>
              <a:rPr lang="en-US" sz="1800" b="0" dirty="0" smtClean="0"/>
              <a:t>I contend that every Christian should be able to do this whether you have been a Christian for 5 minutes or fifty years.</a:t>
            </a:r>
          </a:p>
          <a:p>
            <a:pPr marL="285750" indent="-285750" eaLnBrk="1" hangingPunct="1">
              <a:buFont typeface="Arial" pitchFamily="34" charset="0"/>
              <a:buChar char="•"/>
            </a:pPr>
            <a:r>
              <a:rPr lang="en-US" sz="1800" b="0" dirty="0" smtClean="0"/>
              <a:t>And furthermore it should be a natural part of being a Christian just like praying or worshipping. It should come naturally and not have to be a church program or special skill.</a:t>
            </a:r>
          </a:p>
          <a:p>
            <a:pPr marL="285750" indent="-285750" eaLnBrk="1" hangingPunct="1">
              <a:buFont typeface="Arial" pitchFamily="34" charset="0"/>
              <a:buChar char="•"/>
            </a:pPr>
            <a:r>
              <a:rPr lang="en-US" sz="1800" b="0" dirty="0" smtClean="0"/>
              <a:t>I am reminded of going to baseball games. Baseball is a slow game compared to soccer, basketball, or football. Attention began to wane</a:t>
            </a:r>
            <a:r>
              <a:rPr lang="en-US" sz="1800" b="0" baseline="0" dirty="0" smtClean="0"/>
              <a:t> so owners started trying to spice it up. If you go to baseball game now it is like someone is throwing a party. They have races and giveaways (hats, balls, stuff), fireworks, cheerleaders, etc. It occurred to me that they were trying to make it so that people would come to a game that didn’t even like baseball. I sometimes think that this is what we do with evangelism. We are constantly trying to come with things to get people that don’t want to do evangelism to do evangelism, by coming up with some method that makes it easy, or fun, and if that doesn’t work we will just try to guilt everyone into it.</a:t>
            </a:r>
            <a:endParaRPr lang="en-US" sz="1800" b="0" dirty="0" smtClean="0"/>
          </a:p>
          <a:p>
            <a:pPr marL="285750" indent="-285750" eaLnBrk="1" hangingPunct="1">
              <a:buFont typeface="Arial" pitchFamily="34" charset="0"/>
              <a:buChar char="•"/>
            </a:pPr>
            <a:r>
              <a:rPr lang="en-US" sz="1800" b="0" dirty="0" smtClean="0"/>
              <a:t>I’m going to frame my observations about evangelism around this passage.</a:t>
            </a:r>
          </a:p>
          <a:p>
            <a:pPr marL="285750" indent="-285750" eaLnBrk="1" hangingPunct="1">
              <a:buFont typeface="Arial" pitchFamily="34" charset="0"/>
              <a:buChar char="•"/>
            </a:pPr>
            <a:r>
              <a:rPr lang="en-US" sz="1800" b="0" dirty="0" smtClean="0"/>
              <a:t>First I want to share the number one question I am asked in my Q&amp;A sessions.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ED55F60B-5B48-40BA-8752-7B1CA895DBF0}" type="slidenum">
              <a:rPr lang="en-US" smtClean="0"/>
              <a:pPr/>
              <a:t>70</a:t>
            </a:fld>
            <a:endParaRPr lang="en-US" smtClean="0"/>
          </a:p>
        </p:txBody>
      </p:sp>
      <p:sp>
        <p:nvSpPr>
          <p:cNvPr id="126979" name="Rectangle 2"/>
          <p:cNvSpPr>
            <a:spLocks noGrp="1" noRot="1" noChangeAspect="1" noChangeArrowheads="1" noTextEdit="1"/>
          </p:cNvSpPr>
          <p:nvPr>
            <p:ph type="sldImg"/>
          </p:nvPr>
        </p:nvSpPr>
        <p:spPr>
          <a:xfrm>
            <a:off x="1182688" y="698500"/>
            <a:ext cx="4645025" cy="3484563"/>
          </a:xfrm>
          <a:ln/>
        </p:spPr>
      </p:sp>
      <p:sp>
        <p:nvSpPr>
          <p:cNvPr id="126980"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It’s not about conquest, or ego, or arrogance or who knows the most Greek (don’t even need Greek to understand the gospel)</a:t>
            </a:r>
          </a:p>
          <a:p>
            <a:pPr eaLnBrk="1" hangingPunct="1"/>
            <a:r>
              <a:rPr lang="en-US" sz="1800" b="1" dirty="0" smtClean="0"/>
              <a:t>A pharisaic attitude will not convert many, if any.</a:t>
            </a:r>
          </a:p>
          <a:p>
            <a:pPr eaLnBrk="1" hangingPunct="1"/>
            <a:endParaRPr lang="en-US" sz="1800" b="1" dirty="0" smtClean="0"/>
          </a:p>
          <a:p>
            <a:pPr eaLnBrk="1" hangingPunct="1"/>
            <a:r>
              <a:rPr lang="en-US" sz="1800" b="1" dirty="0" smtClean="0"/>
              <a:t>The power is not in us. It is not in our ability. It is not in our smoothness of speech, or even our grasp of the scriptures. The power is in the message itself. Our job is to sow that message and if we do that it will have the effect God wants it to have.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Passion – for what the Lord has done for you</a:t>
            </a:r>
          </a:p>
          <a:p>
            <a:r>
              <a:rPr lang="en-US" dirty="0" smtClean="0"/>
              <a:t>Attitude – love for the lost and reverence toward God</a:t>
            </a:r>
          </a:p>
          <a:p>
            <a:r>
              <a:rPr lang="en-US" dirty="0" smtClean="0"/>
              <a:t>Know the Gospel – do enough preparation to tell the story</a:t>
            </a:r>
          </a:p>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71</a:t>
            </a:fld>
            <a:endParaRPr lang="en-US"/>
          </a:p>
        </p:txBody>
      </p:sp>
    </p:spTree>
    <p:extLst>
      <p:ext uri="{BB962C8B-B14F-4D97-AF65-F5344CB8AC3E}">
        <p14:creationId xmlns:p14="http://schemas.microsoft.com/office/powerpoint/2010/main" val="30833429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72</a:t>
            </a:fld>
            <a:endParaRPr lang="en-US"/>
          </a:p>
        </p:txBody>
      </p:sp>
    </p:spTree>
    <p:extLst>
      <p:ext uri="{BB962C8B-B14F-4D97-AF65-F5344CB8AC3E}">
        <p14:creationId xmlns:p14="http://schemas.microsoft.com/office/powerpoint/2010/main" val="3379638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73</a:t>
            </a:fld>
            <a:endParaRPr lang="en-US"/>
          </a:p>
        </p:txBody>
      </p:sp>
    </p:spTree>
    <p:extLst>
      <p:ext uri="{BB962C8B-B14F-4D97-AF65-F5344CB8AC3E}">
        <p14:creationId xmlns:p14="http://schemas.microsoft.com/office/powerpoint/2010/main" val="33796386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74</a:t>
            </a:fld>
            <a:endParaRPr lang="en-US"/>
          </a:p>
        </p:txBody>
      </p:sp>
    </p:spTree>
    <p:extLst>
      <p:ext uri="{BB962C8B-B14F-4D97-AF65-F5344CB8AC3E}">
        <p14:creationId xmlns:p14="http://schemas.microsoft.com/office/powerpoint/2010/main" val="33796386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Technique used in business analysis. I decided to try this on assessment of evangelism. It’s time we get practical and examine ourselves.</a:t>
            </a:r>
          </a:p>
          <a:p>
            <a:r>
              <a:rPr lang="en-US" sz="1800" b="1" dirty="0" smtClean="0"/>
              <a:t>In business can’t jump levels. The good news is that in evangelism, you can go from a 1 to a 5 in a finger snap. I have seen it many times.</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75</a:t>
            </a:fld>
            <a:endParaRPr lang="en-US"/>
          </a:p>
        </p:txBody>
      </p:sp>
    </p:spTree>
    <p:extLst>
      <p:ext uri="{BB962C8B-B14F-4D97-AF65-F5344CB8AC3E}">
        <p14:creationId xmlns:p14="http://schemas.microsoft.com/office/powerpoint/2010/main" val="39007776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E71C044-1AA9-4AAA-8711-25CEF320744D}" type="slidenum">
              <a:rPr lang="en-US" smtClean="0"/>
              <a:pPr/>
              <a:t>76</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sz="1800" b="1" dirty="0" smtClean="0"/>
              <a:t>The responsibility lies on our shoulders. Now, while I am trying to get you to see a deep responsibility to share the gospel with others I am not trying to “guilt” you into sharing the gospel as some would do.</a:t>
            </a:r>
          </a:p>
          <a:p>
            <a:pPr eaLnBrk="1" hangingPunct="1"/>
            <a:r>
              <a:rPr lang="en-US" sz="1800" b="1" dirty="0" smtClean="0"/>
              <a:t>Someone told me the other day, “If you are trying to share the gospel out of guilt then you don’t understand the gospel.”</a:t>
            </a:r>
          </a:p>
          <a:p>
            <a:pPr eaLnBrk="1" hangingPunct="1"/>
            <a:r>
              <a:rPr lang="en-US" sz="1800" b="1" dirty="0" smtClean="0"/>
              <a:t>I want you to discover or rediscover the sheer joy and accomplishment of sharing the gospel.</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6304781E-6900-4650-80AC-EB5FB789D981}" type="slidenum">
              <a:rPr lang="en-US" smtClean="0"/>
              <a:pPr/>
              <a:t>77</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sz="1800" b="1" dirty="0" smtClean="0"/>
              <a:t>You can do it</a:t>
            </a:r>
          </a:p>
          <a:p>
            <a:pPr eaLnBrk="1" hangingPunct="1"/>
            <a:r>
              <a:rPr lang="en-US" sz="1800" b="1" dirty="0" smtClean="0"/>
              <a:t>And we all should</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78</a:t>
            </a:fld>
            <a:endParaRPr lang="en-US"/>
          </a:p>
        </p:txBody>
      </p:sp>
    </p:spTree>
    <p:extLst>
      <p:ext uri="{BB962C8B-B14F-4D97-AF65-F5344CB8AC3E}">
        <p14:creationId xmlns:p14="http://schemas.microsoft.com/office/powerpoint/2010/main" val="34406204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5CE06F3-E74D-44C5-BB52-76B280D0F5E7}" type="slidenum">
              <a:rPr lang="en-US" smtClean="0"/>
              <a:pPr/>
              <a:t>79</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defTabSz="913303" eaLnBrk="1" hangingPunct="1">
              <a:defRPr/>
            </a:pPr>
            <a:r>
              <a:rPr lang="en-US" sz="1800" b="1" dirty="0" smtClean="0"/>
              <a:t>In 1 </a:t>
            </a:r>
            <a:r>
              <a:rPr lang="en-US" sz="1800" b="1" dirty="0" err="1" smtClean="0"/>
              <a:t>Cor</a:t>
            </a:r>
            <a:r>
              <a:rPr lang="en-US" sz="1800" b="1" dirty="0" smtClean="0"/>
              <a:t> 15:1-8 is one of the shortest presentations of the gospel you will ever hear. See, how long did that take? 1 minute?</a:t>
            </a:r>
          </a:p>
          <a:p>
            <a:pPr defTabSz="913303" eaLnBrk="1" hangingPunct="1">
              <a:defRPr/>
            </a:pPr>
            <a:endParaRPr lang="en-US" sz="1800" b="1" dirty="0" smtClean="0"/>
          </a:p>
          <a:p>
            <a:pPr eaLnBrk="1" hangingPunct="1"/>
            <a:r>
              <a:rPr lang="en-US" sz="1800" b="1" dirty="0" smtClean="0"/>
              <a:t>This is what we will discuss in more detail tomorrow morning. Thank you for your indulgence tonight.</a:t>
            </a:r>
          </a:p>
          <a:p>
            <a:pPr eaLnBrk="1" hangingPunct="1"/>
            <a:r>
              <a:rPr lang="en-US" sz="1800" b="1" dirty="0" smtClean="0"/>
              <a:t>Invitation.</a:t>
            </a:r>
          </a:p>
          <a:p>
            <a:pPr eaLnBrk="1" hangingPunct="1"/>
            <a:r>
              <a:rPr lang="en-US" sz="1800" b="1" dirty="0" smtClean="0"/>
              <a:t>If you believe in the work of Jesus Christ and are willing to confess his name, repent of your sins, and be united with him in his death by being immersed then come tonight.</a:t>
            </a:r>
          </a:p>
          <a:p>
            <a:pPr eaLnBrk="1" hangingPunct="1"/>
            <a:r>
              <a:rPr lang="en-US" sz="1800" b="1" dirty="0" smtClean="0"/>
              <a:t>If you have need of the prayers of this body then come tonight.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We seem to freeze up at the thought of sharing the gospel with someone. We want to know how to get started.</a:t>
            </a:r>
            <a:endParaRPr lang="en-US" sz="1800" b="1" dirty="0"/>
          </a:p>
        </p:txBody>
      </p:sp>
      <p:sp>
        <p:nvSpPr>
          <p:cNvPr id="4" name="Slide Number Placeholder 3"/>
          <p:cNvSpPr>
            <a:spLocks noGrp="1"/>
          </p:cNvSpPr>
          <p:nvPr>
            <p:ph type="sldNum" sz="quarter" idx="10"/>
          </p:nvPr>
        </p:nvSpPr>
        <p:spPr/>
        <p:txBody>
          <a:bodyPr/>
          <a:lstStyle/>
          <a:p>
            <a:pPr>
              <a:defRPr/>
            </a:pPr>
            <a:fld id="{260C23F6-2FE8-44BB-A4AC-F1999C83504F}" type="slidenum">
              <a:rPr lang="en-US" smtClean="0"/>
              <a:pPr>
                <a:defRPr/>
              </a:pPr>
              <a:t>8</a:t>
            </a:fld>
            <a:endParaRPr lang="en-US"/>
          </a:p>
        </p:txBody>
      </p:sp>
    </p:spTree>
    <p:extLst>
      <p:ext uri="{BB962C8B-B14F-4D97-AF65-F5344CB8AC3E}">
        <p14:creationId xmlns:p14="http://schemas.microsoft.com/office/powerpoint/2010/main" val="2953019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53C4A23-06C4-41C7-A53C-BEB6DB47652B}" type="slidenum">
              <a:rPr lang="en-US" smtClean="0"/>
              <a:pPr/>
              <a:t>9</a:t>
            </a:fld>
            <a:endParaRPr lang="en-US" smtClean="0"/>
          </a:p>
        </p:txBody>
      </p:sp>
      <p:sp>
        <p:nvSpPr>
          <p:cNvPr id="103427" name="Rectangle 2"/>
          <p:cNvSpPr>
            <a:spLocks noGrp="1" noRot="1" noChangeAspect="1" noChangeArrowheads="1" noTextEdit="1"/>
          </p:cNvSpPr>
          <p:nvPr>
            <p:ph type="sldImg"/>
          </p:nvPr>
        </p:nvSpPr>
        <p:spPr>
          <a:xfrm>
            <a:off x="1182688" y="698500"/>
            <a:ext cx="4645025" cy="3484563"/>
          </a:xfrm>
          <a:ln/>
        </p:spPr>
      </p:sp>
      <p:sp>
        <p:nvSpPr>
          <p:cNvPr id="103428" name="Rectangle 3"/>
          <p:cNvSpPr>
            <a:spLocks noGrp="1" noChangeArrowheads="1"/>
          </p:cNvSpPr>
          <p:nvPr>
            <p:ph type="body" idx="1"/>
          </p:nvPr>
        </p:nvSpPr>
        <p:spPr>
          <a:xfrm>
            <a:off x="701040" y="4416039"/>
            <a:ext cx="5608320" cy="4182635"/>
          </a:xfrm>
          <a:noFill/>
          <a:ln/>
        </p:spPr>
        <p:txBody>
          <a:bodyPr/>
          <a:lstStyle/>
          <a:p>
            <a:pPr eaLnBrk="1" hangingPunct="1"/>
            <a:r>
              <a:rPr lang="en-US" sz="1800" b="1" dirty="0" smtClean="0"/>
              <a:t>There is no mechanistic approach.</a:t>
            </a:r>
          </a:p>
          <a:p>
            <a:pPr eaLnBrk="1" hangingPunct="1"/>
            <a:r>
              <a:rPr lang="en-US" sz="1800" b="1" dirty="0" smtClean="0"/>
              <a:t>We are looking for those 10 things we say to someone and then they want to jump into the </a:t>
            </a:r>
            <a:r>
              <a:rPr lang="en-US" sz="1800" b="1" dirty="0" err="1" smtClean="0"/>
              <a:t>baptisitry</a:t>
            </a:r>
            <a:r>
              <a:rPr lang="en-US" sz="1800" b="1" dirty="0" smtClean="0"/>
              <a:t>.</a:t>
            </a:r>
          </a:p>
          <a:p>
            <a:pPr eaLnBrk="1" hangingPunct="1"/>
            <a:r>
              <a:rPr lang="en-US" sz="1800" b="1" dirty="0" smtClean="0"/>
              <a:t>&lt;TR&gt;So let me share with you some key success factors that I think are needed in sharing the gospel with someone.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screen"/>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752600" y="533400"/>
            <a:ext cx="6629400" cy="1524000"/>
          </a:xfrm>
        </p:spPr>
        <p:txBody>
          <a:bodyPr/>
          <a:lstStyle>
            <a:lvl1pPr>
              <a:defRPr sz="4000"/>
            </a:lvl1pPr>
          </a:lstStyle>
          <a:p>
            <a:pPr lvl="0"/>
            <a:r>
              <a:rPr lang="en-US" noProof="0" smtClean="0"/>
              <a:t>Click to edit Master title style</a:t>
            </a:r>
          </a:p>
        </p:txBody>
      </p:sp>
      <p:sp>
        <p:nvSpPr>
          <p:cNvPr id="5123" name="Rectangle 3"/>
          <p:cNvSpPr>
            <a:spLocks noGrp="1" noChangeArrowheads="1"/>
          </p:cNvSpPr>
          <p:nvPr>
            <p:ph type="subTitle" idx="1"/>
          </p:nvPr>
        </p:nvSpPr>
        <p:spPr>
          <a:xfrm>
            <a:off x="4495800" y="2209800"/>
            <a:ext cx="3886200" cy="255588"/>
          </a:xfrm>
        </p:spPr>
        <p:txBody>
          <a:bodyPr/>
          <a:lstStyle>
            <a:lvl1pPr marL="0" indent="0" algn="r">
              <a:buFontTx/>
              <a:buNone/>
              <a:defRPr sz="1400"/>
            </a:lvl1pPr>
          </a:lstStyle>
          <a:p>
            <a:pPr lvl="0"/>
            <a:r>
              <a:rPr lang="en-US" noProof="0" smtClean="0"/>
              <a:t>Click to edit Master subtitle style</a:t>
            </a:r>
          </a:p>
        </p:txBody>
      </p:sp>
    </p:spTree>
  </p:cSld>
  <p:clrMapOvr>
    <a:overrideClrMapping bg1="dk2" tx1="lt1" bg2="dk1"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520370" y="-2751690"/>
            <a:ext cx="855889" cy="71413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2302939" y="373706"/>
            <a:ext cx="5276850" cy="71320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7399329"/>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Vertical Title 1"/>
          <p:cNvSpPr>
            <a:spLocks noGrp="1"/>
          </p:cNvSpPr>
          <p:nvPr>
            <p:ph type="title" orient="vert"/>
          </p:nvPr>
        </p:nvSpPr>
        <p:spPr>
          <a:xfrm rot="16200000">
            <a:off x="4520370" y="-2751690"/>
            <a:ext cx="855889" cy="7141309"/>
          </a:xfrm>
        </p:spPr>
        <p:txBody>
          <a:bodyPr vert="eaVert"/>
          <a:lstStyle>
            <a:lvl1pPr>
              <a:defRPr>
                <a:solidFill>
                  <a:srgbClr val="002060"/>
                </a:solidFill>
              </a:defRPr>
            </a:lvl1pPr>
          </a:lstStyle>
          <a:p>
            <a:r>
              <a:rPr lang="en-US" dirty="0" smtClean="0"/>
              <a:t>Click to edit Master title style</a:t>
            </a:r>
            <a:endParaRPr lang="en-US" dirty="0"/>
          </a:p>
        </p:txBody>
      </p:sp>
      <p:sp>
        <p:nvSpPr>
          <p:cNvPr id="9" name="Vertical Text Placeholder 2"/>
          <p:cNvSpPr>
            <a:spLocks noGrp="1"/>
          </p:cNvSpPr>
          <p:nvPr>
            <p:ph type="body" orient="vert" idx="1"/>
          </p:nvPr>
        </p:nvSpPr>
        <p:spPr>
          <a:xfrm rot="16200000">
            <a:off x="2302939" y="373706"/>
            <a:ext cx="5276850" cy="7132055"/>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7633376"/>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Vertical Title 1"/>
          <p:cNvSpPr>
            <a:spLocks noGrp="1"/>
          </p:cNvSpPr>
          <p:nvPr>
            <p:ph type="title" orient="vert"/>
          </p:nvPr>
        </p:nvSpPr>
        <p:spPr>
          <a:xfrm rot="16200000">
            <a:off x="4520370" y="-2751690"/>
            <a:ext cx="855889" cy="7141309"/>
          </a:xfrm>
        </p:spPr>
        <p:txBody>
          <a:bodyPr vert="eaVert"/>
          <a:lstStyle/>
          <a:p>
            <a:r>
              <a:rPr lang="en-US" dirty="0" smtClean="0"/>
              <a:t>Click to edit Master title style</a:t>
            </a:r>
            <a:endParaRPr lang="en-US" dirty="0"/>
          </a:p>
        </p:txBody>
      </p:sp>
      <p:sp>
        <p:nvSpPr>
          <p:cNvPr id="9" name="Vertical Text Placeholder 2"/>
          <p:cNvSpPr>
            <a:spLocks noGrp="1"/>
          </p:cNvSpPr>
          <p:nvPr>
            <p:ph type="body" orient="vert" idx="1"/>
          </p:nvPr>
        </p:nvSpPr>
        <p:spPr>
          <a:xfrm rot="16200000">
            <a:off x="2302939" y="373706"/>
            <a:ext cx="5276850" cy="71320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8069147"/>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Vertical Title 1"/>
          <p:cNvSpPr>
            <a:spLocks noGrp="1"/>
          </p:cNvSpPr>
          <p:nvPr>
            <p:ph type="title" orient="vert"/>
          </p:nvPr>
        </p:nvSpPr>
        <p:spPr>
          <a:xfrm rot="16200000">
            <a:off x="4520370" y="-2751690"/>
            <a:ext cx="855889" cy="7141309"/>
          </a:xfrm>
        </p:spPr>
        <p:txBody>
          <a:bodyPr vert="eaVert"/>
          <a:lstStyle>
            <a:lvl1pPr>
              <a:defRPr>
                <a:solidFill>
                  <a:srgbClr val="002060"/>
                </a:solidFill>
              </a:defRPr>
            </a:lvl1pPr>
          </a:lstStyle>
          <a:p>
            <a:r>
              <a:rPr lang="en-US" dirty="0" smtClean="0"/>
              <a:t>Click to edit Master title style</a:t>
            </a:r>
            <a:endParaRPr lang="en-US" dirty="0"/>
          </a:p>
        </p:txBody>
      </p:sp>
      <p:sp>
        <p:nvSpPr>
          <p:cNvPr id="11" name="Vertical Text Placeholder 2"/>
          <p:cNvSpPr>
            <a:spLocks noGrp="1"/>
          </p:cNvSpPr>
          <p:nvPr>
            <p:ph type="body" orient="vert" idx="1"/>
          </p:nvPr>
        </p:nvSpPr>
        <p:spPr>
          <a:xfrm rot="16200000">
            <a:off x="2302939" y="373706"/>
            <a:ext cx="5276850" cy="7132055"/>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0789361"/>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5BC967-0B75-4CBD-A15C-7D01A6159414}" type="datetimeFigureOut">
              <a:rPr lang="en-US" smtClean="0"/>
              <a:pPr>
                <a:defRPr/>
              </a:pPr>
              <a:t>2/17/2012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6FAD92-F563-4F08-9B15-018416778779}" type="slidenum">
              <a:rPr lang="en-US" smtClean="0"/>
              <a:pPr>
                <a:defRPr/>
              </a:pPr>
              <a:t>‹#›</a:t>
            </a:fld>
            <a:endParaRPr lang="en-US" dirty="0"/>
          </a:p>
        </p:txBody>
      </p:sp>
    </p:spTree>
    <p:extLst>
      <p:ext uri="{BB962C8B-B14F-4D97-AF65-F5344CB8AC3E}">
        <p14:creationId xmlns:p14="http://schemas.microsoft.com/office/powerpoint/2010/main" val="4049712322"/>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F5375D6-A5F9-40B2-AD0F-81B82234693D}" type="datetimeFigureOut">
              <a:rPr lang="en-US" smtClean="0"/>
              <a:pPr>
                <a:defRPr/>
              </a:pPr>
              <a:t>2/17/2012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F28225-7847-4FE5-853D-ECA3B5DDAD8A}" type="slidenum">
              <a:rPr lang="en-US" smtClean="0"/>
              <a:pPr>
                <a:defRPr/>
              </a:pPr>
              <a:t>‹#›</a:t>
            </a:fld>
            <a:endParaRPr lang="en-US"/>
          </a:p>
        </p:txBody>
      </p:sp>
    </p:spTree>
    <p:extLst>
      <p:ext uri="{BB962C8B-B14F-4D97-AF65-F5344CB8AC3E}">
        <p14:creationId xmlns:p14="http://schemas.microsoft.com/office/powerpoint/2010/main" val="780961056"/>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762000"/>
            <a:ext cx="3543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762000"/>
            <a:ext cx="35433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83109059-F840-4DAE-8383-C39E1CEAF02D}" type="datetimeFigureOut">
              <a:rPr lang="en-US" smtClean="0"/>
              <a:pPr>
                <a:defRPr/>
              </a:pPr>
              <a:t>2/17/2012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2857E2A-4720-4F9C-8580-F00DAE9FB545}" type="slidenum">
              <a:rPr lang="en-US" smtClean="0"/>
              <a:pPr>
                <a:defRPr/>
              </a:pPr>
              <a:t>‹#›</a:t>
            </a:fld>
            <a:endParaRPr lang="en-US" dirty="0"/>
          </a:p>
        </p:txBody>
      </p:sp>
    </p:spTree>
    <p:extLst>
      <p:ext uri="{BB962C8B-B14F-4D97-AF65-F5344CB8AC3E}">
        <p14:creationId xmlns:p14="http://schemas.microsoft.com/office/powerpoint/2010/main" val="3486477466"/>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434C2909-0BF7-4A63-BB04-36C984CE6FE5}" type="datetimeFigureOut">
              <a:rPr lang="en-US" smtClean="0"/>
              <a:pPr>
                <a:defRPr/>
              </a:pPr>
              <a:t>2/17/2012</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D166CC3-033F-4CCA-B83B-0C6F6CF5E5F7}" type="slidenum">
              <a:rPr lang="en-US" smtClean="0"/>
              <a:pPr>
                <a:defRPr/>
              </a:pPr>
              <a:t>‹#›</a:t>
            </a:fld>
            <a:endParaRPr lang="en-US" dirty="0"/>
          </a:p>
        </p:txBody>
      </p:sp>
    </p:spTree>
    <p:extLst>
      <p:ext uri="{BB962C8B-B14F-4D97-AF65-F5344CB8AC3E}">
        <p14:creationId xmlns:p14="http://schemas.microsoft.com/office/powerpoint/2010/main" val="3288227161"/>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22274AC2-84F8-46C7-B312-2460FBA2A30E}" type="datetimeFigureOut">
              <a:rPr lang="en-US" smtClean="0"/>
              <a:pPr>
                <a:defRPr/>
              </a:pPr>
              <a:t>2/17/2012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9FDB535-669B-41F3-9708-4FC69575F9F6}" type="slidenum">
              <a:rPr lang="en-US" smtClean="0"/>
              <a:pPr>
                <a:defRPr/>
              </a:pPr>
              <a:t>‹#›</a:t>
            </a:fld>
            <a:endParaRPr lang="en-US" dirty="0"/>
          </a:p>
        </p:txBody>
      </p:sp>
    </p:spTree>
    <p:extLst>
      <p:ext uri="{BB962C8B-B14F-4D97-AF65-F5344CB8AC3E}">
        <p14:creationId xmlns:p14="http://schemas.microsoft.com/office/powerpoint/2010/main" val="3490708719"/>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5D11F06-EC82-44E0-B41F-15EE6F8E41B6}" type="datetimeFigureOut">
              <a:rPr lang="en-US" smtClean="0"/>
              <a:pPr>
                <a:defRPr/>
              </a:pPr>
              <a:t>2/17/2012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C771BE0-A0A6-4D32-A3F0-BADFEE61220B}" type="slidenum">
              <a:rPr lang="en-US" smtClean="0"/>
              <a:pPr>
                <a:defRPr/>
              </a:pPr>
              <a:t>‹#›</a:t>
            </a:fld>
            <a:endParaRPr lang="en-US" dirty="0"/>
          </a:p>
        </p:txBody>
      </p:sp>
    </p:spTree>
    <p:extLst>
      <p:ext uri="{BB962C8B-B14F-4D97-AF65-F5344CB8AC3E}">
        <p14:creationId xmlns:p14="http://schemas.microsoft.com/office/powerpoint/2010/main" val="880110527"/>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A159F92-DCE3-452A-9105-C2EBD3FD5244}" type="datetimeFigureOut">
              <a:rPr lang="en-US" smtClean="0"/>
              <a:pPr>
                <a:defRPr/>
              </a:pPr>
              <a:t>2/17/2012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9A8DDF6-EC9B-4229-8B2E-ECACB6306845}" type="slidenum">
              <a:rPr lang="en-US" smtClean="0"/>
              <a:pPr>
                <a:defRPr/>
              </a:pPr>
              <a:t>‹#›</a:t>
            </a:fld>
            <a:endParaRPr lang="en-US" dirty="0"/>
          </a:p>
        </p:txBody>
      </p:sp>
    </p:spTree>
    <p:extLst>
      <p:ext uri="{BB962C8B-B14F-4D97-AF65-F5344CB8AC3E}">
        <p14:creationId xmlns:p14="http://schemas.microsoft.com/office/powerpoint/2010/main" val="2187431171"/>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022FDC30-3985-4933-8DE1-BEB35F2B90F1}" type="datetimeFigureOut">
              <a:rPr lang="en-US" smtClean="0"/>
              <a:pPr>
                <a:defRPr/>
              </a:pPr>
              <a:t>2/17/2012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C3FAD69-29FC-4B38-B0BC-DE0C9F9329DF}" type="slidenum">
              <a:rPr lang="en-US" smtClean="0"/>
              <a:pPr>
                <a:defRPr/>
              </a:pPr>
              <a:t>‹#›</a:t>
            </a:fld>
            <a:endParaRPr lang="en-US" dirty="0"/>
          </a:p>
        </p:txBody>
      </p:sp>
    </p:spTree>
    <p:extLst>
      <p:ext uri="{BB962C8B-B14F-4D97-AF65-F5344CB8AC3E}">
        <p14:creationId xmlns:p14="http://schemas.microsoft.com/office/powerpoint/2010/main" val="1345284297"/>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304800"/>
            <a:ext cx="59340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95400" y="762000"/>
            <a:ext cx="7239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Rectangle 4"/>
          <p:cNvSpPr>
            <a:spLocks noGrp="1" noChangeArrowheads="1"/>
          </p:cNvSpPr>
          <p:nvPr>
            <p:ph type="dt" sz="half" idx="2"/>
          </p:nvPr>
        </p:nvSpPr>
        <p:spPr bwMode="auto">
          <a:xfrm>
            <a:off x="1333500" y="6400800"/>
            <a:ext cx="1600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9" name="Rectangle 5"/>
          <p:cNvSpPr>
            <a:spLocks noGrp="1" noChangeArrowheads="1"/>
          </p:cNvSpPr>
          <p:nvPr>
            <p:ph type="ftr" sz="quarter" idx="3"/>
          </p:nvPr>
        </p:nvSpPr>
        <p:spPr bwMode="auto">
          <a:xfrm>
            <a:off x="3562350" y="6400800"/>
            <a:ext cx="2743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endParaRPr lang="en-US"/>
          </a:p>
        </p:txBody>
      </p:sp>
      <p:sp>
        <p:nvSpPr>
          <p:cNvPr id="1030" name="Rectangle 6"/>
          <p:cNvSpPr>
            <a:spLocks noGrp="1" noChangeArrowheads="1"/>
          </p:cNvSpPr>
          <p:nvPr>
            <p:ph type="sldNum" sz="quarter" idx="4"/>
          </p:nvPr>
        </p:nvSpPr>
        <p:spPr bwMode="auto">
          <a:xfrm>
            <a:off x="6934200" y="6400800"/>
            <a:ext cx="152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EBF192D0-0399-4FEB-B59F-005319A4420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3" r:id="rId10"/>
    <p:sldLayoutId id="2147483824" r:id="rId11"/>
    <p:sldLayoutId id="2147483825" r:id="rId12"/>
    <p:sldLayoutId id="2147483826" r:id="rId13"/>
  </p:sldLayoutIdLst>
  <p:transition spd="slow">
    <p:wipe/>
  </p:transition>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jpeg"/><Relationship Id="rId5" Type="http://schemas.microsoft.com/office/2007/relationships/hdphoto" Target="../media/hdphoto1.wdp"/><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gif"/><Relationship Id="rId9"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hyperlink" Target="http://www.istockphoto.com/stock-photo-5891892-engineer-examining-soil.php?st=cd19ddd" TargetMode="External"/><Relationship Id="rId7"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www.istockphoto.com/stock-photo-5795985-hands-in-the-garden.php?st=0c7b827" TargetMode="External"/><Relationship Id="rId5" Type="http://schemas.microsoft.com/office/2007/relationships/hdphoto" Target="../media/hdphoto8.wdp"/><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87.jpeg"/><Relationship Id="rId3" Type="http://schemas.openxmlformats.org/officeDocument/2006/relationships/hyperlink" Target="http://www.istockphoto.com/stock-illustration-5141050-sowing-seed.php?st=0c7b827" TargetMode="External"/><Relationship Id="rId7" Type="http://schemas.openxmlformats.org/officeDocument/2006/relationships/image" Target="../media/image85.jpeg"/><Relationship Id="rId12" Type="http://schemas.openxmlformats.org/officeDocument/2006/relationships/hyperlink" Target="http://www.istockphoto.com/stock-photo-7256022-forking-the-veg-patch.php?st=4860f49"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istockphoto.com/stock-photo-4578184-autumn-digging.php?st=4860f49" TargetMode="External"/><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86.jpeg"/><Relationship Id="rId4" Type="http://schemas.openxmlformats.org/officeDocument/2006/relationships/image" Target="../media/image84.jpeg"/><Relationship Id="rId9" Type="http://schemas.openxmlformats.org/officeDocument/2006/relationships/hyperlink" Target="http://www.istockphoto.com/stock-photo-11302594-gardener-tossing-soil-with-garden-fork.php?st=4860f49" TargetMode="External"/><Relationship Id="rId14" Type="http://schemas.microsoft.com/office/2007/relationships/hdphoto" Target="../media/hdphoto13.wdp"/></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microsoft.com/office/2007/relationships/hdphoto" Target="../media/hdphoto14.wdp"/></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2.xml"/><Relationship Id="rId7" Type="http://schemas.openxmlformats.org/officeDocument/2006/relationships/image" Target="../media/image9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notesSlide" Target="../notesSlides/notesSlide57.xml"/><Relationship Id="rId9"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4.png"/><Relationship Id="rId3" Type="http://schemas.openxmlformats.org/officeDocument/2006/relationships/image" Target="../media/image100.png"/><Relationship Id="rId21" Type="http://schemas.openxmlformats.org/officeDocument/2006/relationships/image" Target="../media/image117.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3.png"/><Relationship Id="rId2" Type="http://schemas.openxmlformats.org/officeDocument/2006/relationships/notesSlide" Target="../notesSlides/notesSlide59.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5.png"/><Relationship Id="rId10" Type="http://schemas.openxmlformats.org/officeDocument/2006/relationships/image" Target="../media/image107.png"/><Relationship Id="rId19" Type="http://schemas.openxmlformats.org/officeDocument/2006/relationships/image" Target="../media/image115.gif"/><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20.gif"/><Relationship Id="rId3" Type="http://schemas.openxmlformats.org/officeDocument/2006/relationships/image" Target="../media/image13.png"/><Relationship Id="rId7" Type="http://schemas.openxmlformats.org/officeDocument/2006/relationships/image" Target="../media/image21.w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5.png"/><Relationship Id="rId4" Type="http://schemas.openxmlformats.org/officeDocument/2006/relationships/image" Target="../media/image93.wmf"/></Relationships>
</file>

<file path=ppt/slides/_rels/slide64.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15.wdp"/></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6.wmf"/></Relationships>
</file>

<file path=ppt/slides/_rels/slide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16.wdp"/></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odahead.com/fun/cheesiest-christmas-card/question-137365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9082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1017916" y="739334"/>
            <a:ext cx="7623913"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515938" fontAlgn="auto">
              <a:spcAft>
                <a:spcPts val="0"/>
              </a:spcAft>
              <a:defRPr/>
            </a:pPr>
            <a:r>
              <a:rPr lang="en-US" dirty="0" smtClean="0"/>
              <a:t>In your heart set apart Christ as Lord.</a:t>
            </a:r>
          </a:p>
        </p:txBody>
      </p:sp>
      <p:pic>
        <p:nvPicPr>
          <p:cNvPr id="4" name="Picture 3"/>
          <p:cNvPicPr>
            <a:picLocks noChangeAspect="1" noChangeArrowheads="1"/>
          </p:cNvPicPr>
          <p:nvPr/>
        </p:nvPicPr>
        <p:blipFill>
          <a:blip r:embed="rId3" cstate="screen"/>
          <a:srcRect/>
          <a:stretch>
            <a:fillRect/>
          </a:stretch>
        </p:blipFill>
        <p:spPr bwMode="auto">
          <a:xfrm>
            <a:off x="483079" y="226718"/>
            <a:ext cx="1267319" cy="1083509"/>
          </a:xfrm>
          <a:prstGeom prst="rect">
            <a:avLst/>
          </a:prstGeom>
          <a:noFill/>
          <a:ln w="9525">
            <a:noFill/>
            <a:miter lim="800000"/>
            <a:headEnd/>
            <a:tailEnd/>
          </a:ln>
          <a:effectLst/>
        </p:spPr>
      </p:pic>
      <p:sp>
        <p:nvSpPr>
          <p:cNvPr id="5" name="Text Box 2"/>
          <p:cNvSpPr txBox="1">
            <a:spLocks noChangeArrowheads="1"/>
          </p:cNvSpPr>
          <p:nvPr/>
        </p:nvSpPr>
        <p:spPr bwMode="auto">
          <a:xfrm>
            <a:off x="1516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a:t>
            </a:r>
            <a:r>
              <a:rPr lang="en-US" b="1" i="1" dirty="0">
                <a:solidFill>
                  <a:srgbClr val="FFFF00"/>
                </a:solidFill>
                <a:latin typeface="Arial" pitchFamily="34" charset="0"/>
                <a:cs typeface="Arial" pitchFamily="34" charset="0"/>
              </a:rPr>
              <a:t>in your hearts set apart Christ as Lord</a:t>
            </a:r>
            <a:r>
              <a:rPr lang="en-US" i="1" dirty="0">
                <a:solidFill>
                  <a:schemeClr val="tx1"/>
                </a:solidFill>
                <a:latin typeface="Arial" pitchFamily="34" charset="0"/>
                <a:cs typeface="Arial" pitchFamily="34" charset="0"/>
              </a:rPr>
              <a:t>. Always be prepared to give an answer to everyone who asks you to give the reason for the hope that you have. </a:t>
            </a:r>
            <a:endParaRPr lang="en-US" i="1" dirty="0" smtClean="0">
              <a:solidFill>
                <a:schemeClr val="tx1"/>
              </a:solidFill>
              <a:latin typeface="Arial" pitchFamily="34" charset="0"/>
              <a:cs typeface="Arial" pitchFamily="34" charset="0"/>
            </a:endParaRPr>
          </a:p>
          <a:p>
            <a:pPr algn="r">
              <a:spcBef>
                <a:spcPct val="50000"/>
              </a:spcBef>
            </a:pPr>
            <a:r>
              <a:rPr lang="en-US" sz="1800" b="1" dirty="0" smtClean="0">
                <a:solidFill>
                  <a:srgbClr val="FFFF00"/>
                </a:solidFill>
                <a:latin typeface="Arial" pitchFamily="34" charset="0"/>
                <a:cs typeface="Arial" pitchFamily="34" charset="0"/>
              </a:rPr>
              <a:t>1Peter </a:t>
            </a:r>
            <a:r>
              <a:rPr lang="en-US" sz="1800" b="1" dirty="0">
                <a:solidFill>
                  <a:srgbClr val="FFFF00"/>
                </a:solidFill>
                <a:latin typeface="Arial" pitchFamily="34" charset="0"/>
                <a:cs typeface="Arial" pitchFamily="34" charset="0"/>
              </a:rPr>
              <a:t>3:15</a:t>
            </a:r>
          </a:p>
        </p:txBody>
      </p:sp>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0230876"/>
          <p:cNvPicPr>
            <a:picLocks noChangeAspect="1" noChangeArrowheads="1"/>
          </p:cNvPicPr>
          <p:nvPr/>
        </p:nvPicPr>
        <p:blipFill>
          <a:blip r:embed="rId3" cstate="screen"/>
          <a:srcRect/>
          <a:stretch>
            <a:fillRect/>
          </a:stretch>
        </p:blipFill>
        <p:spPr bwMode="auto">
          <a:xfrm>
            <a:off x="1378890" y="1485920"/>
            <a:ext cx="3916363" cy="39433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243" name="Rectangle 3"/>
          <p:cNvSpPr>
            <a:spLocks noGrp="1" noChangeArrowheads="1"/>
          </p:cNvSpPr>
          <p:nvPr>
            <p:ph type="title"/>
          </p:nvPr>
        </p:nvSpPr>
        <p:spPr/>
        <p:txBody>
          <a:bodyPr/>
          <a:lstStyle/>
          <a:p>
            <a:pPr fontAlgn="auto">
              <a:spcAft>
                <a:spcPts val="0"/>
              </a:spcAft>
              <a:defRPr/>
            </a:pPr>
            <a:r>
              <a:rPr lang="en-US" dirty="0" smtClean="0"/>
              <a:t>Where Our Hearts are…</a:t>
            </a:r>
          </a:p>
        </p:txBody>
      </p:sp>
      <p:pic>
        <p:nvPicPr>
          <p:cNvPr id="13316" name="Picture 4" descr="new-treasure-chest"/>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4524374" y="1866804"/>
            <a:ext cx="4164013" cy="4284663"/>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5" name="Rectangle 4"/>
          <p:cNvSpPr/>
          <p:nvPr/>
        </p:nvSpPr>
        <p:spPr>
          <a:xfrm>
            <a:off x="4813298" y="4502054"/>
            <a:ext cx="3324226" cy="1477328"/>
          </a:xfrm>
          <a:prstGeom prst="rect">
            <a:avLst/>
          </a:prstGeom>
        </p:spPr>
        <p:txBody>
          <a:bodyPr wrap="square">
            <a:spAutoFit/>
          </a:bodyPr>
          <a:lstStyle/>
          <a:p>
            <a:r>
              <a:rPr lang="en-US" sz="2400" dirty="0" smtClean="0">
                <a:effectLst>
                  <a:outerShdw blurRad="38100" dist="38100" dir="2700000" algn="tl">
                    <a:srgbClr val="000000">
                      <a:alpha val="43137"/>
                    </a:srgbClr>
                  </a:outerShdw>
                </a:effectLst>
              </a:rPr>
              <a:t>“for where your treasure is, there your heart will be also.” </a:t>
            </a:r>
          </a:p>
          <a:p>
            <a:r>
              <a:rPr lang="en-US" sz="1800" dirty="0" smtClean="0">
                <a:solidFill>
                  <a:srgbClr val="FFFF00"/>
                </a:solidFill>
              </a:rPr>
              <a:t>Mt 6:21 </a:t>
            </a:r>
            <a:endParaRPr lang="en-US" sz="1800" dirty="0">
              <a:solidFill>
                <a:srgbClr val="FFFF00"/>
              </a:solidFill>
            </a:endParaRPr>
          </a:p>
        </p:txBody>
      </p:sp>
      <p:sp>
        <p:nvSpPr>
          <p:cNvPr id="6" name="Text Box 61"/>
          <p:cNvSpPr txBox="1">
            <a:spLocks noChangeArrowheads="1"/>
          </p:cNvSpPr>
          <p:nvPr/>
        </p:nvSpPr>
        <p:spPr bwMode="auto">
          <a:xfrm>
            <a:off x="2361515" y="2969591"/>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paperandglue.net/site/wp-content/uploads/2010/01/Talk-to-strangers-suggests-Dave-Bidini-you-may-learn-a-thing-or-two.jpe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50313" y="1525221"/>
            <a:ext cx="3848100" cy="2590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5399" y="304800"/>
            <a:ext cx="7754815" cy="1301262"/>
          </a:xfrm>
        </p:spPr>
        <p:txBody>
          <a:bodyPr/>
          <a:lstStyle/>
          <a:p>
            <a:r>
              <a:rPr lang="en-US" sz="2400" dirty="0" smtClean="0"/>
              <a:t>We Already Know How to Talk with Strangers</a:t>
            </a:r>
            <a:endParaRPr lang="en-US" sz="2400" dirty="0"/>
          </a:p>
        </p:txBody>
      </p:sp>
      <p:pic>
        <p:nvPicPr>
          <p:cNvPr id="6146" name="Picture 2" descr="http://farm4.static.flickr.com/3162/2366197399_4fb22c5fda.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0765575">
            <a:off x="636221" y="1598827"/>
            <a:ext cx="4762500" cy="31623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150" name="Picture 6" descr="http://images1.memegenerator.net/ImageMacro/5022798/Learn-foreign-language-Use-it-to-avoid-talking-to-strangers.jpg?imageSize=Medium&amp;generatorName=Socially-Awkward-Pengui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49070" y="3927231"/>
            <a:ext cx="2719754" cy="27197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152" name="Picture 8" descr="http://i.dailymail.co.uk/i/pix/2008/11/10/article-1084358-010BD4A900000578-838_468x286.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949206" y="4337538"/>
            <a:ext cx="2780170" cy="16989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07894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pic>
        <p:nvPicPr>
          <p:cNvPr id="7170" name="Picture 2" descr="http://allfinancialmatters.com/wp-content/uploads/2011/02/Weather-Forecast-February-2-201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22114" y="538720"/>
            <a:ext cx="4016097" cy="28848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7174" name="Picture 6" descr="http://dealer.webmakerx.net/Images/Sites/Site4227/Document/Tire%20Sale%20D5%203-1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1256372">
            <a:off x="4623296" y="973163"/>
            <a:ext cx="3602708" cy="27748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birkdaletanningstudio.co.uk/images/HEALTH%20AND%20SAFETY.gif"/>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21038930">
            <a:off x="1418385" y="3291256"/>
            <a:ext cx="2823552" cy="282355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couponing101.com/wp-content/uploads/2009/09/coupons.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654891">
            <a:off x="5095378" y="3349142"/>
            <a:ext cx="2857500" cy="28575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23356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http://timesonline.typepad.com/photos/uncategorized/the_big_two_democrats_obama_and_hillary.jpg"/>
          <p:cNvPicPr>
            <a:picLocks noChangeAspect="1" noChangeArrowheads="1"/>
          </p:cNvPicPr>
          <p:nvPr/>
        </p:nvPicPr>
        <p:blipFill>
          <a:blip r:embed="rId3" cstate="screen"/>
          <a:srcRect/>
          <a:stretch>
            <a:fillRect/>
          </a:stretch>
        </p:blipFill>
        <p:spPr bwMode="auto">
          <a:xfrm>
            <a:off x="1484371" y="795464"/>
            <a:ext cx="2038543" cy="22611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7" descr="Click to watch!"/>
          <p:cNvPicPr>
            <a:picLocks noChangeAspect="1" noChangeArrowheads="1"/>
          </p:cNvPicPr>
          <p:nvPr/>
        </p:nvPicPr>
        <p:blipFill>
          <a:blip r:embed="rId4" cstate="screen"/>
          <a:srcRect/>
          <a:stretch>
            <a:fillRect/>
          </a:stretch>
        </p:blipFill>
        <p:spPr bwMode="auto">
          <a:xfrm>
            <a:off x="6400584" y="687589"/>
            <a:ext cx="1915660" cy="251204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4146" name="Picture 2" descr="http://americansfortruth.com/uploads/2007/12/pelosi_2.jpg"/>
          <p:cNvPicPr>
            <a:picLocks noChangeAspect="1" noChangeArrowheads="1"/>
          </p:cNvPicPr>
          <p:nvPr/>
        </p:nvPicPr>
        <p:blipFill>
          <a:blip r:embed="rId5" cstate="screen"/>
          <a:srcRect/>
          <a:stretch>
            <a:fillRect/>
          </a:stretch>
        </p:blipFill>
        <p:spPr bwMode="auto">
          <a:xfrm>
            <a:off x="3696419" y="1064744"/>
            <a:ext cx="2121460" cy="230766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4150" name="Picture 6" descr="http://www.dailyga.com/wp-content/uploads/2010/07/ground-zero-mosque-400x232.jpg"/>
          <p:cNvPicPr>
            <a:picLocks noChangeAspect="1" noChangeArrowheads="1"/>
          </p:cNvPicPr>
          <p:nvPr/>
        </p:nvPicPr>
        <p:blipFill>
          <a:blip r:embed="rId6" cstate="screen"/>
          <a:srcRect/>
          <a:stretch>
            <a:fillRect/>
          </a:stretch>
        </p:blipFill>
        <p:spPr bwMode="auto">
          <a:xfrm>
            <a:off x="4063973" y="3405560"/>
            <a:ext cx="3810000" cy="22098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4156" name="Picture 12" descr="http://www.hecklerspray.com/wp-content/uploads/2007/05/michael-moore-2.jpg"/>
          <p:cNvPicPr>
            <a:picLocks noChangeAspect="1" noChangeArrowheads="1"/>
          </p:cNvPicPr>
          <p:nvPr/>
        </p:nvPicPr>
        <p:blipFill>
          <a:blip r:embed="rId7" cstate="screen"/>
          <a:srcRect/>
          <a:stretch>
            <a:fillRect/>
          </a:stretch>
        </p:blipFill>
        <p:spPr bwMode="auto">
          <a:xfrm>
            <a:off x="630560" y="2687590"/>
            <a:ext cx="2438400" cy="24384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4158" name="Picture 14" descr="http://t2.gstatic.com/images?q=tbn:ANd9GcTaZJI-DaQ58ixgBMUaQS8xTbk3dJFfUzHM78OG-KIkE3TG7tg&amp;t=1&amp;usg=__pCY0XXkhlh79SuikVd-Dayedssw="/>
          <p:cNvPicPr>
            <a:picLocks noChangeAspect="1" noChangeArrowheads="1"/>
          </p:cNvPicPr>
          <p:nvPr/>
        </p:nvPicPr>
        <p:blipFill>
          <a:blip r:embed="rId8" cstate="screen"/>
          <a:srcRect/>
          <a:stretch>
            <a:fillRect/>
          </a:stretch>
        </p:blipFill>
        <p:spPr bwMode="auto">
          <a:xfrm>
            <a:off x="7156421" y="4844581"/>
            <a:ext cx="1108869" cy="160104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4160" name="Picture 16" descr="http://t2.gstatic.com/images?q=tbn:ANd9GcRPeNIlfRDLKoqISMmC8NHatrns0Rp4jXFcbQfskLtso2Rg9T4&amp;t=1&amp;usg=__FmCDPlPN_wL-XVKK8UZvehlMTIU="/>
          <p:cNvPicPr>
            <a:picLocks noChangeAspect="1" noChangeArrowheads="1"/>
          </p:cNvPicPr>
          <p:nvPr/>
        </p:nvPicPr>
        <p:blipFill>
          <a:blip r:embed="rId9" cstate="screen"/>
          <a:srcRect/>
          <a:stretch>
            <a:fillRect/>
          </a:stretch>
        </p:blipFill>
        <p:spPr bwMode="auto">
          <a:xfrm>
            <a:off x="2432832" y="4737132"/>
            <a:ext cx="2609850" cy="1752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Text Box 61"/>
          <p:cNvSpPr txBox="1">
            <a:spLocks noChangeArrowheads="1"/>
          </p:cNvSpPr>
          <p:nvPr/>
        </p:nvSpPr>
        <p:spPr bwMode="auto">
          <a:xfrm>
            <a:off x="3786301" y="42598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4244789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descr="http://blogbeckett.files.wordpress.com/2010/01/cover1.jpg?w=420&amp;h=557"/>
          <p:cNvPicPr>
            <a:picLocks noChangeAspect="1" noChangeArrowheads="1"/>
          </p:cNvPicPr>
          <p:nvPr/>
        </p:nvPicPr>
        <p:blipFill rotWithShape="1">
          <a:blip r:embed="rId3" cstate="screen"/>
          <a:srcRect/>
          <a:stretch/>
        </p:blipFill>
        <p:spPr bwMode="auto">
          <a:xfrm>
            <a:off x="2809981" y="1148674"/>
            <a:ext cx="4209863" cy="44574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3973979264"/>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1.bp.blogspot.com/_SCEooa9bMgQ/TSxiA76LJkI/AAAAAAAAA00/qHOc2Q6BH58/s1600/Auburn%2BNational%2BChampions.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32379" y="800330"/>
            <a:ext cx="3619500" cy="487680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pic>
        <p:nvPicPr>
          <p:cNvPr id="2054" name="Picture 6" descr="http://www.auburnsouvenirs.com/files/3941884/uploaded/Auburn%20National%20Championship%20Decal.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bwMode="auto">
          <a:xfrm>
            <a:off x="4310742" y="1480456"/>
            <a:ext cx="3766457" cy="36684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6" name="Picture 8" descr="http://www.auburnsouvenirs.com/zurich/siteimage.img?color=051d47&amp;text=0c0101&amp;accent=ef2b00&amp;compliment=ffffff&amp;navigation=ffffff&amp;heading=333333&amp;title=000000&amp;logo=ff5614&amp;link=eb4600&amp;picture.image.url=%2Ffiles%2F3941884%2Fuploaded%2Fncaa_ldg.jpg&amp;picture.image.crop.apply=false&amp;picture.width=411&amp;cache=1297908185256"/>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42129" y="4933269"/>
            <a:ext cx="3914775" cy="12287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63297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pic>
        <p:nvPicPr>
          <p:cNvPr id="2050" name="Picture 2" descr="http://abcnewsradioonline.com/storage/sports-news-images/Getty_S_11012_Alabama%20National%20Title.jpg?__SQUARESPACE_CACHEVERSION=1326185117479"/>
          <p:cNvPicPr>
            <a:picLocks noChangeAspect="1" noChangeArrowheads="1"/>
          </p:cNvPicPr>
          <p:nvPr/>
        </p:nvPicPr>
        <p:blipFill rotWithShape="1">
          <a:blip r:embed="rId3">
            <a:extLst>
              <a:ext uri="{28A0092B-C50C-407E-A947-70E740481C1C}">
                <a14:useLocalDpi xmlns:a14="http://schemas.microsoft.com/office/drawing/2010/main" val="0"/>
              </a:ext>
            </a:extLst>
          </a:blip>
          <a:srcRect r="35184"/>
          <a:stretch/>
        </p:blipFill>
        <p:spPr bwMode="auto">
          <a:xfrm>
            <a:off x="2242393" y="1156790"/>
            <a:ext cx="5241192" cy="45436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0698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pic>
        <p:nvPicPr>
          <p:cNvPr id="2" name="Picture 2" descr="https://encrypted-tbn1.google.com/images?q=tbn:ANd9GcTyxXskwo4FIx0bH8zb-vPtgv18wMwGlUmyJZuSKihr1QdYqhLTD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885" y="1457055"/>
            <a:ext cx="7472013" cy="41843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9156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dssauburnplasticplate-xl"/>
          <p:cNvPicPr>
            <a:picLocks noChangeAspect="1" noChangeArrowheads="1"/>
          </p:cNvPicPr>
          <p:nvPr/>
        </p:nvPicPr>
        <p:blipFill>
          <a:blip r:embed="rId3" cstate="screen"/>
          <a:srcRect/>
          <a:stretch>
            <a:fillRect/>
          </a:stretch>
        </p:blipFill>
        <p:spPr bwMode="auto">
          <a:xfrm>
            <a:off x="568415" y="1389016"/>
            <a:ext cx="8288337" cy="41814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4580" name="Rectangle 7"/>
          <p:cNvSpPr>
            <a:spLocks noChangeArrowheads="1"/>
          </p:cNvSpPr>
          <p:nvPr/>
        </p:nvSpPr>
        <p:spPr bwMode="auto">
          <a:xfrm>
            <a:off x="728963" y="1475356"/>
            <a:ext cx="7924800" cy="3987072"/>
          </a:xfrm>
          <a:prstGeom prst="rect">
            <a:avLst/>
          </a:prstGeom>
          <a:solidFill>
            <a:schemeClr val="tx1"/>
          </a:solidFill>
          <a:ln w="9525" algn="ctr">
            <a:noFill/>
            <a:miter lim="800000"/>
            <a:headEnd/>
            <a:tailEnd/>
          </a:ln>
        </p:spPr>
        <p:txBody>
          <a:bodyPr wrap="none" anchor="ctr"/>
          <a:lstStyle/>
          <a:p>
            <a:endParaRPr lang="en-US"/>
          </a:p>
        </p:txBody>
      </p:sp>
      <p:sp>
        <p:nvSpPr>
          <p:cNvPr id="24581" name="Oval 9"/>
          <p:cNvSpPr>
            <a:spLocks noChangeArrowheads="1"/>
          </p:cNvSpPr>
          <p:nvPr/>
        </p:nvSpPr>
        <p:spPr bwMode="auto">
          <a:xfrm>
            <a:off x="4075323" y="4037972"/>
            <a:ext cx="1458913" cy="160337"/>
          </a:xfrm>
          <a:prstGeom prst="ellipse">
            <a:avLst/>
          </a:prstGeom>
          <a:solidFill>
            <a:schemeClr val="tx1"/>
          </a:solidFill>
          <a:ln w="9525" algn="ctr">
            <a:noFill/>
            <a:round/>
            <a:headEnd/>
            <a:tailEnd/>
          </a:ln>
        </p:spPr>
        <p:txBody>
          <a:bodyPr wrap="none" anchor="ctr"/>
          <a:lstStyle/>
          <a:p>
            <a:endParaRPr lang="en-US"/>
          </a:p>
        </p:txBody>
      </p:sp>
      <p:sp>
        <p:nvSpPr>
          <p:cNvPr id="935947" name="Text Box 11"/>
          <p:cNvSpPr txBox="1">
            <a:spLocks noChangeArrowheads="1"/>
          </p:cNvSpPr>
          <p:nvPr/>
        </p:nvSpPr>
        <p:spPr bwMode="auto">
          <a:xfrm>
            <a:off x="1260355" y="1826207"/>
            <a:ext cx="6945313" cy="3111500"/>
          </a:xfrm>
          <a:prstGeom prst="rect">
            <a:avLst/>
          </a:prstGeom>
          <a:noFill/>
          <a:ln w="9525" algn="ctr">
            <a:noFill/>
            <a:miter lim="800000"/>
            <a:headEnd/>
            <a:tailEnd/>
          </a:ln>
          <a:effectLst/>
        </p:spPr>
        <p:txBody>
          <a:bodyPr>
            <a:spAutoFit/>
            <a:flatTx/>
          </a:bodyPr>
          <a:lstStyle/>
          <a:p>
            <a:pPr>
              <a:spcBef>
                <a:spcPct val="50000"/>
              </a:spcBef>
              <a:defRPr/>
            </a:pPr>
            <a:r>
              <a:rPr lang="en-US" sz="6600" b="1" dirty="0">
                <a:solidFill>
                  <a:srgbClr val="0066FF"/>
                </a:solidFill>
                <a:effectLst>
                  <a:outerShdw blurRad="38100" dist="38100" dir="2700000" algn="tl">
                    <a:srgbClr val="000000"/>
                  </a:outerShdw>
                </a:effectLst>
                <a:latin typeface="Arial Black" pitchFamily="34" charset="0"/>
              </a:rPr>
              <a:t>Let Me Tell You About My Grandchildren</a:t>
            </a:r>
          </a:p>
        </p:txBody>
      </p:sp>
      <p:pic>
        <p:nvPicPr>
          <p:cNvPr id="24583" name="Picture 12" descr="grkid2"/>
          <p:cNvPicPr>
            <a:picLocks noChangeAspect="1" noChangeArrowheads="1"/>
          </p:cNvPicPr>
          <p:nvPr/>
        </p:nvPicPr>
        <p:blipFill>
          <a:blip r:embed="rId4" cstate="screen"/>
          <a:srcRect/>
          <a:stretch>
            <a:fillRect/>
          </a:stretch>
        </p:blipFill>
        <p:spPr bwMode="auto">
          <a:xfrm>
            <a:off x="6456573" y="4584830"/>
            <a:ext cx="2359025" cy="1998663"/>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9"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Big Picture Background2gif.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479" y="647497"/>
            <a:ext cx="6797408" cy="44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4"/>
          <p:cNvSpPr>
            <a:spLocks noGrp="1"/>
          </p:cNvSpPr>
          <p:nvPr>
            <p:ph type="ctrTitle"/>
          </p:nvPr>
        </p:nvSpPr>
        <p:spPr>
          <a:xfrm>
            <a:off x="1172025" y="1887793"/>
            <a:ext cx="7244862" cy="1374098"/>
          </a:xfrm>
        </p:spPr>
        <p:txBody>
          <a:bodyPr/>
          <a:lstStyle/>
          <a:p>
            <a:pPr algn="ct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Black" pitchFamily="34" charset="0"/>
              </a:rPr>
              <a:t>Evangelism</a:t>
            </a:r>
          </a:p>
        </p:txBody>
      </p:sp>
      <p:sp>
        <p:nvSpPr>
          <p:cNvPr id="1120259" name="Rectangle 3"/>
          <p:cNvSpPr>
            <a:spLocks noGrp="1" noChangeArrowheads="1"/>
          </p:cNvSpPr>
          <p:nvPr>
            <p:ph type="subTitle" idx="1"/>
          </p:nvPr>
        </p:nvSpPr>
        <p:spPr>
          <a:xfrm>
            <a:off x="0" y="5246914"/>
            <a:ext cx="9144000" cy="685800"/>
          </a:xfrm>
        </p:spPr>
        <p:style>
          <a:lnRef idx="0">
            <a:schemeClr val="accent1"/>
          </a:lnRef>
          <a:fillRef idx="3">
            <a:schemeClr val="accent1"/>
          </a:fillRef>
          <a:effectRef idx="3">
            <a:schemeClr val="accent1"/>
          </a:effectRef>
          <a:fontRef idx="minor">
            <a:schemeClr val="lt1"/>
          </a:fontRef>
        </p:style>
        <p:txBody>
          <a:bodyPr>
            <a:normAutofit/>
          </a:bodyPr>
          <a:lstStyle/>
          <a:p>
            <a:pPr algn="ctr" fontAlgn="auto">
              <a:spcAft>
                <a:spcPts val="0"/>
              </a:spcAft>
              <a:buClr>
                <a:schemeClr val="tx1">
                  <a:shade val="95000"/>
                </a:schemeClr>
              </a:buClr>
              <a:buFont typeface="Wingdings 2"/>
              <a:buNone/>
              <a:defRPr/>
            </a:pPr>
            <a:r>
              <a:rPr lang="en-US" sz="3600" b="1" dirty="0" smtClean="0">
                <a:solidFill>
                  <a:srgbClr val="FFFF00"/>
                </a:solidFill>
                <a:effectLst>
                  <a:outerShdw blurRad="38100" dist="38100" dir="2700000" algn="tl">
                    <a:srgbClr val="000000">
                      <a:alpha val="43137"/>
                    </a:srgbClr>
                  </a:outerShdw>
                </a:effectLst>
                <a:latin typeface="Myriad Pro" pitchFamily="34" charset="0"/>
              </a:rPr>
              <a:t>Some Thoughts on Sharing the Gospel</a:t>
            </a:r>
            <a:endParaRPr lang="en-US" dirty="0" smtClean="0">
              <a:solidFill>
                <a:srgbClr val="FFFF00"/>
              </a:solidFill>
              <a:effectLst>
                <a:outerShdw blurRad="38100" dist="38100" dir="2700000" algn="tl">
                  <a:srgbClr val="000000">
                    <a:alpha val="43137"/>
                  </a:srgbClr>
                </a:outerShdw>
              </a:effectLst>
              <a:latin typeface="Myriad Pro" pitchFamily="34" charset="0"/>
            </a:endParaRPr>
          </a:p>
        </p:txBody>
      </p:sp>
      <p:sp>
        <p:nvSpPr>
          <p:cNvPr id="1120260" name="Rectangle 4"/>
          <p:cNvSpPr>
            <a:spLocks noChangeArrowheads="1"/>
          </p:cNvSpPr>
          <p:nvPr/>
        </p:nvSpPr>
        <p:spPr bwMode="auto">
          <a:xfrm>
            <a:off x="4920637" y="5965200"/>
            <a:ext cx="3809056" cy="769441"/>
          </a:xfrm>
          <a:prstGeom prst="rect">
            <a:avLst/>
          </a:prstGeom>
          <a:noFill/>
          <a:ln w="9525" algn="ctr">
            <a:noFill/>
            <a:miter lim="800000"/>
            <a:headEnd/>
            <a:tailEnd/>
          </a:ln>
          <a:effectLst/>
        </p:spPr>
        <p:txBody>
          <a:bodyPr wrap="none">
            <a:spAutoFit/>
            <a:flatTx/>
          </a:bodyPr>
          <a:lstStyle/>
          <a:p>
            <a:pPr algn="r">
              <a:defRPr/>
            </a:pPr>
            <a:r>
              <a:rPr lang="en-US" sz="2400" b="1" smtClean="0">
                <a:effectLst>
                  <a:outerShdw blurRad="38100" dist="38100" dir="2700000" algn="tl">
                    <a:srgbClr val="000000"/>
                  </a:outerShdw>
                </a:effectLst>
              </a:rPr>
              <a:t>Bellaire Church </a:t>
            </a:r>
            <a:r>
              <a:rPr lang="en-US" sz="2400" b="1" dirty="0" smtClean="0">
                <a:effectLst>
                  <a:outerShdw blurRad="38100" dist="38100" dir="2700000" algn="tl">
                    <a:srgbClr val="000000"/>
                  </a:outerShdw>
                </a:effectLst>
              </a:rPr>
              <a:t>of Christ</a:t>
            </a:r>
          </a:p>
          <a:p>
            <a:pPr algn="r">
              <a:defRPr/>
            </a:pPr>
            <a:r>
              <a:rPr lang="en-US" sz="2000" b="1" dirty="0" smtClean="0">
                <a:effectLst>
                  <a:outerShdw blurRad="38100" dist="38100" dir="2700000" algn="tl">
                    <a:srgbClr val="000000"/>
                  </a:outerShdw>
                </a:effectLst>
              </a:rPr>
              <a:t>February 17, 2012</a:t>
            </a:r>
            <a:endParaRPr lang="en-US" sz="1800" b="1" dirty="0">
              <a:effectLst>
                <a:outerShdw blurRad="38100" dist="38100" dir="2700000" algn="tl">
                  <a:srgbClr val="000000"/>
                </a:outerShdw>
              </a:effectLst>
            </a:endParaRP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030"/>
          <a:stretch/>
        </p:blipFill>
        <p:spPr bwMode="auto">
          <a:xfrm>
            <a:off x="1267477" y="253389"/>
            <a:ext cx="4924001" cy="164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975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20259">
                                            <p:bg/>
                                          </p:spTgt>
                                        </p:tgtEl>
                                        <p:attrNameLst>
                                          <p:attrName>style.visibility</p:attrName>
                                        </p:attrNameLst>
                                      </p:cBhvr>
                                      <p:to>
                                        <p:strVal val="visible"/>
                                      </p:to>
                                    </p:set>
                                    <p:animEffect transition="in" filter="fade">
                                      <p:cBhvr>
                                        <p:cTn id="7" dur="1000"/>
                                        <p:tgtEl>
                                          <p:spTgt spid="1120259">
                                            <p:bg/>
                                          </p:spTgt>
                                        </p:tgtEl>
                                      </p:cBhvr>
                                    </p:animEffect>
                                    <p:anim calcmode="lin" valueType="num">
                                      <p:cBhvr>
                                        <p:cTn id="8" dur="1000" fill="hold"/>
                                        <p:tgtEl>
                                          <p:spTgt spid="1120259">
                                            <p:bg/>
                                          </p:spTgt>
                                        </p:tgtEl>
                                        <p:attrNameLst>
                                          <p:attrName>ppt_x</p:attrName>
                                        </p:attrNameLst>
                                      </p:cBhvr>
                                      <p:tavLst>
                                        <p:tav tm="0">
                                          <p:val>
                                            <p:strVal val="#ppt_x"/>
                                          </p:val>
                                        </p:tav>
                                        <p:tav tm="100000">
                                          <p:val>
                                            <p:strVal val="#ppt_x"/>
                                          </p:val>
                                        </p:tav>
                                      </p:tavLst>
                                    </p:anim>
                                    <p:anim calcmode="lin" valueType="num">
                                      <p:cBhvr>
                                        <p:cTn id="9" dur="1000" fill="hold"/>
                                        <p:tgtEl>
                                          <p:spTgt spid="1120259">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20259">
                                            <p:txEl>
                                              <p:pRg st="0" end="0"/>
                                            </p:txEl>
                                          </p:spTgt>
                                        </p:tgtEl>
                                        <p:attrNameLst>
                                          <p:attrName>style.visibility</p:attrName>
                                        </p:attrNameLst>
                                      </p:cBhvr>
                                      <p:to>
                                        <p:strVal val="visible"/>
                                      </p:to>
                                    </p:set>
                                    <p:animEffect transition="in" filter="fade">
                                      <p:cBhvr>
                                        <p:cTn id="13" dur="1000"/>
                                        <p:tgtEl>
                                          <p:spTgt spid="1120259">
                                            <p:txEl>
                                              <p:pRg st="0" end="0"/>
                                            </p:txEl>
                                          </p:spTgt>
                                        </p:tgtEl>
                                      </p:cBhvr>
                                    </p:animEffect>
                                    <p:anim calcmode="lin" valueType="num">
                                      <p:cBhvr>
                                        <p:cTn id="14" dur="1000" fill="hold"/>
                                        <p:tgtEl>
                                          <p:spTgt spid="112025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2025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25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sp>
        <p:nvSpPr>
          <p:cNvPr id="2" name="TextBox 1"/>
          <p:cNvSpPr txBox="1"/>
          <p:nvPr/>
        </p:nvSpPr>
        <p:spPr>
          <a:xfrm>
            <a:off x="2221419" y="5669280"/>
            <a:ext cx="2444366" cy="707886"/>
          </a:xfrm>
          <a:prstGeom prst="rect">
            <a:avLst/>
          </a:prstGeom>
          <a:noFill/>
        </p:spPr>
        <p:txBody>
          <a:bodyPr wrap="square" rtlCol="0">
            <a:spAutoFit/>
          </a:bodyPr>
          <a:lstStyle/>
          <a:p>
            <a:r>
              <a:rPr lang="en-US" sz="2000" b="1" dirty="0" smtClean="0"/>
              <a:t>Landon </a:t>
            </a:r>
          </a:p>
          <a:p>
            <a:r>
              <a:rPr lang="en-US" sz="2000" dirty="0" smtClean="0"/>
              <a:t>1 </a:t>
            </a:r>
            <a:r>
              <a:rPr lang="en-US" sz="2000" dirty="0" err="1" smtClean="0"/>
              <a:t>yr</a:t>
            </a:r>
            <a:endParaRPr lang="en-US" sz="2000" dirty="0"/>
          </a:p>
        </p:txBody>
      </p:sp>
      <p:sp>
        <p:nvSpPr>
          <p:cNvPr id="5" name="TextBox 4"/>
          <p:cNvSpPr txBox="1"/>
          <p:nvPr/>
        </p:nvSpPr>
        <p:spPr>
          <a:xfrm>
            <a:off x="4818185" y="5702011"/>
            <a:ext cx="2444366" cy="707886"/>
          </a:xfrm>
          <a:prstGeom prst="rect">
            <a:avLst/>
          </a:prstGeom>
          <a:noFill/>
        </p:spPr>
        <p:txBody>
          <a:bodyPr wrap="square" rtlCol="0">
            <a:spAutoFit/>
          </a:bodyPr>
          <a:lstStyle/>
          <a:p>
            <a:r>
              <a:rPr lang="en-US" sz="2000" b="1" dirty="0" smtClean="0"/>
              <a:t>Caroline</a:t>
            </a:r>
          </a:p>
          <a:p>
            <a:r>
              <a:rPr lang="en-US" sz="2000" dirty="0" smtClean="0"/>
              <a:t>3 </a:t>
            </a:r>
            <a:r>
              <a:rPr lang="en-US" sz="2000" dirty="0" err="1" smtClean="0"/>
              <a:t>yrs</a:t>
            </a:r>
            <a:endParaRPr lang="en-US" sz="2000"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3049" t="2353" r="8463" b="59980"/>
          <a:stretch/>
        </p:blipFill>
        <p:spPr>
          <a:xfrm>
            <a:off x="2221419" y="538720"/>
            <a:ext cx="5275121" cy="501780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79375583"/>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0160" y="594360"/>
            <a:ext cx="5934075" cy="533400"/>
          </a:xfrm>
        </p:spPr>
        <p:txBody>
          <a:bodyPr>
            <a:normAutofit fontScale="90000"/>
          </a:bodyPr>
          <a:lstStyle/>
          <a:p>
            <a:r>
              <a:rPr lang="en-US" dirty="0" smtClean="0"/>
              <a:t>Common sense is needed when speaking to “outsiders”</a:t>
            </a:r>
            <a:endParaRPr lang="en-US" dirty="0"/>
          </a:p>
        </p:txBody>
      </p:sp>
      <p:sp>
        <p:nvSpPr>
          <p:cNvPr id="5" name="Rectangle 7"/>
          <p:cNvSpPr>
            <a:spLocks noChangeArrowheads="1"/>
          </p:cNvSpPr>
          <p:nvPr/>
        </p:nvSpPr>
        <p:spPr bwMode="auto">
          <a:xfrm>
            <a:off x="1463040" y="1735160"/>
            <a:ext cx="6781800" cy="3477875"/>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square">
            <a:spAutoFit/>
            <a:flatTx/>
          </a:bodyPr>
          <a:lstStyle/>
          <a:p>
            <a:pPr>
              <a:defRPr/>
            </a:pPr>
            <a:r>
              <a:rPr lang="en-US" sz="2800" b="1" i="1" dirty="0">
                <a:solidFill>
                  <a:srgbClr val="FFFF00"/>
                </a:solidFill>
                <a:effectLst>
                  <a:outerShdw blurRad="38100" dist="38100" dir="2700000" algn="tl">
                    <a:srgbClr val="000000"/>
                  </a:outerShdw>
                </a:effectLst>
              </a:rPr>
              <a:t>“Conduct yourselves with wisdom toward outsiders, making the most of the opportunity. Let your speech always be with grace, as though seasoned with salt, </a:t>
            </a:r>
            <a:r>
              <a:rPr lang="en-US" sz="2800" b="1" i="1" dirty="0">
                <a:effectLst>
                  <a:outerShdw blurRad="38100" dist="38100" dir="2700000" algn="tl">
                    <a:srgbClr val="000000"/>
                  </a:outerShdw>
                </a:effectLst>
              </a:rPr>
              <a:t>so that you will know how you should respond to each person</a:t>
            </a:r>
            <a:r>
              <a:rPr lang="en-US" sz="2800" b="1" i="1" dirty="0">
                <a:solidFill>
                  <a:srgbClr val="FFFF00"/>
                </a:solidFill>
                <a:effectLst>
                  <a:outerShdw blurRad="38100" dist="38100" dir="2700000" algn="tl">
                    <a:srgbClr val="000000"/>
                  </a:outerShdw>
                </a:effectLst>
              </a:rPr>
              <a:t>.”</a:t>
            </a:r>
            <a:r>
              <a:rPr lang="en-US" sz="2800" b="1" dirty="0">
                <a:solidFill>
                  <a:schemeClr val="bg1"/>
                </a:solidFill>
              </a:rPr>
              <a:t>  </a:t>
            </a:r>
            <a:endParaRPr lang="en-US" sz="2800" b="1" dirty="0" smtClean="0">
              <a:solidFill>
                <a:schemeClr val="bg1"/>
              </a:solidFill>
            </a:endParaRPr>
          </a:p>
          <a:p>
            <a:pPr algn="r">
              <a:defRPr/>
            </a:pPr>
            <a:r>
              <a:rPr lang="en-US" sz="2400" b="1" dirty="0" smtClean="0"/>
              <a:t>Colossians 4:5-6</a:t>
            </a:r>
            <a:endParaRPr lang="en-US" sz="2400" b="1" dirty="0"/>
          </a:p>
        </p:txBody>
      </p:sp>
    </p:spTree>
    <p:extLst>
      <p:ext uri="{BB962C8B-B14F-4D97-AF65-F5344CB8AC3E}">
        <p14:creationId xmlns:p14="http://schemas.microsoft.com/office/powerpoint/2010/main" val="79651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reCS"/>
          <p:cNvPicPr>
            <a:picLocks noChangeAspect="1" noChangeArrowheads="1"/>
          </p:cNvPicPr>
          <p:nvPr/>
        </p:nvPicPr>
        <p:blipFill>
          <a:blip r:embed="rId3" cstate="screen">
            <a:lum bright="54000" contrast="56000"/>
          </a:blip>
          <a:srcRect/>
          <a:stretch>
            <a:fillRect/>
          </a:stretch>
        </p:blipFill>
        <p:spPr bwMode="auto">
          <a:xfrm>
            <a:off x="434276" y="823776"/>
            <a:ext cx="8591550" cy="627221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a:xfrm>
            <a:off x="1416676" y="1023066"/>
            <a:ext cx="6967470" cy="1602902"/>
          </a:xfrm>
          <a:solidFill>
            <a:srgbClr val="C00000">
              <a:alpha val="74000"/>
            </a:srgbClr>
          </a:solidFill>
        </p:spPr>
        <p:txBody>
          <a:bodyPr>
            <a:normAutofit fontScale="90000"/>
          </a:bodyPr>
          <a:lstStyle/>
          <a:p>
            <a:r>
              <a:rPr lang="en-US" dirty="0" smtClean="0">
                <a:effectLst>
                  <a:outerShdw blurRad="38100" dist="38100" dir="2700000" algn="tl">
                    <a:srgbClr val="000000">
                      <a:alpha val="43137"/>
                    </a:srgbClr>
                  </a:outerShdw>
                </a:effectLst>
              </a:rPr>
              <a:t>“I</a:t>
            </a:r>
            <a:r>
              <a:rPr lang="en-US" cap="none" dirty="0" smtClean="0">
                <a:effectLst>
                  <a:outerShdw blurRad="38100" dist="38100" dir="2700000" algn="tl">
                    <a:srgbClr val="000000">
                      <a:alpha val="43137"/>
                    </a:srgbClr>
                  </a:outerShdw>
                </a:effectLst>
              </a:rPr>
              <a:t>f the fire is there the methods will take care of themselves.”</a:t>
            </a:r>
            <a:endParaRPr lang="en-US" sz="2700" i="1" dirty="0">
              <a:effectLst>
                <a:outerShdw blurRad="38100" dist="38100" dir="2700000" algn="tl">
                  <a:srgbClr val="000000">
                    <a:alpha val="43137"/>
                  </a:srgbClr>
                </a:outerShdw>
              </a:effectLst>
            </a:endParaRPr>
          </a:p>
        </p:txBody>
      </p:sp>
      <p:pic>
        <p:nvPicPr>
          <p:cNvPr id="11268" name="Picture 4" descr="http://t0.gstatic.com/images?q=tbn:ANd9GcRztRfuD-Yk9gFLS0X7D7q3hzWgjunAdFBMP3aviWd71p_1fS3y"/>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90985" y="3236660"/>
            <a:ext cx="3471113" cy="26816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sp>
        <p:nvSpPr>
          <p:cNvPr id="3" name="Rectangle 2"/>
          <p:cNvSpPr/>
          <p:nvPr/>
        </p:nvSpPr>
        <p:spPr>
          <a:xfrm>
            <a:off x="1491758" y="2173613"/>
            <a:ext cx="2260106" cy="369332"/>
          </a:xfrm>
          <a:prstGeom prst="rect">
            <a:avLst/>
          </a:prstGeom>
          <a:solidFill>
            <a:srgbClr val="C00000">
              <a:alpha val="74000"/>
            </a:srgbClr>
          </a:solidFill>
        </p:spPr>
        <p:txBody>
          <a:bodyPr wrap="none">
            <a:spAutoFit/>
          </a:bodyPr>
          <a:lstStyle/>
          <a:p>
            <a:r>
              <a:rPr lang="en-US" sz="1800" b="1" i="1" dirty="0">
                <a:effectLst>
                  <a:outerShdw blurRad="38100" dist="38100" dir="2700000" algn="tl">
                    <a:srgbClr val="000000">
                      <a:alpha val="43137"/>
                    </a:srgbClr>
                  </a:outerShdw>
                </a:effectLst>
              </a:rPr>
              <a:t>Some Wise Person</a:t>
            </a:r>
            <a:endParaRPr lang="en-US" sz="1800" b="1" dirty="0"/>
          </a:p>
        </p:txBody>
      </p:sp>
    </p:spTree>
    <p:extLst>
      <p:ext uri="{BB962C8B-B14F-4D97-AF65-F5344CB8AC3E}">
        <p14:creationId xmlns:p14="http://schemas.microsoft.com/office/powerpoint/2010/main" val="843741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501" y="916642"/>
            <a:ext cx="6035041" cy="1524000"/>
          </a:xfrm>
        </p:spPr>
        <p:txBody>
          <a:bodyPr>
            <a:noAutofit/>
          </a:bodyPr>
          <a:lstStyle/>
          <a:p>
            <a:pPr algn="ctr"/>
            <a:r>
              <a:rPr lang="en-US" dirty="0" smtClean="0"/>
              <a:t>W</a:t>
            </a:r>
            <a:r>
              <a:rPr lang="en-US" cap="none" dirty="0" smtClean="0"/>
              <a:t>here is our passion</a:t>
            </a:r>
            <a:r>
              <a:rPr lang="en-US" dirty="0" smtClean="0"/>
              <a:t>?</a:t>
            </a:r>
            <a:br>
              <a:rPr lang="en-US" dirty="0" smtClean="0"/>
            </a:br>
            <a:r>
              <a:rPr lang="en-US" sz="2800" dirty="0" smtClean="0"/>
              <a:t>W</a:t>
            </a:r>
            <a:r>
              <a:rPr lang="en-US" sz="2800" cap="none" dirty="0" smtClean="0"/>
              <a:t>hy don’t we have more passion for the gospel?</a:t>
            </a:r>
            <a:endParaRPr lang="en-US" sz="2800" dirty="0"/>
          </a:p>
        </p:txBody>
      </p:sp>
      <p:pic>
        <p:nvPicPr>
          <p:cNvPr id="5122" name="Picture 2" descr="http://www.helptalking.com/wp-content/uploads/2009/08/iStock_000004104003XSmall.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27839" y="2950859"/>
            <a:ext cx="4773426" cy="290328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Text Box 61"/>
          <p:cNvSpPr txBox="1">
            <a:spLocks noChangeArrowheads="1"/>
          </p:cNvSpPr>
          <p:nvPr/>
        </p:nvSpPr>
        <p:spPr bwMode="auto">
          <a:xfrm>
            <a:off x="6910987" y="277110"/>
            <a:ext cx="1951111" cy="523220"/>
          </a:xfrm>
          <a:prstGeom prst="rect">
            <a:avLst/>
          </a:prstGeom>
          <a:solidFill>
            <a:srgbClr val="FF00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PASSION</a:t>
            </a:r>
            <a:endParaRPr lang="en-US" sz="2800" dirty="0">
              <a:solidFill>
                <a:srgbClr val="FFFF66"/>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55738678"/>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8002" name="Picture 2" descr="http://wearthemessage.com/ProductImages/His%20Blood300.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778625" y="2217918"/>
            <a:ext cx="4146550" cy="2663737"/>
          </a:xfrm>
          <a:prstGeom prst="rect">
            <a:avLst/>
          </a:prstGeom>
          <a:noFill/>
        </p:spPr>
      </p:pic>
      <p:sp>
        <p:nvSpPr>
          <p:cNvPr id="1055746" name="Text Box 2"/>
          <p:cNvSpPr txBox="1">
            <a:spLocks noChangeArrowheads="1"/>
          </p:cNvSpPr>
          <p:nvPr/>
        </p:nvSpPr>
        <p:spPr bwMode="auto">
          <a:xfrm>
            <a:off x="859430" y="3516780"/>
            <a:ext cx="1905000" cy="519113"/>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a:sp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JUSTICE</a:t>
            </a:r>
          </a:p>
        </p:txBody>
      </p:sp>
      <p:sp>
        <p:nvSpPr>
          <p:cNvPr id="27652" name="Text Box 60"/>
          <p:cNvSpPr txBox="1">
            <a:spLocks noChangeArrowheads="1"/>
          </p:cNvSpPr>
          <p:nvPr/>
        </p:nvSpPr>
        <p:spPr bwMode="auto">
          <a:xfrm>
            <a:off x="1005480" y="3567580"/>
            <a:ext cx="1955800" cy="366713"/>
          </a:xfrm>
          <a:prstGeom prst="rect">
            <a:avLst/>
          </a:prstGeom>
          <a:noFill/>
          <a:ln w="9525" algn="ctr">
            <a:noFill/>
            <a:miter lim="800000"/>
            <a:headEnd/>
            <a:tailEnd/>
          </a:ln>
        </p:spPr>
        <p:txBody>
          <a:bodyPr>
            <a:spAutoFit/>
          </a:bodyPr>
          <a:lstStyle/>
          <a:p>
            <a:pPr>
              <a:spcBef>
                <a:spcPct val="50000"/>
              </a:spcBef>
            </a:pPr>
            <a:endParaRPr lang="en-US" sz="1800"/>
          </a:p>
        </p:txBody>
      </p:sp>
      <p:sp>
        <p:nvSpPr>
          <p:cNvPr id="1055805" name="Text Box 61"/>
          <p:cNvSpPr txBox="1">
            <a:spLocks noChangeArrowheads="1"/>
          </p:cNvSpPr>
          <p:nvPr/>
        </p:nvSpPr>
        <p:spPr bwMode="auto">
          <a:xfrm>
            <a:off x="6955430" y="3542180"/>
            <a:ext cx="1905000" cy="519113"/>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a:spAutoFit/>
            <a:flatTx/>
          </a:bodyPr>
          <a:lstStyle/>
          <a:p>
            <a:pPr>
              <a:spcBef>
                <a:spcPct val="50000"/>
              </a:spcBef>
              <a:defRPr/>
            </a:pPr>
            <a:r>
              <a:rPr lang="en-US" sz="2800" dirty="0">
                <a:solidFill>
                  <a:srgbClr val="FFFF66"/>
                </a:solidFill>
                <a:effectLst>
                  <a:outerShdw blurRad="38100" dist="38100" dir="2700000" algn="tl">
                    <a:srgbClr val="000000"/>
                  </a:outerShdw>
                </a:effectLst>
                <a:latin typeface="Arial Black" pitchFamily="34" charset="0"/>
              </a:rPr>
              <a:t>MERCY</a:t>
            </a:r>
          </a:p>
        </p:txBody>
      </p:sp>
      <p:sp>
        <p:nvSpPr>
          <p:cNvPr id="1055808" name="AutoShape 64"/>
          <p:cNvSpPr>
            <a:spLocks noChangeArrowheads="1"/>
          </p:cNvSpPr>
          <p:nvPr/>
        </p:nvSpPr>
        <p:spPr bwMode="auto">
          <a:xfrm>
            <a:off x="1440455" y="1634005"/>
            <a:ext cx="8247063" cy="1895475"/>
          </a:xfrm>
          <a:prstGeom prst="curvedDownArrow">
            <a:avLst>
              <a:gd name="adj1" fmla="val 51929"/>
              <a:gd name="adj2" fmla="val 174037"/>
              <a:gd name="adj3" fmla="val 33333"/>
            </a:avLst>
          </a:prstGeom>
          <a:solidFill>
            <a:srgbClr val="FF0000"/>
          </a:solidFill>
          <a:ln w="9525">
            <a:noFill/>
            <a:miter lim="800000"/>
            <a:headEnd/>
            <a:tailEnd/>
          </a:ln>
          <a:effectLst>
            <a:outerShdw blurRad="76200" dir="13500000" sy="23000" kx="1200000" algn="br" rotWithShape="0">
              <a:prstClr val="black">
                <a:alpha val="20000"/>
              </a:prstClr>
            </a:outerShdw>
          </a:effectLst>
        </p:spPr>
        <p:txBody>
          <a:bodyPr wrap="none" anchor="ctr"/>
          <a:lstStyle/>
          <a:p>
            <a:endParaRPr lang="en-US"/>
          </a:p>
        </p:txBody>
      </p:sp>
      <p:sp>
        <p:nvSpPr>
          <p:cNvPr id="1055809" name="Text Box 65"/>
          <p:cNvSpPr txBox="1">
            <a:spLocks noChangeArrowheads="1"/>
          </p:cNvSpPr>
          <p:nvPr/>
        </p:nvSpPr>
        <p:spPr bwMode="auto">
          <a:xfrm>
            <a:off x="1005480" y="4994275"/>
            <a:ext cx="7738470" cy="954107"/>
          </a:xfrm>
          <a:prstGeom prst="rect">
            <a:avLst/>
          </a:prstGeom>
          <a:solidFill>
            <a:srgbClr val="0033CC"/>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square">
            <a:spAutoFit/>
            <a:flatTx/>
          </a:bodyPr>
          <a:lstStyle/>
          <a:p>
            <a:r>
              <a:rPr lang="en-US" sz="2800" dirty="0">
                <a:solidFill>
                  <a:srgbClr val="FFFF00"/>
                </a:solidFill>
                <a:effectLst>
                  <a:outerShdw blurRad="38100" dist="38100" dir="2700000" algn="tl">
                    <a:srgbClr val="000000">
                      <a:alpha val="43137"/>
                    </a:srgbClr>
                  </a:outerShdw>
                </a:effectLst>
                <a:latin typeface="Arial Black" pitchFamily="34" charset="0"/>
              </a:rPr>
              <a:t>We will never appreciate God’s </a:t>
            </a:r>
            <a:r>
              <a:rPr lang="en-US" sz="2800" i="1" dirty="0">
                <a:effectLst>
                  <a:outerShdw blurRad="38100" dist="38100" dir="2700000" algn="tl">
                    <a:srgbClr val="000000">
                      <a:alpha val="43137"/>
                    </a:srgbClr>
                  </a:outerShdw>
                </a:effectLst>
                <a:latin typeface="Arial Black" pitchFamily="34" charset="0"/>
              </a:rPr>
              <a:t>mercy</a:t>
            </a:r>
          </a:p>
          <a:p>
            <a:r>
              <a:rPr lang="en-US" sz="2800" dirty="0">
                <a:solidFill>
                  <a:srgbClr val="FFFF00"/>
                </a:solidFill>
                <a:effectLst>
                  <a:outerShdw blurRad="38100" dist="38100" dir="2700000" algn="tl">
                    <a:srgbClr val="000000">
                      <a:alpha val="43137"/>
                    </a:srgbClr>
                  </a:outerShdw>
                </a:effectLst>
                <a:latin typeface="Arial Black" pitchFamily="34" charset="0"/>
              </a:rPr>
              <a:t>if don’t understand His </a:t>
            </a:r>
            <a:r>
              <a:rPr lang="en-US" sz="2800" i="1" dirty="0">
                <a:effectLst>
                  <a:outerShdw blurRad="38100" dist="38100" dir="2700000" algn="tl">
                    <a:srgbClr val="000000">
                      <a:alpha val="43137"/>
                    </a:srgbClr>
                  </a:outerShdw>
                </a:effectLst>
                <a:latin typeface="Arial Black" pitchFamily="34" charset="0"/>
              </a:rPr>
              <a:t>justice</a:t>
            </a:r>
          </a:p>
        </p:txBody>
      </p:sp>
      <p:sp>
        <p:nvSpPr>
          <p:cNvPr id="2" name="Rectangle 1"/>
          <p:cNvSpPr/>
          <p:nvPr/>
        </p:nvSpPr>
        <p:spPr>
          <a:xfrm>
            <a:off x="230703" y="567536"/>
            <a:ext cx="5461153"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innerShdw blurRad="63500" dist="50800" dir="10800000">
                    <a:prstClr val="black">
                      <a:alpha val="50000"/>
                    </a:prstClr>
                  </a:innerShdw>
                </a:effectLst>
              </a:rPr>
              <a:t>Perhaps we are missing a sense of what God has done for us.</a:t>
            </a:r>
            <a:endParaRPr lang="en-US" sz="2800" b="0" cap="none" spc="0" dirty="0">
              <a:ln w="18415" cmpd="sng">
                <a:solidFill>
                  <a:srgbClr val="FFFFFF"/>
                </a:solidFill>
                <a:prstDash val="solid"/>
              </a:ln>
              <a:solidFill>
                <a:srgbClr val="FFFFFF"/>
              </a:solidFill>
              <a:effectLst>
                <a:innerShdw blurRad="63500" dist="50800" dir="10800000">
                  <a:prstClr val="black">
                    <a:alpha val="50000"/>
                  </a:prstClr>
                </a:inn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55746"/>
                                        </p:tgtEl>
                                        <p:attrNameLst>
                                          <p:attrName>style.visibility</p:attrName>
                                        </p:attrNameLst>
                                      </p:cBhvr>
                                      <p:to>
                                        <p:strVal val="visible"/>
                                      </p:to>
                                    </p:set>
                                    <p:animEffect transition="in" filter="fade">
                                      <p:cBhvr>
                                        <p:cTn id="7" dur="1000"/>
                                        <p:tgtEl>
                                          <p:spTgt spid="1055746"/>
                                        </p:tgtEl>
                                      </p:cBhvr>
                                    </p:animEffect>
                                    <p:anim calcmode="lin" valueType="num">
                                      <p:cBhvr>
                                        <p:cTn id="8" dur="1000" fill="hold"/>
                                        <p:tgtEl>
                                          <p:spTgt spid="1055746"/>
                                        </p:tgtEl>
                                        <p:attrNameLst>
                                          <p:attrName>ppt_x</p:attrName>
                                        </p:attrNameLst>
                                      </p:cBhvr>
                                      <p:tavLst>
                                        <p:tav tm="0">
                                          <p:val>
                                            <p:strVal val="#ppt_x"/>
                                          </p:val>
                                        </p:tav>
                                        <p:tav tm="100000">
                                          <p:val>
                                            <p:strVal val="#ppt_x"/>
                                          </p:val>
                                        </p:tav>
                                      </p:tavLst>
                                    </p:anim>
                                    <p:anim calcmode="lin" valueType="num">
                                      <p:cBhvr>
                                        <p:cTn id="9" dur="1000" fill="hold"/>
                                        <p:tgtEl>
                                          <p:spTgt spid="10557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55805"/>
                                        </p:tgtEl>
                                        <p:attrNameLst>
                                          <p:attrName>style.visibility</p:attrName>
                                        </p:attrNameLst>
                                      </p:cBhvr>
                                      <p:to>
                                        <p:strVal val="visible"/>
                                      </p:to>
                                    </p:set>
                                    <p:animEffect transition="in" filter="fade">
                                      <p:cBhvr>
                                        <p:cTn id="13" dur="1000"/>
                                        <p:tgtEl>
                                          <p:spTgt spid="1055805"/>
                                        </p:tgtEl>
                                      </p:cBhvr>
                                    </p:animEffect>
                                    <p:anim calcmode="lin" valueType="num">
                                      <p:cBhvr>
                                        <p:cTn id="14" dur="1000" fill="hold"/>
                                        <p:tgtEl>
                                          <p:spTgt spid="1055805"/>
                                        </p:tgtEl>
                                        <p:attrNameLst>
                                          <p:attrName>ppt_x</p:attrName>
                                        </p:attrNameLst>
                                      </p:cBhvr>
                                      <p:tavLst>
                                        <p:tav tm="0">
                                          <p:val>
                                            <p:strVal val="#ppt_x"/>
                                          </p:val>
                                        </p:tav>
                                        <p:tav tm="100000">
                                          <p:val>
                                            <p:strVal val="#ppt_x"/>
                                          </p:val>
                                        </p:tav>
                                      </p:tavLst>
                                    </p:anim>
                                    <p:anim calcmode="lin" valueType="num">
                                      <p:cBhvr>
                                        <p:cTn id="15" dur="1000" fill="hold"/>
                                        <p:tgtEl>
                                          <p:spTgt spid="105580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055808"/>
                                        </p:tgtEl>
                                        <p:attrNameLst>
                                          <p:attrName>style.visibility</p:attrName>
                                        </p:attrNameLst>
                                      </p:cBhvr>
                                      <p:to>
                                        <p:strVal val="visible"/>
                                      </p:to>
                                    </p:set>
                                    <p:animEffect transition="in" filter="wipe(left)">
                                      <p:cBhvr>
                                        <p:cTn id="19" dur="1000"/>
                                        <p:tgtEl>
                                          <p:spTgt spid="1055808"/>
                                        </p:tgtEl>
                                      </p:cBhvr>
                                    </p:animEffect>
                                  </p:childTnLst>
                                </p:cTn>
                              </p:par>
                            </p:childTnLst>
                          </p:cTn>
                        </p:par>
                        <p:par>
                          <p:cTn id="20" fill="hold">
                            <p:stCondLst>
                              <p:cond delay="3000"/>
                            </p:stCondLst>
                            <p:childTnLst>
                              <p:par>
                                <p:cTn id="21" presetID="47" presetClass="entr" presetSubtype="0" fill="hold" grpId="0" nodeType="afterEffect">
                                  <p:stCondLst>
                                    <p:cond delay="0"/>
                                  </p:stCondLst>
                                  <p:childTnLst>
                                    <p:set>
                                      <p:cBhvr>
                                        <p:cTn id="22" dur="1" fill="hold">
                                          <p:stCondLst>
                                            <p:cond delay="0"/>
                                          </p:stCondLst>
                                        </p:cTn>
                                        <p:tgtEl>
                                          <p:spTgt spid="1055809"/>
                                        </p:tgtEl>
                                        <p:attrNameLst>
                                          <p:attrName>style.visibility</p:attrName>
                                        </p:attrNameLst>
                                      </p:cBhvr>
                                      <p:to>
                                        <p:strVal val="visible"/>
                                      </p:to>
                                    </p:set>
                                    <p:animEffect transition="in" filter="fade">
                                      <p:cBhvr>
                                        <p:cTn id="23" dur="1000"/>
                                        <p:tgtEl>
                                          <p:spTgt spid="1055809"/>
                                        </p:tgtEl>
                                      </p:cBhvr>
                                    </p:animEffect>
                                    <p:anim calcmode="lin" valueType="num">
                                      <p:cBhvr>
                                        <p:cTn id="24" dur="1000" fill="hold"/>
                                        <p:tgtEl>
                                          <p:spTgt spid="1055809"/>
                                        </p:tgtEl>
                                        <p:attrNameLst>
                                          <p:attrName>ppt_x</p:attrName>
                                        </p:attrNameLst>
                                      </p:cBhvr>
                                      <p:tavLst>
                                        <p:tav tm="0">
                                          <p:val>
                                            <p:strVal val="#ppt_x"/>
                                          </p:val>
                                        </p:tav>
                                        <p:tav tm="100000">
                                          <p:val>
                                            <p:strVal val="#ppt_x"/>
                                          </p:val>
                                        </p:tav>
                                      </p:tavLst>
                                    </p:anim>
                                    <p:anim calcmode="lin" valueType="num">
                                      <p:cBhvr>
                                        <p:cTn id="25" dur="1000" fill="hold"/>
                                        <p:tgtEl>
                                          <p:spTgt spid="10558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6" grpId="0" animBg="1"/>
      <p:bldP spid="1055805" grpId="0" animBg="1"/>
      <p:bldP spid="1055808" grpId="0" animBg="1"/>
      <p:bldP spid="10558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7" name="Rectangle 3"/>
          <p:cNvSpPr>
            <a:spLocks noGrp="1" noChangeArrowheads="1"/>
          </p:cNvSpPr>
          <p:nvPr>
            <p:ph idx="1"/>
          </p:nvPr>
        </p:nvSpPr>
        <p:spPr>
          <a:xfrm>
            <a:off x="1526656" y="2011682"/>
            <a:ext cx="6782458" cy="3689404"/>
          </a:xfr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buFontTx/>
              <a:buNone/>
            </a:pPr>
            <a:r>
              <a:rPr lang="en-US" b="1" dirty="0">
                <a:effectLst>
                  <a:outerShdw blurRad="38100" dist="38100" dir="2700000" algn="tl">
                    <a:srgbClr val="000000">
                      <a:alpha val="43137"/>
                    </a:srgbClr>
                  </a:outerShdw>
                </a:effectLst>
                <a:latin typeface="Arial" pitchFamily="34" charset="0"/>
                <a:cs typeface="Arial" pitchFamily="34" charset="0"/>
              </a:rPr>
              <a:t> "What man among you, if he has a hundred sheep and has lost one of them, does not leave the ninety-nine in the open pasture and go after the one which is lost until he finds it? </a:t>
            </a:r>
            <a:r>
              <a:rPr lang="en-US" b="1" dirty="0" smtClean="0">
                <a:effectLst>
                  <a:outerShdw blurRad="38100" dist="38100" dir="2700000" algn="tl">
                    <a:srgbClr val="000000">
                      <a:alpha val="43137"/>
                    </a:srgbClr>
                  </a:outerShdw>
                </a:effectLst>
                <a:latin typeface="Arial" pitchFamily="34" charset="0"/>
                <a:cs typeface="Arial" pitchFamily="34" charset="0"/>
              </a:rPr>
              <a:t>When </a:t>
            </a:r>
            <a:r>
              <a:rPr lang="en-US" b="1" dirty="0">
                <a:effectLst>
                  <a:outerShdw blurRad="38100" dist="38100" dir="2700000" algn="tl">
                    <a:srgbClr val="000000">
                      <a:alpha val="43137"/>
                    </a:srgbClr>
                  </a:outerShdw>
                </a:effectLst>
                <a:latin typeface="Arial" pitchFamily="34" charset="0"/>
                <a:cs typeface="Arial" pitchFamily="34" charset="0"/>
              </a:rPr>
              <a:t>he has found it, he lays it on his shoulders, rejoicing</a:t>
            </a:r>
            <a:r>
              <a:rPr lang="en-US" b="1" dirty="0" smtClean="0">
                <a:effectLst>
                  <a:outerShdw blurRad="38100" dist="38100" dir="2700000" algn="tl">
                    <a:srgbClr val="000000">
                      <a:alpha val="43137"/>
                    </a:srgbClr>
                  </a:outerShdw>
                </a:effectLst>
                <a:latin typeface="Arial" pitchFamily="34" charset="0"/>
                <a:cs typeface="Arial" pitchFamily="34" charset="0"/>
              </a:rPr>
              <a:t>.” 	</a:t>
            </a:r>
            <a:r>
              <a:rPr lang="en-US" sz="20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Luke 15:4-5</a:t>
            </a:r>
            <a:endParaRPr 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743851" y="309627"/>
            <a:ext cx="1372056" cy="17428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ctangle 6"/>
          <p:cNvSpPr/>
          <p:nvPr/>
        </p:nvSpPr>
        <p:spPr>
          <a:xfrm>
            <a:off x="230704" y="567536"/>
            <a:ext cx="5247746"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innerShdw blurRad="63500" dist="50800" dir="10800000">
                    <a:prstClr val="black">
                      <a:alpha val="50000"/>
                    </a:prstClr>
                  </a:innerShdw>
                </a:effectLst>
              </a:rPr>
              <a:t>Perhaps we don’t have a love for the lost.</a:t>
            </a:r>
            <a:endParaRPr lang="en-US" sz="2800" b="0" cap="none" spc="0" dirty="0">
              <a:ln w="18415" cmpd="sng">
                <a:solidFill>
                  <a:srgbClr val="FFFFFF"/>
                </a:solidFill>
                <a:prstDash val="solid"/>
              </a:ln>
              <a:solidFill>
                <a:srgbClr val="FFFFFF"/>
              </a:solidFill>
              <a:effectLst>
                <a:innerShdw blurRad="63500" dist="50800" dir="10800000">
                  <a:prstClr val="black">
                    <a:alpha val="50000"/>
                  </a:prstClr>
                </a:innerShdw>
              </a:effectLst>
            </a:endParaRPr>
          </a:p>
        </p:txBody>
      </p:sp>
      <p:sp>
        <p:nvSpPr>
          <p:cNvPr id="3" name="TextBox 2"/>
          <p:cNvSpPr txBox="1"/>
          <p:nvPr/>
        </p:nvSpPr>
        <p:spPr>
          <a:xfrm>
            <a:off x="2567354" y="5287108"/>
            <a:ext cx="4806461" cy="584775"/>
          </a:xfrm>
          <a:prstGeom prst="rect">
            <a:avLst/>
          </a:prstGeo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dirty="0" smtClean="0"/>
              <a:t>We are “the one”</a:t>
            </a:r>
            <a:endParaRPr lang="en-US" b="1" dirty="0"/>
          </a:p>
        </p:txBody>
      </p:sp>
    </p:spTree>
    <p:extLst>
      <p:ext uri="{BB962C8B-B14F-4D97-AF65-F5344CB8AC3E}">
        <p14:creationId xmlns:p14="http://schemas.microsoft.com/office/powerpoint/2010/main" val="1018824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627">
                                            <p:bg/>
                                          </p:spTgt>
                                        </p:tgtEl>
                                        <p:attrNameLst>
                                          <p:attrName>style.visibility</p:attrName>
                                        </p:attrNameLst>
                                      </p:cBhvr>
                                      <p:to>
                                        <p:strVal val="visible"/>
                                      </p:to>
                                    </p:set>
                                    <p:animEffect transition="in" filter="fade">
                                      <p:cBhvr>
                                        <p:cTn id="7" dur="2000"/>
                                        <p:tgtEl>
                                          <p:spTgt spid="922627">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2627">
                                            <p:txEl>
                                              <p:pRg st="0" end="0"/>
                                            </p:txEl>
                                          </p:spTgt>
                                        </p:tgtEl>
                                        <p:attrNameLst>
                                          <p:attrName>style.visibility</p:attrName>
                                        </p:attrNameLst>
                                      </p:cBhvr>
                                      <p:to>
                                        <p:strVal val="visible"/>
                                      </p:to>
                                    </p:set>
                                    <p:animEffect transition="in" filter="fade">
                                      <p:cBhvr>
                                        <p:cTn id="11" dur="2000"/>
                                        <p:tgtEl>
                                          <p:spTgt spid="92262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uiExpand="1" build="p"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7" name="Rectangle 3"/>
          <p:cNvSpPr>
            <a:spLocks noGrp="1" noChangeArrowheads="1"/>
          </p:cNvSpPr>
          <p:nvPr>
            <p:ph idx="1"/>
          </p:nvPr>
        </p:nvSpPr>
        <p:spPr>
          <a:xfrm>
            <a:off x="1526656" y="2011682"/>
            <a:ext cx="6782458" cy="3689404"/>
          </a:xfr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We must develop a sympathy for people and a realization they are “dead” forever without the gospel.</a:t>
            </a:r>
          </a:p>
          <a:p>
            <a:pPr marL="0" indent="0">
              <a:buFontTx/>
              <a:buNone/>
            </a:pPr>
            <a:endParaRPr lang="en-US" b="1" dirty="0" smtClean="0">
              <a:effectLst>
                <a:outerShdw blurRad="38100" dist="38100" dir="2700000" algn="tl">
                  <a:srgbClr val="000000">
                    <a:alpha val="43137"/>
                  </a:srgbClr>
                </a:outerShdw>
              </a:effectLst>
              <a:latin typeface="Arial" pitchFamily="34" charset="0"/>
              <a:cs typeface="Arial" pitchFamily="34" charset="0"/>
            </a:endParaRPr>
          </a:p>
          <a:p>
            <a:pPr indent="-1588" algn="ctr">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“And you were </a:t>
            </a:r>
            <a:r>
              <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dead in your trespasses and sins</a:t>
            </a:r>
            <a:r>
              <a:rPr lang="en-US" b="1" dirty="0" smtClean="0">
                <a:effectLst>
                  <a:outerShdw blurRad="38100" dist="38100" dir="2700000" algn="tl">
                    <a:srgbClr val="000000">
                      <a:alpha val="43137"/>
                    </a:srgbClr>
                  </a:outerShdw>
                </a:effectLst>
                <a:latin typeface="Arial" pitchFamily="34" charset="0"/>
                <a:cs typeface="Arial" pitchFamily="34" charset="0"/>
              </a:rPr>
              <a:t>,  in which you formerly walked according to the course of this world…”</a:t>
            </a:r>
            <a:r>
              <a:rPr 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rPr>
              <a:t>Eph. 2:1-2 </a:t>
            </a:r>
            <a:r>
              <a:rPr lang="en-US" b="1" dirty="0" smtClean="0">
                <a:effectLst>
                  <a:outerShdw blurRad="38100" dist="38100" dir="2700000" algn="tl">
                    <a:srgbClr val="000000">
                      <a:alpha val="43137"/>
                    </a:srgbClr>
                  </a:outerShdw>
                </a:effectLst>
                <a:latin typeface="Arial" pitchFamily="34" charset="0"/>
                <a:cs typeface="Arial" pitchFamily="34" charset="0"/>
              </a:rPr>
              <a:t> </a:t>
            </a:r>
            <a:endParaRPr 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32836" y="567535"/>
            <a:ext cx="751106" cy="9541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ctangle 6"/>
          <p:cNvSpPr/>
          <p:nvPr/>
        </p:nvSpPr>
        <p:spPr>
          <a:xfrm>
            <a:off x="230704" y="567536"/>
            <a:ext cx="5247746"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innerShdw blurRad="63500" dist="50800" dir="10800000">
                    <a:prstClr val="black">
                      <a:alpha val="50000"/>
                    </a:prstClr>
                  </a:innerShdw>
                </a:effectLst>
              </a:rPr>
              <a:t>Perhaps we don’t have a love for the lost.</a:t>
            </a:r>
            <a:endParaRPr lang="en-US" sz="2800" b="0" cap="none" spc="0" dirty="0">
              <a:ln w="18415" cmpd="sng">
                <a:solidFill>
                  <a:srgbClr val="FFFFFF"/>
                </a:solidFill>
                <a:prstDash val="solid"/>
              </a:ln>
              <a:solidFill>
                <a:srgbClr val="FFFFFF"/>
              </a:solidFill>
              <a:effectLst>
                <a:innerShdw blurRad="63500" dist="50800" dir="10800000">
                  <a:prstClr val="black">
                    <a:alpha val="50000"/>
                  </a:prstClr>
                </a:innerShdw>
              </a:effectLst>
            </a:endParaRPr>
          </a:p>
        </p:txBody>
      </p:sp>
    </p:spTree>
    <p:extLst>
      <p:ext uri="{BB962C8B-B14F-4D97-AF65-F5344CB8AC3E}">
        <p14:creationId xmlns:p14="http://schemas.microsoft.com/office/powerpoint/2010/main" val="42539011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627">
                                            <p:bg/>
                                          </p:spTgt>
                                        </p:tgtEl>
                                        <p:attrNameLst>
                                          <p:attrName>style.visibility</p:attrName>
                                        </p:attrNameLst>
                                      </p:cBhvr>
                                      <p:to>
                                        <p:strVal val="visible"/>
                                      </p:to>
                                    </p:set>
                                    <p:animEffect transition="in" filter="fade">
                                      <p:cBhvr>
                                        <p:cTn id="7" dur="2000"/>
                                        <p:tgtEl>
                                          <p:spTgt spid="9226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2627">
                                            <p:txEl>
                                              <p:pRg st="0" end="0"/>
                                            </p:txEl>
                                          </p:spTgt>
                                        </p:tgtEl>
                                        <p:attrNameLst>
                                          <p:attrName>style.visibility</p:attrName>
                                        </p:attrNameLst>
                                      </p:cBhvr>
                                      <p:to>
                                        <p:strVal val="visible"/>
                                      </p:to>
                                    </p:set>
                                    <p:animEffect transition="in" filter="fade">
                                      <p:cBhvr>
                                        <p:cTn id="10" dur="2000"/>
                                        <p:tgtEl>
                                          <p:spTgt spid="922627">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22627">
                                            <p:txEl>
                                              <p:pRg st="2" end="2"/>
                                            </p:txEl>
                                          </p:spTgt>
                                        </p:tgtEl>
                                        <p:attrNameLst>
                                          <p:attrName>style.visibility</p:attrName>
                                        </p:attrNameLst>
                                      </p:cBhvr>
                                      <p:to>
                                        <p:strVal val="visible"/>
                                      </p:to>
                                    </p:set>
                                    <p:animEffect transition="in" filter="fade">
                                      <p:cBhvr>
                                        <p:cTn id="14" dur="2000"/>
                                        <p:tgtEl>
                                          <p:spTgt spid="922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036" name="Picture 4" descr="Haley Joel Osment and Bruce Willis in The Sixth Sense"/>
          <p:cNvPicPr>
            <a:picLocks noChangeAspect="1" noChangeArrowheads="1"/>
          </p:cNvPicPr>
          <p:nvPr/>
        </p:nvPicPr>
        <p:blipFill>
          <a:blip r:embed="rId3" cstate="screen"/>
          <a:srcRect/>
          <a:stretch>
            <a:fillRect/>
          </a:stretch>
        </p:blipFill>
        <p:spPr bwMode="auto">
          <a:xfrm>
            <a:off x="5478463" y="3072191"/>
            <a:ext cx="3333750" cy="22479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40037" name="Text Box 5"/>
          <p:cNvSpPr txBox="1">
            <a:spLocks noChangeArrowheads="1"/>
          </p:cNvSpPr>
          <p:nvPr/>
        </p:nvSpPr>
        <p:spPr bwMode="auto">
          <a:xfrm>
            <a:off x="1539238" y="3233366"/>
            <a:ext cx="3818573" cy="2086725"/>
          </a:xfrm>
          <a:prstGeom prst="rect">
            <a:avLst/>
          </a:prstGeom>
          <a:noFill/>
          <a:ln w="9525" algn="ctr">
            <a:noFill/>
            <a:miter lim="800000"/>
            <a:headEnd/>
            <a:tailEnd/>
          </a:ln>
        </p:spPr>
        <p:txBody>
          <a:bodyPr wrap="square">
            <a:spAutoFit/>
          </a:bodyPr>
          <a:lstStyle/>
          <a:p>
            <a:pPr algn="l">
              <a:lnSpc>
                <a:spcPct val="90000"/>
              </a:lnSpc>
              <a:spcBef>
                <a:spcPct val="20000"/>
              </a:spcBef>
            </a:pPr>
            <a:r>
              <a:rPr lang="en-US" sz="2400" b="1" i="1" dirty="0">
                <a:solidFill>
                  <a:srgbClr val="FFFF66"/>
                </a:solidFill>
              </a:rPr>
              <a:t>“</a:t>
            </a:r>
            <a:r>
              <a:rPr lang="en-US" sz="2400" b="1" i="1" dirty="0"/>
              <a:t>I see dead </a:t>
            </a:r>
            <a:r>
              <a:rPr lang="en-US" sz="2400" b="1" i="1" dirty="0" smtClean="0"/>
              <a:t>people. They are walking around like regular people</a:t>
            </a:r>
            <a:r>
              <a:rPr lang="en-US" sz="2400" b="1" i="1" dirty="0" smtClean="0">
                <a:solidFill>
                  <a:srgbClr val="FFFF66"/>
                </a:solidFill>
              </a:rPr>
              <a:t>. </a:t>
            </a:r>
            <a:r>
              <a:rPr lang="en-US" sz="2400" b="1" i="1" dirty="0">
                <a:solidFill>
                  <a:srgbClr val="FFFF66"/>
                </a:solidFill>
              </a:rPr>
              <a:t>They don’t know they are </a:t>
            </a:r>
            <a:r>
              <a:rPr lang="en-US" sz="2400" b="1" i="1" dirty="0" smtClean="0">
                <a:solidFill>
                  <a:srgbClr val="FFFF66"/>
                </a:solidFill>
              </a:rPr>
              <a:t>dead…and they need my help.”</a:t>
            </a:r>
            <a:endParaRPr lang="en-US" sz="2400" b="1" dirty="0"/>
          </a:p>
        </p:txBody>
      </p:sp>
      <p:sp>
        <p:nvSpPr>
          <p:cNvPr id="940038" name="Rectangle 6"/>
          <p:cNvSpPr>
            <a:spLocks noChangeArrowheads="1"/>
          </p:cNvSpPr>
          <p:nvPr/>
        </p:nvSpPr>
        <p:spPr bwMode="auto">
          <a:xfrm>
            <a:off x="1048919" y="5672772"/>
            <a:ext cx="7570788" cy="523220"/>
          </a:xfrm>
          <a:prstGeom prst="rect">
            <a:avLst/>
          </a:prstGeom>
          <a:noFill/>
          <a:ln w="9525" algn="ctr">
            <a:noFill/>
            <a:miter lim="800000"/>
            <a:headEnd/>
            <a:tailEnd/>
          </a:ln>
        </p:spPr>
        <p:txBody>
          <a:bodyPr wrap="square">
            <a:spAutoFit/>
          </a:bodyPr>
          <a:lstStyle/>
          <a:p>
            <a:r>
              <a:rPr lang="en-US" sz="2800" b="1" dirty="0">
                <a:solidFill>
                  <a:srgbClr val="FFFF00"/>
                </a:solidFill>
                <a:effectLst>
                  <a:outerShdw blurRad="38100" dist="38100" dir="2700000" algn="tl">
                    <a:srgbClr val="000000">
                      <a:alpha val="43137"/>
                    </a:srgbClr>
                  </a:outerShdw>
                </a:effectLst>
              </a:rPr>
              <a:t>Do you see dead people? Do you care?</a:t>
            </a:r>
          </a:p>
        </p:txBody>
      </p:sp>
      <p:pic>
        <p:nvPicPr>
          <p:cNvPr id="1026" name="Picture 2" descr="http://covers.schaeppi.tv/jpgs/sixthsense.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956021" y="320246"/>
            <a:ext cx="2266122" cy="275194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32771" name="Rectangle 3"/>
          <p:cNvSpPr>
            <a:spLocks noGrp="1" noChangeArrowheads="1"/>
          </p:cNvSpPr>
          <p:nvPr>
            <p:ph idx="1"/>
          </p:nvPr>
        </p:nvSpPr>
        <p:spPr>
          <a:xfrm>
            <a:off x="3827670" y="1596323"/>
            <a:ext cx="4711148" cy="601897"/>
          </a:xfrm>
        </p:spPr>
        <p:txBody>
          <a:bodyPr/>
          <a:lstStyle/>
          <a:p>
            <a:pPr algn="ctr">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“Sixth sense” approach.</a:t>
            </a:r>
          </a:p>
        </p:txBody>
      </p:sp>
    </p:spTree>
    <p:extLst>
      <p:ext uri="{BB962C8B-B14F-4D97-AF65-F5344CB8AC3E}">
        <p14:creationId xmlns:p14="http://schemas.microsoft.com/office/powerpoint/2010/main" val="40864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0037"/>
                                        </p:tgtEl>
                                        <p:attrNameLst>
                                          <p:attrName>style.visibility</p:attrName>
                                        </p:attrNameLst>
                                      </p:cBhvr>
                                      <p:to>
                                        <p:strVal val="visible"/>
                                      </p:to>
                                    </p:set>
                                    <p:animEffect transition="in" filter="fade">
                                      <p:cBhvr>
                                        <p:cTn id="7" dur="2000"/>
                                        <p:tgtEl>
                                          <p:spTgt spid="940037"/>
                                        </p:tgtEl>
                                      </p:cBhvr>
                                    </p:animEffect>
                                  </p:childTnLst>
                                </p:cTn>
                              </p:par>
                              <p:par>
                                <p:cTn id="8" presetID="10" presetClass="entr" presetSubtype="0" fill="hold" nodeType="withEffect">
                                  <p:stCondLst>
                                    <p:cond delay="0"/>
                                  </p:stCondLst>
                                  <p:childTnLst>
                                    <p:set>
                                      <p:cBhvr>
                                        <p:cTn id="9" dur="1" fill="hold">
                                          <p:stCondLst>
                                            <p:cond delay="0"/>
                                          </p:stCondLst>
                                        </p:cTn>
                                        <p:tgtEl>
                                          <p:spTgt spid="940036"/>
                                        </p:tgtEl>
                                        <p:attrNameLst>
                                          <p:attrName>style.visibility</p:attrName>
                                        </p:attrNameLst>
                                      </p:cBhvr>
                                      <p:to>
                                        <p:strVal val="visible"/>
                                      </p:to>
                                    </p:set>
                                    <p:animEffect transition="in" filter="fade">
                                      <p:cBhvr>
                                        <p:cTn id="10" dur="2000"/>
                                        <p:tgtEl>
                                          <p:spTgt spid="9400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40038"/>
                                        </p:tgtEl>
                                        <p:attrNameLst>
                                          <p:attrName>style.visibility</p:attrName>
                                        </p:attrNameLst>
                                      </p:cBhvr>
                                      <p:to>
                                        <p:strVal val="visible"/>
                                      </p:to>
                                    </p:set>
                                    <p:animEffect transition="in" filter="fade">
                                      <p:cBhvr>
                                        <p:cTn id="15" dur="1000"/>
                                        <p:tgtEl>
                                          <p:spTgt spid="940038"/>
                                        </p:tgtEl>
                                      </p:cBhvr>
                                    </p:animEffect>
                                    <p:anim calcmode="lin" valueType="num">
                                      <p:cBhvr>
                                        <p:cTn id="16" dur="1000" fill="hold"/>
                                        <p:tgtEl>
                                          <p:spTgt spid="940038"/>
                                        </p:tgtEl>
                                        <p:attrNameLst>
                                          <p:attrName>ppt_x</p:attrName>
                                        </p:attrNameLst>
                                      </p:cBhvr>
                                      <p:tavLst>
                                        <p:tav tm="0">
                                          <p:val>
                                            <p:strVal val="#ppt_x"/>
                                          </p:val>
                                        </p:tav>
                                        <p:tav tm="100000">
                                          <p:val>
                                            <p:strVal val="#ppt_x"/>
                                          </p:val>
                                        </p:tav>
                                      </p:tavLst>
                                    </p:anim>
                                    <p:anim calcmode="lin" valueType="num">
                                      <p:cBhvr>
                                        <p:cTn id="17" dur="1000" fill="hold"/>
                                        <p:tgtEl>
                                          <p:spTgt spid="9400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7" grpId="0"/>
      <p:bldP spid="94003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5809" name="Text Box 65"/>
          <p:cNvSpPr txBox="1">
            <a:spLocks noChangeArrowheads="1"/>
          </p:cNvSpPr>
          <p:nvPr/>
        </p:nvSpPr>
        <p:spPr bwMode="auto">
          <a:xfrm>
            <a:off x="1428583" y="1140039"/>
            <a:ext cx="6690361" cy="4431983"/>
          </a:xfrm>
          <a:prstGeom prst="rect">
            <a:avLst/>
          </a:prstGeom>
          <a:solidFill>
            <a:srgbClr val="C0000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square">
            <a:spAutoFit/>
            <a:flatTx/>
          </a:bodyPr>
          <a:lstStyle/>
          <a:p>
            <a:r>
              <a:rPr lang="en-US" sz="2800" dirty="0" smtClean="0">
                <a:effectLst>
                  <a:outerShdw blurRad="38100" dist="38100" dir="2700000" algn="tl">
                    <a:srgbClr val="000000">
                      <a:alpha val="43137"/>
                    </a:srgbClr>
                  </a:outerShdw>
                </a:effectLst>
                <a:latin typeface="Arial Black" pitchFamily="34" charset="0"/>
              </a:rPr>
              <a:t>“So </a:t>
            </a:r>
            <a:r>
              <a:rPr lang="en-US" sz="2800" dirty="0">
                <a:effectLst>
                  <a:outerShdw blurRad="38100" dist="38100" dir="2700000" algn="tl">
                    <a:srgbClr val="000000">
                      <a:alpha val="43137"/>
                    </a:srgbClr>
                  </a:outerShdw>
                </a:effectLst>
                <a:latin typeface="Arial Black" pitchFamily="34" charset="0"/>
              </a:rPr>
              <a:t>Moses went back to the LORD and said, "Oh, what a great sin these people have committed! They have made themselves gods of gold. </a:t>
            </a:r>
            <a:r>
              <a:rPr lang="en-US" sz="2800" dirty="0" smtClean="0">
                <a:effectLst>
                  <a:outerShdw blurRad="38100" dist="38100" dir="2700000" algn="tl">
                    <a:srgbClr val="000000">
                      <a:alpha val="43137"/>
                    </a:srgbClr>
                  </a:outerShdw>
                </a:effectLst>
                <a:latin typeface="Arial Black" pitchFamily="34" charset="0"/>
              </a:rPr>
              <a:t>But </a:t>
            </a:r>
            <a:r>
              <a:rPr lang="en-US" sz="2800" dirty="0">
                <a:effectLst>
                  <a:outerShdw blurRad="38100" dist="38100" dir="2700000" algn="tl">
                    <a:srgbClr val="000000">
                      <a:alpha val="43137"/>
                    </a:srgbClr>
                  </a:outerShdw>
                </a:effectLst>
                <a:latin typeface="Arial Black" pitchFamily="34" charset="0"/>
              </a:rPr>
              <a:t>now, if You will, forgive their sin--and if not</a:t>
            </a:r>
            <a:r>
              <a:rPr lang="en-US" sz="2800" dirty="0">
                <a:effectLst>
                  <a:outerShdw blurRad="38100" dist="38100" dir="2700000" algn="tl">
                    <a:srgbClr val="000000">
                      <a:alpha val="43137"/>
                    </a:srgbClr>
                  </a:outerShdw>
                </a:effectLst>
              </a:rPr>
              <a:t>, </a:t>
            </a:r>
            <a:r>
              <a:rPr lang="en-US" b="1" i="1" dirty="0">
                <a:solidFill>
                  <a:srgbClr val="FFFF00"/>
                </a:solidFill>
                <a:effectLst>
                  <a:outerShdw blurRad="38100" dist="38100" dir="2700000" algn="tl">
                    <a:srgbClr val="000000">
                      <a:alpha val="43137"/>
                    </a:srgbClr>
                  </a:outerShdw>
                </a:effectLst>
                <a:latin typeface="Arial Black" pitchFamily="34" charset="0"/>
              </a:rPr>
              <a:t>please blot me out from Your book which You have written</a:t>
            </a:r>
            <a:r>
              <a:rPr lang="en-US" b="1" i="1" dirty="0" smtClean="0">
                <a:solidFill>
                  <a:srgbClr val="FFFF00"/>
                </a:solidFill>
                <a:effectLst>
                  <a:outerShdw blurRad="38100" dist="38100" dir="2700000" algn="tl">
                    <a:srgbClr val="000000">
                      <a:alpha val="43137"/>
                    </a:srgbClr>
                  </a:outerShdw>
                </a:effectLst>
              </a:rPr>
              <a:t>!</a:t>
            </a:r>
            <a:r>
              <a:rPr lang="en-US" sz="2800" dirty="0" smtClean="0">
                <a:effectLst>
                  <a:outerShdw blurRad="38100" dist="38100" dir="2700000" algn="tl">
                    <a:srgbClr val="000000">
                      <a:alpha val="43137"/>
                    </a:srgbClr>
                  </a:outerShdw>
                </a:effectLst>
                <a:latin typeface="Arial Black" pitchFamily="34" charset="0"/>
              </a:rPr>
              <a:t>”</a:t>
            </a:r>
          </a:p>
          <a:p>
            <a:pPr algn="r"/>
            <a:r>
              <a:rPr lang="en-US" sz="1800" dirty="0" smtClean="0">
                <a:solidFill>
                  <a:srgbClr val="FFFF00"/>
                </a:solidFill>
                <a:effectLst>
                  <a:outerShdw blurRad="38100" dist="38100" dir="2700000" algn="tl">
                    <a:srgbClr val="000000">
                      <a:alpha val="43137"/>
                    </a:srgbClr>
                  </a:outerShdw>
                </a:effectLst>
                <a:latin typeface="Arial Black" pitchFamily="34" charset="0"/>
              </a:rPr>
              <a:t>Ex. 32:32</a:t>
            </a:r>
            <a:endParaRPr lang="en-US" sz="1800" dirty="0">
              <a:solidFill>
                <a:srgbClr val="FFFF00"/>
              </a:solidFill>
              <a:effectLst>
                <a:outerShdw blurRad="38100" dist="38100" dir="2700000" algn="tl">
                  <a:srgbClr val="000000">
                    <a:alpha val="43137"/>
                  </a:srgbClr>
                </a:outerShdw>
              </a:effectLst>
              <a:latin typeface="Arial Black" pitchFamily="34" charset="0"/>
            </a:endParaRPr>
          </a:p>
        </p:txBody>
      </p:sp>
      <p:sp>
        <p:nvSpPr>
          <p:cNvPr id="3" name="Title 2"/>
          <p:cNvSpPr>
            <a:spLocks noGrp="1"/>
          </p:cNvSpPr>
          <p:nvPr>
            <p:ph type="title"/>
          </p:nvPr>
        </p:nvSpPr>
        <p:spPr/>
        <p:txBody>
          <a:bodyPr/>
          <a:lstStyle/>
          <a:p>
            <a:r>
              <a:rPr lang="en-US" dirty="0" err="1" smtClean="0"/>
              <a:t>Whaaaaat</a:t>
            </a:r>
            <a:r>
              <a:rPr lang="en-US" dirty="0" smtClean="0"/>
              <a:t>!?</a:t>
            </a:r>
            <a:endParaRPr lang="en-US" dirty="0"/>
          </a:p>
        </p:txBody>
      </p:sp>
      <p:pic>
        <p:nvPicPr>
          <p:cNvPr id="4104" name="Picture 8" descr="http://www.bobsviews.com/wp-content/uploads/2009/07/golden-calf.jpg"/>
          <p:cNvPicPr>
            <a:picLocks noChangeAspect="1" noChangeArrowheads="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flipH="1">
            <a:off x="453507" y="4668253"/>
            <a:ext cx="1914504" cy="19410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09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55809"/>
                                        </p:tgtEl>
                                        <p:attrNameLst>
                                          <p:attrName>style.visibility</p:attrName>
                                        </p:attrNameLst>
                                      </p:cBhvr>
                                      <p:to>
                                        <p:strVal val="visible"/>
                                      </p:to>
                                    </p:set>
                                    <p:animEffect transition="in" filter="fade">
                                      <p:cBhvr>
                                        <p:cTn id="7" dur="1000"/>
                                        <p:tgtEl>
                                          <p:spTgt spid="1055809"/>
                                        </p:tgtEl>
                                      </p:cBhvr>
                                    </p:animEffect>
                                    <p:anim calcmode="lin" valueType="num">
                                      <p:cBhvr>
                                        <p:cTn id="8" dur="1000" fill="hold"/>
                                        <p:tgtEl>
                                          <p:spTgt spid="1055809"/>
                                        </p:tgtEl>
                                        <p:attrNameLst>
                                          <p:attrName>ppt_x</p:attrName>
                                        </p:attrNameLst>
                                      </p:cBhvr>
                                      <p:tavLst>
                                        <p:tav tm="0">
                                          <p:val>
                                            <p:strVal val="#ppt_x"/>
                                          </p:val>
                                        </p:tav>
                                        <p:tav tm="100000">
                                          <p:val>
                                            <p:strVal val="#ppt_x"/>
                                          </p:val>
                                        </p:tav>
                                      </p:tavLst>
                                    </p:anim>
                                    <p:anim calcmode="lin" valueType="num">
                                      <p:cBhvr>
                                        <p:cTn id="9" dur="1000" fill="hold"/>
                                        <p:tgtEl>
                                          <p:spTgt spid="10558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80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5809" name="Text Box 65"/>
          <p:cNvSpPr txBox="1">
            <a:spLocks noChangeArrowheads="1"/>
          </p:cNvSpPr>
          <p:nvPr/>
        </p:nvSpPr>
        <p:spPr bwMode="auto">
          <a:xfrm>
            <a:off x="1428583" y="1562067"/>
            <a:ext cx="6690361" cy="3631763"/>
          </a:xfrm>
          <a:prstGeom prst="rect">
            <a:avLst/>
          </a:prstGeom>
          <a:solidFill>
            <a:srgbClr val="C00000"/>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square">
            <a:spAutoFit/>
            <a:flatTx/>
          </a:bodyPr>
          <a:lstStyle/>
          <a:p>
            <a:r>
              <a:rPr lang="en-US" sz="2800" dirty="0" smtClean="0">
                <a:effectLst>
                  <a:outerShdw blurRad="38100" dist="38100" dir="2700000" algn="tl">
                    <a:srgbClr val="000000">
                      <a:alpha val="43137"/>
                    </a:srgbClr>
                  </a:outerShdw>
                </a:effectLst>
                <a:latin typeface="Arial Black" pitchFamily="34" charset="0"/>
              </a:rPr>
              <a:t>“</a:t>
            </a:r>
            <a:r>
              <a:rPr lang="en-US" sz="2800" dirty="0">
                <a:effectLst>
                  <a:outerShdw blurRad="38100" dist="38100" dir="2700000" algn="tl">
                    <a:srgbClr val="000000">
                      <a:alpha val="43137"/>
                    </a:srgbClr>
                  </a:outerShdw>
                </a:effectLst>
                <a:latin typeface="Arial Black" pitchFamily="34" charset="0"/>
              </a:rPr>
              <a:t>I have great sorrow and unceasing grief in my </a:t>
            </a:r>
            <a:r>
              <a:rPr lang="en-US" sz="2800" dirty="0" smtClean="0">
                <a:effectLst>
                  <a:outerShdw blurRad="38100" dist="38100" dir="2700000" algn="tl">
                    <a:srgbClr val="000000">
                      <a:alpha val="43137"/>
                    </a:srgbClr>
                  </a:outerShdw>
                </a:effectLst>
                <a:latin typeface="Arial Black" pitchFamily="34" charset="0"/>
              </a:rPr>
              <a:t>heart, for </a:t>
            </a:r>
          </a:p>
          <a:p>
            <a:r>
              <a:rPr lang="en-US" i="1" dirty="0" smtClean="0">
                <a:solidFill>
                  <a:srgbClr val="FFFF00"/>
                </a:solidFill>
                <a:effectLst>
                  <a:outerShdw blurRad="38100" dist="38100" dir="2700000" algn="tl">
                    <a:srgbClr val="000000">
                      <a:alpha val="43137"/>
                    </a:srgbClr>
                  </a:outerShdw>
                </a:effectLst>
                <a:latin typeface="Arial Black" pitchFamily="34" charset="0"/>
              </a:rPr>
              <a:t>I could wish that I myself were accursed</a:t>
            </a:r>
            <a:r>
              <a:rPr lang="en-US" sz="2800" dirty="0" smtClean="0">
                <a:effectLst>
                  <a:outerShdw blurRad="38100" dist="38100" dir="2700000" algn="tl">
                    <a:srgbClr val="000000">
                      <a:alpha val="43137"/>
                    </a:srgbClr>
                  </a:outerShdw>
                </a:effectLst>
                <a:latin typeface="Arial Black" pitchFamily="34" charset="0"/>
              </a:rPr>
              <a:t>, </a:t>
            </a:r>
          </a:p>
          <a:p>
            <a:r>
              <a:rPr lang="en-US" sz="2800" dirty="0" smtClean="0">
                <a:effectLst>
                  <a:outerShdw blurRad="38100" dist="38100" dir="2700000" algn="tl">
                    <a:srgbClr val="000000">
                      <a:alpha val="43137"/>
                    </a:srgbClr>
                  </a:outerShdw>
                </a:effectLst>
                <a:latin typeface="Arial Black" pitchFamily="34" charset="0"/>
              </a:rPr>
              <a:t>separated from Christ for the sake of my brethren, my kinsmen according to the flesh,”</a:t>
            </a:r>
          </a:p>
          <a:p>
            <a:pPr algn="r"/>
            <a:r>
              <a:rPr lang="en-US" sz="1800" dirty="0" smtClean="0">
                <a:solidFill>
                  <a:srgbClr val="FFFF00"/>
                </a:solidFill>
                <a:effectLst>
                  <a:outerShdw blurRad="38100" dist="38100" dir="2700000" algn="tl">
                    <a:srgbClr val="000000">
                      <a:alpha val="43137"/>
                    </a:srgbClr>
                  </a:outerShdw>
                </a:effectLst>
                <a:latin typeface="Arial Black" pitchFamily="34" charset="0"/>
              </a:rPr>
              <a:t>Romans </a:t>
            </a:r>
            <a:r>
              <a:rPr lang="en-US" sz="1800" dirty="0">
                <a:solidFill>
                  <a:srgbClr val="FFFF00"/>
                </a:solidFill>
                <a:effectLst>
                  <a:outerShdw blurRad="38100" dist="38100" dir="2700000" algn="tl">
                    <a:srgbClr val="000000">
                      <a:alpha val="43137"/>
                    </a:srgbClr>
                  </a:outerShdw>
                </a:effectLst>
                <a:latin typeface="Arial Black" pitchFamily="34" charset="0"/>
              </a:rPr>
              <a:t>9:3 </a:t>
            </a:r>
          </a:p>
        </p:txBody>
      </p:sp>
      <p:sp>
        <p:nvSpPr>
          <p:cNvPr id="3" name="Title 2"/>
          <p:cNvSpPr>
            <a:spLocks noGrp="1"/>
          </p:cNvSpPr>
          <p:nvPr>
            <p:ph type="title"/>
          </p:nvPr>
        </p:nvSpPr>
        <p:spPr/>
        <p:txBody>
          <a:bodyPr/>
          <a:lstStyle/>
          <a:p>
            <a:r>
              <a:rPr lang="en-US" dirty="0" err="1" smtClean="0"/>
              <a:t>Whaaaaat</a:t>
            </a:r>
            <a:r>
              <a:rPr lang="en-US" dirty="0" smtClean="0"/>
              <a:t>!?</a:t>
            </a:r>
            <a:endParaRPr lang="en-US" dirty="0"/>
          </a:p>
        </p:txBody>
      </p:sp>
    </p:spTree>
    <p:extLst>
      <p:ext uri="{BB962C8B-B14F-4D97-AF65-F5344CB8AC3E}">
        <p14:creationId xmlns:p14="http://schemas.microsoft.com/office/powerpoint/2010/main" val="3629291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55809"/>
                                        </p:tgtEl>
                                        <p:attrNameLst>
                                          <p:attrName>style.visibility</p:attrName>
                                        </p:attrNameLst>
                                      </p:cBhvr>
                                      <p:to>
                                        <p:strVal val="visible"/>
                                      </p:to>
                                    </p:set>
                                    <p:animEffect transition="in" filter="fade">
                                      <p:cBhvr>
                                        <p:cTn id="7" dur="1000"/>
                                        <p:tgtEl>
                                          <p:spTgt spid="1055809"/>
                                        </p:tgtEl>
                                      </p:cBhvr>
                                    </p:animEffect>
                                    <p:anim calcmode="lin" valueType="num">
                                      <p:cBhvr>
                                        <p:cTn id="8" dur="1000" fill="hold"/>
                                        <p:tgtEl>
                                          <p:spTgt spid="1055809"/>
                                        </p:tgtEl>
                                        <p:attrNameLst>
                                          <p:attrName>ppt_x</p:attrName>
                                        </p:attrNameLst>
                                      </p:cBhvr>
                                      <p:tavLst>
                                        <p:tav tm="0">
                                          <p:val>
                                            <p:strVal val="#ppt_x"/>
                                          </p:val>
                                        </p:tav>
                                        <p:tav tm="100000">
                                          <p:val>
                                            <p:strVal val="#ppt_x"/>
                                          </p:val>
                                        </p:tav>
                                      </p:tavLst>
                                    </p:anim>
                                    <p:anim calcmode="lin" valueType="num">
                                      <p:cBhvr>
                                        <p:cTn id="9" dur="1000" fill="hold"/>
                                        <p:tgtEl>
                                          <p:spTgt spid="10558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8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lang="en-US" dirty="0" smtClean="0"/>
              <a:t>A Fishing Story</a:t>
            </a:r>
          </a:p>
        </p:txBody>
      </p:sp>
      <p:pic>
        <p:nvPicPr>
          <p:cNvPr id="168964" name="Picture 4" descr="http://cache2.asset-cache.net/xc/200521211-001.jpg?v=1&amp;c=NewsMaker&amp;k=2&amp;d=23180F3C67EDA8E80D40C57A6E800D71ECA3385C13A290DC"/>
          <p:cNvPicPr>
            <a:picLocks noChangeAspect="1" noChangeArrowheads="1"/>
          </p:cNvPicPr>
          <p:nvPr/>
        </p:nvPicPr>
        <p:blipFill>
          <a:blip r:embed="rId3" cstate="screen"/>
          <a:srcRect/>
          <a:stretch>
            <a:fillRect/>
          </a:stretch>
        </p:blipFill>
        <p:spPr bwMode="auto">
          <a:xfrm>
            <a:off x="2960688" y="1531937"/>
            <a:ext cx="5878108" cy="441166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34595" name="Picture 3" descr="j0078765"/>
          <p:cNvPicPr>
            <a:picLocks noChangeAspect="1" noChangeArrowheads="1"/>
          </p:cNvPicPr>
          <p:nvPr/>
        </p:nvPicPr>
        <p:blipFill>
          <a:blip r:embed="rId4" cstate="screen"/>
          <a:srcRect/>
          <a:stretch>
            <a:fillRect/>
          </a:stretch>
        </p:blipFill>
        <p:spPr bwMode="auto">
          <a:xfrm>
            <a:off x="369888" y="2241550"/>
            <a:ext cx="3582987" cy="32290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34595"/>
                                        </p:tgtEl>
                                        <p:attrNameLst>
                                          <p:attrName>style.visibility</p:attrName>
                                        </p:attrNameLst>
                                      </p:cBhvr>
                                      <p:to>
                                        <p:strVal val="visible"/>
                                      </p:to>
                                    </p:set>
                                    <p:animEffect transition="in" filter="fade">
                                      <p:cBhvr>
                                        <p:cTn id="7" dur="1000"/>
                                        <p:tgtEl>
                                          <p:spTgt spid="1134595"/>
                                        </p:tgtEl>
                                      </p:cBhvr>
                                    </p:animEffect>
                                    <p:anim calcmode="lin" valueType="num">
                                      <p:cBhvr>
                                        <p:cTn id="8" dur="1000" fill="hold"/>
                                        <p:tgtEl>
                                          <p:spTgt spid="1134595"/>
                                        </p:tgtEl>
                                        <p:attrNameLst>
                                          <p:attrName>ppt_x</p:attrName>
                                        </p:attrNameLst>
                                      </p:cBhvr>
                                      <p:tavLst>
                                        <p:tav tm="0">
                                          <p:val>
                                            <p:strVal val="#ppt_x"/>
                                          </p:val>
                                        </p:tav>
                                        <p:tav tm="100000">
                                          <p:val>
                                            <p:strVal val="#ppt_x"/>
                                          </p:val>
                                        </p:tav>
                                      </p:tavLst>
                                    </p:anim>
                                    <p:anim calcmode="lin" valueType="num">
                                      <p:cBhvr>
                                        <p:cTn id="9" dur="1000" fill="hold"/>
                                        <p:tgtEl>
                                          <p:spTgt spid="11345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703" y="567536"/>
            <a:ext cx="5963267" cy="523220"/>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innerShdw blurRad="63500" dist="50800" dir="10800000">
                    <a:prstClr val="black">
                      <a:alpha val="50000"/>
                    </a:prstClr>
                  </a:innerShdw>
                </a:effectLst>
              </a:rPr>
              <a:t>Perhaps our lives are overcrowded.</a:t>
            </a:r>
            <a:endParaRPr lang="en-US" sz="2800" b="0" cap="none" spc="0" dirty="0">
              <a:ln w="18415" cmpd="sng">
                <a:solidFill>
                  <a:srgbClr val="FFFFFF"/>
                </a:solidFill>
                <a:prstDash val="solid"/>
              </a:ln>
              <a:solidFill>
                <a:srgbClr val="FFFFFF"/>
              </a:solidFill>
              <a:effectLst>
                <a:innerShdw blurRad="63500" dist="50800" dir="10800000">
                  <a:prstClr val="black">
                    <a:alpha val="50000"/>
                  </a:prstClr>
                </a:innerShdw>
              </a:effectLst>
            </a:endParaRPr>
          </a:p>
        </p:txBody>
      </p:sp>
      <p:pic>
        <p:nvPicPr>
          <p:cNvPr id="1027" name="Picture 3"/>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05883" y="-97971"/>
            <a:ext cx="7184973" cy="704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1207477" y="1453662"/>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570892" y="3540370"/>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500551" y="5099539"/>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376241" y="1070786"/>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804133" y="2836986"/>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804133" y="4997787"/>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766077" y="953326"/>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193969" y="2789382"/>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930199" y="4977130"/>
            <a:ext cx="855785" cy="7033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6545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704" y="567536"/>
            <a:ext cx="5247746" cy="954107"/>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innerShdw blurRad="63500" dist="50800" dir="10800000">
                    <a:prstClr val="black">
                      <a:alpha val="50000"/>
                    </a:prstClr>
                  </a:innerShdw>
                </a:effectLst>
              </a:rPr>
              <a:t>Perhaps we think we don’t know enough.</a:t>
            </a:r>
            <a:endParaRPr lang="en-US" sz="2800" b="0" cap="none" spc="0" dirty="0">
              <a:ln w="18415" cmpd="sng">
                <a:solidFill>
                  <a:srgbClr val="FFFFFF"/>
                </a:solidFill>
                <a:prstDash val="solid"/>
              </a:ln>
              <a:solidFill>
                <a:srgbClr val="FFFFFF"/>
              </a:solidFill>
              <a:effectLst>
                <a:innerShdw blurRad="63500" dist="50800" dir="10800000">
                  <a:prstClr val="black">
                    <a:alpha val="50000"/>
                  </a:prstClr>
                </a:innerShdw>
              </a:effectLst>
            </a:endParaRPr>
          </a:p>
        </p:txBody>
      </p:sp>
      <p:sp>
        <p:nvSpPr>
          <p:cNvPr id="6" name="Rectangle 3"/>
          <p:cNvSpPr txBox="1">
            <a:spLocks noChangeArrowheads="1"/>
          </p:cNvSpPr>
          <p:nvPr/>
        </p:nvSpPr>
        <p:spPr bwMode="auto">
          <a:xfrm>
            <a:off x="1550504" y="2083241"/>
            <a:ext cx="6591632" cy="2801924"/>
          </a:xfrm>
          <a:prstGeom prst="rect">
            <a:avLst/>
          </a:prstGeo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bg1"/>
                </a:solidFill>
                <a:latin typeface="+mn-lt"/>
              </a:defRPr>
            </a:lvl5pPr>
            <a:lvl6pPr marL="2286000" indent="0" algn="l" rtl="0" eaLnBrk="1" fontAlgn="base" hangingPunct="1">
              <a:spcBef>
                <a:spcPct val="20000"/>
              </a:spcBef>
              <a:spcAft>
                <a:spcPct val="0"/>
              </a:spcAft>
              <a:buNone/>
              <a:defRPr sz="1400">
                <a:solidFill>
                  <a:schemeClr val="bg1"/>
                </a:solidFill>
                <a:latin typeface="+mn-lt"/>
              </a:defRPr>
            </a:lvl6pPr>
            <a:lvl7pPr marL="2743200" indent="0" algn="l" rtl="0" eaLnBrk="1" fontAlgn="base" hangingPunct="1">
              <a:spcBef>
                <a:spcPct val="20000"/>
              </a:spcBef>
              <a:spcAft>
                <a:spcPct val="0"/>
              </a:spcAft>
              <a:buNone/>
              <a:defRPr sz="1400">
                <a:solidFill>
                  <a:schemeClr val="bg1"/>
                </a:solidFill>
                <a:latin typeface="+mn-lt"/>
              </a:defRPr>
            </a:lvl7pPr>
            <a:lvl8pPr marL="3200400" indent="0" algn="l" rtl="0" eaLnBrk="1" fontAlgn="base" hangingPunct="1">
              <a:spcBef>
                <a:spcPct val="20000"/>
              </a:spcBef>
              <a:spcAft>
                <a:spcPct val="0"/>
              </a:spcAft>
              <a:buNone/>
              <a:defRPr sz="1400">
                <a:solidFill>
                  <a:schemeClr val="bg1"/>
                </a:solidFill>
                <a:latin typeface="+mn-lt"/>
              </a:defRPr>
            </a:lvl8pPr>
            <a:lvl9pPr marL="3657600" indent="0" algn="l" rtl="0" eaLnBrk="1" fontAlgn="base" hangingPunct="1">
              <a:spcBef>
                <a:spcPct val="20000"/>
              </a:spcBef>
              <a:spcAft>
                <a:spcPct val="0"/>
              </a:spcAft>
              <a:buNone/>
              <a:defRPr sz="1400">
                <a:solidFill>
                  <a:schemeClr val="bg1"/>
                </a:solidFill>
                <a:latin typeface="+mn-lt"/>
              </a:defRPr>
            </a:lvl9pPr>
          </a:lstStyle>
          <a:p>
            <a:pPr indent="6350"/>
            <a:r>
              <a:rPr lang="en-US" b="1" dirty="0" smtClean="0">
                <a:effectLst>
                  <a:outerShdw blurRad="38100" dist="38100" dir="2700000" algn="tl">
                    <a:srgbClr val="000000">
                      <a:alpha val="43137"/>
                    </a:srgbClr>
                  </a:outerShdw>
                </a:effectLst>
                <a:latin typeface="Arial" pitchFamily="34" charset="0"/>
                <a:cs typeface="Arial" pitchFamily="34" charset="0"/>
              </a:rPr>
              <a:t>Realize that the gospel is empowering</a:t>
            </a:r>
          </a:p>
          <a:p>
            <a:pPr indent="6350"/>
            <a:endParaRPr lang="en-US" dirty="0" smtClean="0">
              <a:effectLst>
                <a:outerShdw blurRad="38100" dist="38100" dir="2700000" algn="tl">
                  <a:srgbClr val="000000">
                    <a:alpha val="43137"/>
                  </a:srgbClr>
                </a:outerShdw>
              </a:effectLst>
              <a:latin typeface="Arial" pitchFamily="34" charset="0"/>
              <a:cs typeface="Arial" pitchFamily="34" charset="0"/>
            </a:endParaRPr>
          </a:p>
          <a:p>
            <a:pPr indent="6350"/>
            <a:r>
              <a:rPr lang="en-US" b="1" dirty="0" smtClean="0">
                <a:effectLst>
                  <a:outerShdw blurRad="38100" dist="38100" dir="2700000" algn="tl">
                    <a:srgbClr val="000000">
                      <a:alpha val="43137"/>
                    </a:srgbClr>
                  </a:outerShdw>
                </a:effectLst>
                <a:latin typeface="Arial" pitchFamily="34" charset="0"/>
                <a:cs typeface="Arial" pitchFamily="34" charset="0"/>
              </a:rPr>
              <a:t>And when I came to you, brethren, I did not come with superiority of speech or of wisdom, proclaiming to you the testimony of God. </a:t>
            </a:r>
            <a:r>
              <a:rPr lang="en-US"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For I determined to know nothing among you except Jesus Christ, and Him crucified.</a:t>
            </a:r>
          </a:p>
          <a:p>
            <a:pPr indent="6350" algn="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1Co 2:1 </a:t>
            </a:r>
            <a:endPar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31923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 name="Picture 20" descr="http://www.godhatesshrimp.com/photos/daily_show_11-14-200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1368612">
            <a:off x="2678989" y="2524579"/>
            <a:ext cx="2206731" cy="16550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8" name="Picture 18" descr="http://1.bp.blogspot.com/_KLET8ZZWgsU/TL6S4WIL1uI/AAAAAAAAADk/vugOepuZYF0/s1600/southpark-bestfriends.gif"/>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340614">
            <a:off x="5683946" y="2300049"/>
            <a:ext cx="2364748" cy="17735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achalooman.files.wordpress.com/2010/09/word-of-god-762999.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21286403">
            <a:off x="144033" y="3915140"/>
            <a:ext cx="3701318" cy="33311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0" name="Picture 10" descr="http://4.bp.blogspot.com/_sd4aOA0Ur-I/RudI6gvciZI/AAAAAAAAAr0/jJUD2Ixicrw/s320/9781741752229.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20673859">
            <a:off x="1221327" y="2585697"/>
            <a:ext cx="1546731" cy="23355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30703" y="567536"/>
            <a:ext cx="5830127" cy="523220"/>
          </a:xfrm>
          <a:prstGeom prst="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innerShdw blurRad="63500" dist="50800" dir="10800000">
                    <a:prstClr val="black">
                      <a:alpha val="50000"/>
                    </a:prstClr>
                  </a:innerShdw>
                </a:effectLst>
              </a:rPr>
              <a:t>Perhaps we are afraid of rejection.</a:t>
            </a:r>
            <a:endParaRPr lang="en-US" sz="2800" b="0" cap="none" spc="0" dirty="0">
              <a:ln w="18415" cmpd="sng">
                <a:solidFill>
                  <a:srgbClr val="FFFFFF"/>
                </a:solidFill>
                <a:prstDash val="solid"/>
              </a:ln>
              <a:solidFill>
                <a:srgbClr val="FFFFFF"/>
              </a:solidFill>
              <a:effectLst>
                <a:innerShdw blurRad="63500" dist="50800" dir="10800000">
                  <a:prstClr val="black">
                    <a:alpha val="50000"/>
                  </a:prstClr>
                </a:innerShdw>
              </a:effectLst>
            </a:endParaRPr>
          </a:p>
        </p:txBody>
      </p:sp>
      <p:sp>
        <p:nvSpPr>
          <p:cNvPr id="2" name="TextBox 1"/>
          <p:cNvSpPr txBox="1"/>
          <p:nvPr/>
        </p:nvSpPr>
        <p:spPr>
          <a:xfrm>
            <a:off x="1547446" y="1055079"/>
            <a:ext cx="6506308" cy="1384995"/>
          </a:xfrm>
          <a:prstGeom prst="rect">
            <a:avLst/>
          </a:prstGeom>
          <a:noFill/>
        </p:spPr>
        <p:txBody>
          <a:bodyPr wrap="square" rtlCol="0">
            <a:spAutoFit/>
          </a:bodyPr>
          <a:lstStyle/>
          <a:p>
            <a:pPr algn="l"/>
            <a:r>
              <a:rPr lang="en-US" sz="2800" dirty="0" smtClean="0"/>
              <a:t>Christianity, in all of its forms is now openly mocked in all arenas of our culture (news, movies, etc.)</a:t>
            </a:r>
            <a:endParaRPr lang="en-US" sz="2800" dirty="0"/>
          </a:p>
        </p:txBody>
      </p:sp>
      <p:pic>
        <p:nvPicPr>
          <p:cNvPr id="5122" name="Picture 2" descr="http://1.bp.blogspot.com/_mbWThvBk2kA/SNPER1SsXFI/AAAAAAAAGhg/rA6OxpqRQJk/s320/fish+wrap.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581765">
            <a:off x="5477852" y="4269274"/>
            <a:ext cx="3048000" cy="20478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8" name="Picture 8" descr="http://t2.gstatic.com/images?q=tbn:ANd9GcQHzih29p0SIvSGFZfOkkT8wCATLorIS87zZm7bOl1jiuQFoLCzsQ"/>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482615" y="4186219"/>
            <a:ext cx="1743075" cy="26193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4" name="Picture 14" descr="http://www.aneclecticmind.com/wp-content/uploads/2010/06/TheGodDelusion.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rot="861666">
            <a:off x="7282795" y="2269444"/>
            <a:ext cx="1600200" cy="24669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36" name="Picture 16" descr="http://ewpopwatch.files.wordpress.com/2011/02/book-of-mormon_240.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rot="19214121">
            <a:off x="4832865" y="3018147"/>
            <a:ext cx="1441540" cy="201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724940"/>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1017916" y="739334"/>
            <a:ext cx="7623913"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515938" fontAlgn="auto">
              <a:spcAft>
                <a:spcPts val="0"/>
              </a:spcAft>
              <a:defRPr/>
            </a:pPr>
            <a:r>
              <a:rPr lang="en-US" dirty="0"/>
              <a:t>Always be prepared to give an answer</a:t>
            </a:r>
            <a:endParaRPr lang="en-US" dirty="0" smtClean="0"/>
          </a:p>
        </p:txBody>
      </p:sp>
      <p:sp>
        <p:nvSpPr>
          <p:cNvPr id="5" name="Text Box 2"/>
          <p:cNvSpPr txBox="1">
            <a:spLocks noChangeArrowheads="1"/>
          </p:cNvSpPr>
          <p:nvPr/>
        </p:nvSpPr>
        <p:spPr bwMode="auto">
          <a:xfrm>
            <a:off x="1516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t>
            </a:r>
            <a:r>
              <a:rPr lang="en-US" b="1" i="1" dirty="0">
                <a:solidFill>
                  <a:srgbClr val="FFFF00"/>
                </a:solidFill>
                <a:latin typeface="Arial" pitchFamily="34" charset="0"/>
                <a:cs typeface="Arial" pitchFamily="34" charset="0"/>
              </a:rPr>
              <a:t>Always be prepared to give an answer </a:t>
            </a:r>
            <a:r>
              <a:rPr lang="en-US" i="1" dirty="0">
                <a:solidFill>
                  <a:schemeClr val="tx1"/>
                </a:solidFill>
                <a:latin typeface="Arial" pitchFamily="34" charset="0"/>
                <a:cs typeface="Arial" pitchFamily="34" charset="0"/>
              </a:rPr>
              <a:t>to everyone who asks you to give the reason for the hope that you have. </a:t>
            </a:r>
            <a:endParaRPr lang="en-US" i="1" dirty="0" smtClean="0">
              <a:solidFill>
                <a:schemeClr val="tx1"/>
              </a:solidFill>
              <a:latin typeface="Arial" pitchFamily="34" charset="0"/>
              <a:cs typeface="Arial" pitchFamily="34" charset="0"/>
            </a:endParaRPr>
          </a:p>
          <a:p>
            <a:pPr algn="r">
              <a:spcBef>
                <a:spcPct val="50000"/>
              </a:spcBef>
            </a:pPr>
            <a:r>
              <a:rPr lang="en-US" sz="1800" b="1" dirty="0" smtClean="0">
                <a:solidFill>
                  <a:srgbClr val="FFFF00"/>
                </a:solidFill>
                <a:latin typeface="Arial" pitchFamily="34" charset="0"/>
                <a:cs typeface="Arial" pitchFamily="34" charset="0"/>
              </a:rPr>
              <a:t>1Peter </a:t>
            </a:r>
            <a:r>
              <a:rPr lang="en-US" sz="1800" b="1" dirty="0">
                <a:solidFill>
                  <a:srgbClr val="FFFF00"/>
                </a:solidFill>
                <a:latin typeface="Arial" pitchFamily="34" charset="0"/>
                <a:cs typeface="Arial" pitchFamily="34" charset="0"/>
              </a:rPr>
              <a:t>3:15</a:t>
            </a:r>
          </a:p>
        </p:txBody>
      </p:sp>
      <p:pic>
        <p:nvPicPr>
          <p:cNvPr id="6" name="Picture 5"/>
          <p:cNvPicPr>
            <a:picLocks noChangeAspect="1" noChangeArrowheads="1"/>
          </p:cNvPicPr>
          <p:nvPr/>
        </p:nvPicPr>
        <p:blipFill>
          <a:blip r:embed="rId3" cstate="screen"/>
          <a:srcRect/>
          <a:stretch>
            <a:fillRect/>
          </a:stretch>
        </p:blipFill>
        <p:spPr bwMode="auto">
          <a:xfrm>
            <a:off x="405519" y="150624"/>
            <a:ext cx="1276992" cy="1083508"/>
          </a:xfrm>
          <a:prstGeom prst="rect">
            <a:avLst/>
          </a:prstGeom>
          <a:noFill/>
          <a:ln w="9525">
            <a:noFill/>
            <a:miter lim="800000"/>
            <a:headEnd/>
            <a:tailEnd/>
          </a:ln>
          <a:effectLst/>
        </p:spPr>
      </p:pic>
    </p:spTree>
    <p:extLst>
      <p:ext uri="{BB962C8B-B14F-4D97-AF65-F5344CB8AC3E}">
        <p14:creationId xmlns:p14="http://schemas.microsoft.com/office/powerpoint/2010/main" val="2627925992"/>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1" name="Rectangle 3"/>
          <p:cNvSpPr>
            <a:spLocks noGrp="1" noChangeArrowheads="1"/>
          </p:cNvSpPr>
          <p:nvPr>
            <p:ph idx="1"/>
          </p:nvPr>
        </p:nvSpPr>
        <p:spPr>
          <a:xfrm>
            <a:off x="414566" y="1529896"/>
            <a:ext cx="6052910" cy="3023054"/>
          </a:xfrm>
          <a:solidFill>
            <a:srgbClr val="00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buFontTx/>
              <a:buNone/>
            </a:pPr>
            <a:endParaRPr lang="en-US"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r>
              <a:rPr lang="en-US" sz="2400" dirty="0" smtClean="0">
                <a:effectLst>
                  <a:outerShdw blurRad="38100" dist="38100" dir="2700000" algn="tl">
                    <a:srgbClr val="000000">
                      <a:alpha val="43137"/>
                    </a:srgbClr>
                  </a:outerShdw>
                </a:effectLst>
                <a:latin typeface="Arial" pitchFamily="34" charset="0"/>
                <a:cs typeface="Arial" pitchFamily="34" charset="0"/>
              </a:rPr>
              <a:t>Do your homework.</a:t>
            </a:r>
          </a:p>
          <a:p>
            <a:r>
              <a:rPr lang="en-US" sz="2400" dirty="0" smtClean="0">
                <a:effectLst>
                  <a:outerShdw blurRad="38100" dist="38100" dir="2700000" algn="tl">
                    <a:srgbClr val="000000">
                      <a:alpha val="43137"/>
                    </a:srgbClr>
                  </a:outerShdw>
                </a:effectLst>
                <a:latin typeface="Arial" pitchFamily="34" charset="0"/>
                <a:cs typeface="Arial" pitchFamily="34" charset="0"/>
              </a:rPr>
              <a:t>Study the materials, backgrounds, arguments, scriptures, etc.</a:t>
            </a:r>
          </a:p>
          <a:p>
            <a:r>
              <a:rPr lang="en-US" sz="2400" dirty="0" smtClean="0">
                <a:effectLst>
                  <a:outerShdw blurRad="38100" dist="38100" dir="2700000" algn="tl">
                    <a:srgbClr val="000000">
                      <a:alpha val="43137"/>
                    </a:srgbClr>
                  </a:outerShdw>
                </a:effectLst>
                <a:latin typeface="Arial" pitchFamily="34" charset="0"/>
                <a:cs typeface="Arial" pitchFamily="34" charset="0"/>
              </a:rPr>
              <a:t>Develop the “will to win” </a:t>
            </a:r>
          </a:p>
          <a:p>
            <a:r>
              <a:rPr lang="en-US" sz="2400" dirty="0" smtClean="0">
                <a:effectLst>
                  <a:outerShdw blurRad="38100" dist="38100" dir="2700000" algn="tl">
                    <a:srgbClr val="000000">
                      <a:alpha val="43137"/>
                    </a:srgbClr>
                  </a:outerShdw>
                </a:effectLst>
                <a:latin typeface="Arial" pitchFamily="34" charset="0"/>
                <a:cs typeface="Arial" pitchFamily="34" charset="0"/>
              </a:rPr>
              <a:t>(which is really the “will to prepare to win”)</a:t>
            </a:r>
          </a:p>
          <a:p>
            <a:pPr>
              <a:buFontTx/>
              <a:buNone/>
            </a:pPr>
            <a:endParaRPr lang="en-US" dirty="0" smtClean="0">
              <a:latin typeface="Arial" pitchFamily="34" charset="0"/>
              <a:cs typeface="Arial" pitchFamily="34" charset="0"/>
            </a:endParaRPr>
          </a:p>
        </p:txBody>
      </p:sp>
      <p:pic>
        <p:nvPicPr>
          <p:cNvPr id="933892" name="Picture 4" descr="rockc"/>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rcRect/>
          <a:stretch>
            <a:fillRect/>
          </a:stretch>
        </p:blipFill>
        <p:spPr bwMode="auto">
          <a:xfrm>
            <a:off x="6285966" y="2447925"/>
            <a:ext cx="2858033" cy="407987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Box 61"/>
          <p:cNvSpPr txBox="1">
            <a:spLocks noChangeArrowheads="1"/>
          </p:cNvSpPr>
          <p:nvPr/>
        </p:nvSpPr>
        <p:spPr bwMode="auto">
          <a:xfrm>
            <a:off x="3022532" y="1070211"/>
            <a:ext cx="3251201"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PREPARATION</a:t>
            </a:r>
            <a:endParaRPr lang="en-US" sz="2800" dirty="0">
              <a:solidFill>
                <a:srgbClr val="FFFF66"/>
              </a:solidFill>
              <a:effectLst>
                <a:outerShdw blurRad="38100" dist="38100" dir="2700000" algn="tl">
                  <a:srgbClr val="000000"/>
                </a:outerShdw>
              </a:effectLst>
              <a:latin typeface="Arial Black"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933892"/>
                                        </p:tgtEl>
                                        <p:attrNameLst>
                                          <p:attrName>style.visibility</p:attrName>
                                        </p:attrNameLst>
                                      </p:cBhvr>
                                      <p:to>
                                        <p:strVal val="visible"/>
                                      </p:to>
                                    </p:set>
                                    <p:anim calcmode="lin" valueType="num">
                                      <p:cBhvr additive="base">
                                        <p:cTn id="10" dur="3000" fill="hold"/>
                                        <p:tgtEl>
                                          <p:spTgt spid="933892"/>
                                        </p:tgtEl>
                                        <p:attrNameLst>
                                          <p:attrName>ppt_x</p:attrName>
                                        </p:attrNameLst>
                                      </p:cBhvr>
                                      <p:tavLst>
                                        <p:tav tm="0">
                                          <p:val>
                                            <p:strVal val="#ppt_x"/>
                                          </p:val>
                                        </p:tav>
                                        <p:tav tm="100000">
                                          <p:val>
                                            <p:strVal val="#ppt_x"/>
                                          </p:val>
                                        </p:tav>
                                      </p:tavLst>
                                    </p:anim>
                                    <p:anim calcmode="lin" valueType="num">
                                      <p:cBhvr additive="base">
                                        <p:cTn id="11" dur="3000" fill="hold"/>
                                        <p:tgtEl>
                                          <p:spTgt spid="93389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33891">
                                            <p:bg/>
                                          </p:spTgt>
                                        </p:tgtEl>
                                        <p:attrNameLst>
                                          <p:attrName>style.visibility</p:attrName>
                                        </p:attrNameLst>
                                      </p:cBhvr>
                                      <p:to>
                                        <p:strVal val="visible"/>
                                      </p:to>
                                    </p:set>
                                    <p:animEffect transition="in" filter="fade">
                                      <p:cBhvr>
                                        <p:cTn id="16" dur="2000"/>
                                        <p:tgtEl>
                                          <p:spTgt spid="933891">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33891">
                                            <p:txEl>
                                              <p:pRg st="1" end="1"/>
                                            </p:txEl>
                                          </p:spTgt>
                                        </p:tgtEl>
                                        <p:attrNameLst>
                                          <p:attrName>style.visibility</p:attrName>
                                        </p:attrNameLst>
                                      </p:cBhvr>
                                      <p:to>
                                        <p:strVal val="visible"/>
                                      </p:to>
                                    </p:set>
                                    <p:animEffect transition="in" filter="fade">
                                      <p:cBhvr>
                                        <p:cTn id="19" dur="2000"/>
                                        <p:tgtEl>
                                          <p:spTgt spid="93389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33891">
                                            <p:txEl>
                                              <p:pRg st="2" end="2"/>
                                            </p:txEl>
                                          </p:spTgt>
                                        </p:tgtEl>
                                        <p:attrNameLst>
                                          <p:attrName>style.visibility</p:attrName>
                                        </p:attrNameLst>
                                      </p:cBhvr>
                                      <p:to>
                                        <p:strVal val="visible"/>
                                      </p:to>
                                    </p:set>
                                    <p:animEffect transition="in" filter="fade">
                                      <p:cBhvr>
                                        <p:cTn id="24" dur="2000"/>
                                        <p:tgtEl>
                                          <p:spTgt spid="93389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33891">
                                            <p:txEl>
                                              <p:pRg st="3" end="3"/>
                                            </p:txEl>
                                          </p:spTgt>
                                        </p:tgtEl>
                                        <p:attrNameLst>
                                          <p:attrName>style.visibility</p:attrName>
                                        </p:attrNameLst>
                                      </p:cBhvr>
                                      <p:to>
                                        <p:strVal val="visible"/>
                                      </p:to>
                                    </p:set>
                                    <p:animEffect transition="in" filter="fade">
                                      <p:cBhvr>
                                        <p:cTn id="29" dur="2000"/>
                                        <p:tgtEl>
                                          <p:spTgt spid="93389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3891">
                                            <p:txEl>
                                              <p:pRg st="4" end="4"/>
                                            </p:txEl>
                                          </p:spTgt>
                                        </p:tgtEl>
                                        <p:attrNameLst>
                                          <p:attrName>style.visibility</p:attrName>
                                        </p:attrNameLst>
                                      </p:cBhvr>
                                      <p:to>
                                        <p:strVal val="visible"/>
                                      </p:to>
                                    </p:set>
                                    <p:animEffect transition="in" filter="fade">
                                      <p:cBhvr>
                                        <p:cTn id="34" dur="2000"/>
                                        <p:tgtEl>
                                          <p:spTgt spid="933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uiExpand="1" build="p"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3" name="Rectangle 3"/>
          <p:cNvSpPr>
            <a:spLocks noGrp="1" noChangeArrowheads="1"/>
          </p:cNvSpPr>
          <p:nvPr>
            <p:ph idx="1"/>
          </p:nvPr>
        </p:nvSpPr>
        <p:spPr>
          <a:xfrm>
            <a:off x="1279699" y="1198885"/>
            <a:ext cx="7178501" cy="813781"/>
          </a:xfrm>
        </p:spPr>
        <p:txBody>
          <a:bodyPr/>
          <a:lstStyle/>
          <a:p>
            <a:pPr algn="ctr">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Develop interest</a:t>
            </a:r>
          </a:p>
        </p:txBody>
      </p:sp>
      <p:sp>
        <p:nvSpPr>
          <p:cNvPr id="6" name="Text Box 61"/>
          <p:cNvSpPr txBox="1">
            <a:spLocks noChangeArrowheads="1"/>
          </p:cNvSpPr>
          <p:nvPr/>
        </p:nvSpPr>
        <p:spPr bwMode="auto">
          <a:xfrm>
            <a:off x="3091542" y="555350"/>
            <a:ext cx="3251201"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PREPARATION</a:t>
            </a:r>
            <a:endParaRPr lang="en-US" sz="2800" dirty="0">
              <a:solidFill>
                <a:srgbClr val="FFFF66"/>
              </a:solidFill>
              <a:effectLst>
                <a:outerShdw blurRad="38100" dist="38100" dir="2700000" algn="tl">
                  <a:srgbClr val="000000"/>
                </a:outerShdw>
              </a:effectLst>
              <a:latin typeface="Arial Black" pitchFamily="34" charset="0"/>
            </a:endParaRPr>
          </a:p>
        </p:txBody>
      </p:sp>
      <p:pic>
        <p:nvPicPr>
          <p:cNvPr id="931846" name="Picture 6" descr="POKEMON1"/>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4637314" y="0"/>
            <a:ext cx="4506686" cy="6858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125"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86620" y="2065338"/>
            <a:ext cx="4397412" cy="44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descr="http://bill37mccurdy.files.wordpress.com/2010/11/big-inning.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16159" y="1225585"/>
            <a:ext cx="7081884" cy="516933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31846"/>
                                        </p:tgtEl>
                                        <p:attrNameLst>
                                          <p:attrName>style.visibility</p:attrName>
                                        </p:attrNameLst>
                                      </p:cBhvr>
                                      <p:to>
                                        <p:strVal val="visible"/>
                                      </p:to>
                                    </p:set>
                                    <p:anim calcmode="lin" valueType="num">
                                      <p:cBhvr additive="base">
                                        <p:cTn id="7" dur="2000" fill="hold"/>
                                        <p:tgtEl>
                                          <p:spTgt spid="931846"/>
                                        </p:tgtEl>
                                        <p:attrNameLst>
                                          <p:attrName>ppt_x</p:attrName>
                                        </p:attrNameLst>
                                      </p:cBhvr>
                                      <p:tavLst>
                                        <p:tav tm="0">
                                          <p:val>
                                            <p:strVal val="1+#ppt_w/2"/>
                                          </p:val>
                                        </p:tav>
                                        <p:tav tm="100000">
                                          <p:val>
                                            <p:strVal val="#ppt_x"/>
                                          </p:val>
                                        </p:tav>
                                      </p:tavLst>
                                    </p:anim>
                                    <p:anim calcmode="lin" valueType="num">
                                      <p:cBhvr additive="base">
                                        <p:cTn id="8" dur="2000" fill="hold"/>
                                        <p:tgtEl>
                                          <p:spTgt spid="9318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31846"/>
                                        </p:tgtEl>
                                      </p:cBhvr>
                                    </p:animEffect>
                                    <p:set>
                                      <p:cBhvr>
                                        <p:cTn id="19" dur="1" fill="hold">
                                          <p:stCondLst>
                                            <p:cond delay="499"/>
                                          </p:stCondLst>
                                        </p:cTn>
                                        <p:tgtEl>
                                          <p:spTgt spid="93184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125"/>
                                        </p:tgtEl>
                                      </p:cBhvr>
                                    </p:animEffect>
                                    <p:set>
                                      <p:cBhvr>
                                        <p:cTn id="22" dur="1" fill="hold">
                                          <p:stCondLst>
                                            <p:cond delay="499"/>
                                          </p:stCondLst>
                                        </p:cTn>
                                        <p:tgtEl>
                                          <p:spTgt spid="5125"/>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fade">
                                      <p:cBhvr>
                                        <p:cTn id="25"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5" name="Rectangle 3"/>
          <p:cNvSpPr>
            <a:spLocks noGrp="1" noChangeArrowheads="1"/>
          </p:cNvSpPr>
          <p:nvPr>
            <p:ph idx="1"/>
          </p:nvPr>
        </p:nvSpPr>
        <p:spPr>
          <a:xfrm>
            <a:off x="1735014" y="1362075"/>
            <a:ext cx="6951785" cy="3194050"/>
          </a:xfrm>
        </p:spPr>
        <p:txBody>
          <a:bodyPr/>
          <a:lstStyle/>
          <a:p>
            <a:pPr algn="ctr">
              <a:buFontTx/>
              <a:buNone/>
            </a:pPr>
            <a:endParaRPr lang="en-US"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Study together</a:t>
            </a:r>
          </a:p>
          <a:p>
            <a:pPr>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Role play</a:t>
            </a:r>
          </a:p>
          <a:p>
            <a:pPr>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Builds confidence</a:t>
            </a:r>
          </a:p>
          <a:p>
            <a:pPr>
              <a:buFontTx/>
              <a:buNone/>
            </a:pPr>
            <a:endParaRPr lang="en-US"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37892" name="Picture 9" descr="books"/>
          <p:cNvPicPr>
            <a:picLocks noChangeAspect="1" noChangeArrowheads="1"/>
          </p:cNvPicPr>
          <p:nvPr/>
        </p:nvPicPr>
        <p:blipFill>
          <a:blip r:embed="rId3" cstate="screen"/>
          <a:srcRect/>
          <a:stretch>
            <a:fillRect/>
          </a:stretch>
        </p:blipFill>
        <p:spPr bwMode="auto">
          <a:xfrm>
            <a:off x="4366306" y="4094407"/>
            <a:ext cx="3952875" cy="19812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 Box 61"/>
          <p:cNvSpPr txBox="1">
            <a:spLocks noChangeArrowheads="1"/>
          </p:cNvSpPr>
          <p:nvPr/>
        </p:nvSpPr>
        <p:spPr bwMode="auto">
          <a:xfrm>
            <a:off x="3091543" y="1277245"/>
            <a:ext cx="3251201" cy="523220"/>
          </a:xfrm>
          <a:prstGeom prst="rect">
            <a:avLst/>
          </a:prstGeom>
          <a:solidFill>
            <a:srgbClr val="0033CC"/>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b">
              <a:rot lat="0" lon="0" rev="1500000"/>
            </a:lightRig>
          </a:scene3d>
          <a:sp3d prstMaterial="metal">
            <a:bevelT w="88900" h="88900"/>
          </a:sp3d>
        </p:spPr>
        <p:txBody>
          <a:bodyPr wrap="none" anchor="ctr" anchorCtr="0">
            <a:noAutofit/>
            <a:flatTx/>
          </a:bodyPr>
          <a:lstStyle/>
          <a:p>
            <a:pPr>
              <a:spcBef>
                <a:spcPct val="50000"/>
              </a:spcBef>
              <a:defRPr/>
            </a:pPr>
            <a:r>
              <a:rPr lang="en-US" sz="2800" dirty="0" smtClean="0">
                <a:solidFill>
                  <a:srgbClr val="FFFF66"/>
                </a:solidFill>
                <a:effectLst>
                  <a:outerShdw blurRad="38100" dist="38100" dir="2700000" algn="tl">
                    <a:srgbClr val="000000"/>
                  </a:outerShdw>
                </a:effectLst>
                <a:latin typeface="Arial Black" pitchFamily="34" charset="0"/>
              </a:rPr>
              <a:t>PRACTICE</a:t>
            </a:r>
            <a:endParaRPr lang="en-US" sz="2800" dirty="0">
              <a:solidFill>
                <a:srgbClr val="FFFF66"/>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4100721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4675">
                                            <p:txEl>
                                              <p:pRg st="1" end="1"/>
                                            </p:txEl>
                                          </p:spTgt>
                                        </p:tgtEl>
                                        <p:attrNameLst>
                                          <p:attrName>style.visibility</p:attrName>
                                        </p:attrNameLst>
                                      </p:cBhvr>
                                      <p:to>
                                        <p:strVal val="visible"/>
                                      </p:to>
                                    </p:set>
                                    <p:animEffect transition="in" filter="fade">
                                      <p:cBhvr>
                                        <p:cTn id="12" dur="2000"/>
                                        <p:tgtEl>
                                          <p:spTgt spid="924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4675">
                                            <p:txEl>
                                              <p:pRg st="2" end="2"/>
                                            </p:txEl>
                                          </p:spTgt>
                                        </p:tgtEl>
                                        <p:attrNameLst>
                                          <p:attrName>style.visibility</p:attrName>
                                        </p:attrNameLst>
                                      </p:cBhvr>
                                      <p:to>
                                        <p:strVal val="visible"/>
                                      </p:to>
                                    </p:set>
                                    <p:animEffect transition="in" filter="fade">
                                      <p:cBhvr>
                                        <p:cTn id="17" dur="2000"/>
                                        <p:tgtEl>
                                          <p:spTgt spid="924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4675">
                                            <p:txEl>
                                              <p:pRg st="3" end="3"/>
                                            </p:txEl>
                                          </p:spTgt>
                                        </p:tgtEl>
                                        <p:attrNameLst>
                                          <p:attrName>style.visibility</p:attrName>
                                        </p:attrNameLst>
                                      </p:cBhvr>
                                      <p:to>
                                        <p:strVal val="visible"/>
                                      </p:to>
                                    </p:set>
                                    <p:animEffect transition="in" filter="fade">
                                      <p:cBhvr>
                                        <p:cTn id="22" dur="2000"/>
                                        <p:tgtEl>
                                          <p:spTgt spid="924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75" grpId="0" build="p"/>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1035170" y="739334"/>
            <a:ext cx="7606660"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465138" fontAlgn="auto">
              <a:spcAft>
                <a:spcPts val="0"/>
              </a:spcAft>
              <a:defRPr/>
            </a:pPr>
            <a:r>
              <a:rPr lang="en-US" dirty="0" smtClean="0"/>
              <a:t>To everyone who asks you</a:t>
            </a:r>
          </a:p>
        </p:txBody>
      </p:sp>
      <p:pic>
        <p:nvPicPr>
          <p:cNvPr id="4" name="Picture 3"/>
          <p:cNvPicPr>
            <a:picLocks noChangeAspect="1" noChangeArrowheads="1"/>
          </p:cNvPicPr>
          <p:nvPr/>
        </p:nvPicPr>
        <p:blipFill>
          <a:blip r:embed="rId3" cstate="screen"/>
          <a:srcRect/>
          <a:stretch>
            <a:fillRect/>
          </a:stretch>
        </p:blipFill>
        <p:spPr bwMode="auto">
          <a:xfrm>
            <a:off x="406894" y="201703"/>
            <a:ext cx="1276992" cy="1093183"/>
          </a:xfrm>
          <a:prstGeom prst="rect">
            <a:avLst/>
          </a:prstGeom>
          <a:noFill/>
          <a:ln w="9525">
            <a:noFill/>
            <a:miter lim="800000"/>
            <a:headEnd/>
            <a:tailEnd/>
          </a:ln>
          <a:effectLst/>
        </p:spPr>
      </p:pic>
      <p:sp>
        <p:nvSpPr>
          <p:cNvPr id="5" name="Text Box 2"/>
          <p:cNvSpPr txBox="1">
            <a:spLocks noChangeArrowheads="1"/>
          </p:cNvSpPr>
          <p:nvPr/>
        </p:nvSpPr>
        <p:spPr bwMode="auto">
          <a:xfrm>
            <a:off x="1516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Always be prepared to give an answer </a:t>
            </a:r>
            <a:r>
              <a:rPr lang="en-US" b="1" i="1" dirty="0">
                <a:solidFill>
                  <a:srgbClr val="FFFF00"/>
                </a:solidFill>
                <a:latin typeface="Arial" pitchFamily="34" charset="0"/>
                <a:cs typeface="Arial" pitchFamily="34" charset="0"/>
              </a:rPr>
              <a:t>to everyone who asks you</a:t>
            </a:r>
            <a:r>
              <a:rPr lang="en-US" i="1" dirty="0">
                <a:solidFill>
                  <a:schemeClr val="tx1"/>
                </a:solidFill>
                <a:latin typeface="Arial" pitchFamily="34" charset="0"/>
                <a:cs typeface="Arial" pitchFamily="34" charset="0"/>
              </a:rPr>
              <a:t> to give the reason for the hope that you have. </a:t>
            </a:r>
            <a:endParaRPr lang="en-US" i="1" dirty="0" smtClean="0">
              <a:solidFill>
                <a:schemeClr val="tx1"/>
              </a:solidFill>
              <a:latin typeface="Arial" pitchFamily="34" charset="0"/>
              <a:cs typeface="Arial" pitchFamily="34" charset="0"/>
            </a:endParaRPr>
          </a:p>
          <a:p>
            <a:pPr algn="r">
              <a:spcBef>
                <a:spcPct val="50000"/>
              </a:spcBef>
            </a:pPr>
            <a:r>
              <a:rPr lang="en-US" sz="1800" b="1" dirty="0" smtClean="0">
                <a:solidFill>
                  <a:srgbClr val="FFFF00"/>
                </a:solidFill>
                <a:latin typeface="Arial" pitchFamily="34" charset="0"/>
                <a:cs typeface="Arial" pitchFamily="34" charset="0"/>
              </a:rPr>
              <a:t>1Peter </a:t>
            </a:r>
            <a:r>
              <a:rPr lang="en-US" sz="1800" b="1" dirty="0">
                <a:solidFill>
                  <a:srgbClr val="FFFF00"/>
                </a:solidFill>
                <a:latin typeface="Arial" pitchFamily="34" charset="0"/>
                <a:cs typeface="Arial" pitchFamily="34" charset="0"/>
              </a:rPr>
              <a:t>3:15</a:t>
            </a:r>
          </a:p>
        </p:txBody>
      </p:sp>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our%20Gospels"/>
          <p:cNvPicPr>
            <a:picLocks noChangeAspect="1" noChangeArrowheads="1"/>
          </p:cNvPicPr>
          <p:nvPr/>
        </p:nvPicPr>
        <p:blipFill>
          <a:blip r:embed="rId3" cstate="screen"/>
          <a:srcRect/>
          <a:stretch>
            <a:fillRect/>
          </a:stretch>
        </p:blipFill>
        <p:spPr bwMode="auto">
          <a:xfrm>
            <a:off x="1250950" y="1701800"/>
            <a:ext cx="5375275" cy="3721100"/>
          </a:xfrm>
          <a:prstGeom prst="rect">
            <a:avLst/>
          </a:prstGeom>
          <a:noFill/>
          <a:ln w="9525">
            <a:noFill/>
            <a:miter lim="800000"/>
            <a:headEnd/>
            <a:tailEnd/>
          </a:ln>
        </p:spPr>
      </p:pic>
      <p:sp>
        <p:nvSpPr>
          <p:cNvPr id="41987" name="Text Box 3"/>
          <p:cNvSpPr txBox="1">
            <a:spLocks noChangeArrowheads="1"/>
          </p:cNvSpPr>
          <p:nvPr/>
        </p:nvSpPr>
        <p:spPr bwMode="auto">
          <a:xfrm>
            <a:off x="1114425" y="5518150"/>
            <a:ext cx="1411288"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Matthew</a:t>
            </a:r>
          </a:p>
        </p:txBody>
      </p:sp>
      <p:sp>
        <p:nvSpPr>
          <p:cNvPr id="41988" name="Text Box 4"/>
          <p:cNvSpPr txBox="1">
            <a:spLocks noChangeArrowheads="1"/>
          </p:cNvSpPr>
          <p:nvPr/>
        </p:nvSpPr>
        <p:spPr bwMode="auto">
          <a:xfrm>
            <a:off x="2506663" y="5518150"/>
            <a:ext cx="1411287"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Mark</a:t>
            </a:r>
          </a:p>
        </p:txBody>
      </p:sp>
      <p:sp>
        <p:nvSpPr>
          <p:cNvPr id="41989" name="Text Box 5"/>
          <p:cNvSpPr txBox="1">
            <a:spLocks noChangeArrowheads="1"/>
          </p:cNvSpPr>
          <p:nvPr/>
        </p:nvSpPr>
        <p:spPr bwMode="auto">
          <a:xfrm>
            <a:off x="3898900" y="5518150"/>
            <a:ext cx="1411288"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Luke</a:t>
            </a:r>
          </a:p>
        </p:txBody>
      </p:sp>
      <p:sp>
        <p:nvSpPr>
          <p:cNvPr id="41990" name="Text Box 6"/>
          <p:cNvSpPr txBox="1">
            <a:spLocks noChangeArrowheads="1"/>
          </p:cNvSpPr>
          <p:nvPr/>
        </p:nvSpPr>
        <p:spPr bwMode="auto">
          <a:xfrm>
            <a:off x="5291138" y="5518150"/>
            <a:ext cx="1411287" cy="396875"/>
          </a:xfrm>
          <a:prstGeom prst="rect">
            <a:avLst/>
          </a:prstGeom>
          <a:noFill/>
          <a:ln w="9525" algn="ctr">
            <a:noFill/>
            <a:miter lim="800000"/>
            <a:headEnd/>
            <a:tailEnd/>
          </a:ln>
        </p:spPr>
        <p:txBody>
          <a:bodyPr>
            <a:spAutoFit/>
          </a:bodyPr>
          <a:lstStyle/>
          <a:p>
            <a:pPr>
              <a:spcBef>
                <a:spcPct val="50000"/>
              </a:spcBef>
            </a:pPr>
            <a:r>
              <a:rPr lang="en-US" sz="2000" b="1">
                <a:solidFill>
                  <a:srgbClr val="FFFF00"/>
                </a:solidFill>
              </a:rPr>
              <a:t>John</a:t>
            </a:r>
          </a:p>
        </p:txBody>
      </p:sp>
      <p:sp>
        <p:nvSpPr>
          <p:cNvPr id="1138695" name="Text Box 7"/>
          <p:cNvSpPr txBox="1">
            <a:spLocks noChangeArrowheads="1"/>
          </p:cNvSpPr>
          <p:nvPr/>
        </p:nvSpPr>
        <p:spPr bwMode="auto">
          <a:xfrm>
            <a:off x="6419850" y="5491163"/>
            <a:ext cx="1922463" cy="762000"/>
          </a:xfrm>
          <a:prstGeom prst="rect">
            <a:avLst/>
          </a:prstGeom>
          <a:noFill/>
          <a:ln w="9525" algn="ctr">
            <a:noFill/>
            <a:miter lim="800000"/>
            <a:headEnd/>
            <a:tailEnd/>
          </a:ln>
          <a:effectLst/>
        </p:spPr>
        <p:txBody>
          <a:bodyPr>
            <a:spAutoFit/>
            <a:flatTx/>
          </a:bodyPr>
          <a:lstStyle/>
          <a:p>
            <a:pPr>
              <a:spcBef>
                <a:spcPct val="50000"/>
              </a:spcBef>
              <a:defRPr/>
            </a:pPr>
            <a:r>
              <a:rPr lang="en-US" sz="4400">
                <a:solidFill>
                  <a:srgbClr val="FFFF00"/>
                </a:solidFill>
                <a:effectLst>
                  <a:outerShdw blurRad="38100" dist="38100" dir="2700000" algn="tl">
                    <a:srgbClr val="000000"/>
                  </a:outerShdw>
                </a:effectLst>
                <a:latin typeface="Arial Black" pitchFamily="34" charset="0"/>
              </a:rPr>
              <a:t>YOU!</a:t>
            </a:r>
          </a:p>
        </p:txBody>
      </p:sp>
      <p:sp>
        <p:nvSpPr>
          <p:cNvPr id="38920" name="Rectangle 8"/>
          <p:cNvSpPr>
            <a:spLocks noGrp="1" noChangeArrowheads="1"/>
          </p:cNvSpPr>
          <p:nvPr>
            <p:ph type="title"/>
          </p:nvPr>
        </p:nvSpPr>
        <p:spPr/>
        <p:txBody>
          <a:bodyPr/>
          <a:lstStyle/>
          <a:p>
            <a:pPr fontAlgn="auto">
              <a:spcAft>
                <a:spcPts val="0"/>
              </a:spcAft>
              <a:defRPr/>
            </a:pPr>
            <a:r>
              <a:rPr lang="en-US" smtClean="0"/>
              <a:t>The Fifth Gospel</a:t>
            </a:r>
          </a:p>
        </p:txBody>
      </p:sp>
      <p:grpSp>
        <p:nvGrpSpPr>
          <p:cNvPr id="2" name="Group 9"/>
          <p:cNvGrpSpPr>
            <a:grpSpLocks/>
          </p:cNvGrpSpPr>
          <p:nvPr/>
        </p:nvGrpSpPr>
        <p:grpSpPr bwMode="auto">
          <a:xfrm>
            <a:off x="5594350" y="1698625"/>
            <a:ext cx="2362200" cy="3867150"/>
            <a:chOff x="3524" y="1070"/>
            <a:chExt cx="1488" cy="2436"/>
          </a:xfrm>
        </p:grpSpPr>
        <p:pic>
          <p:nvPicPr>
            <p:cNvPr id="41994" name="Picture 10" descr="Four%20Gospels"/>
            <p:cNvPicPr>
              <a:picLocks noChangeAspect="1" noChangeArrowheads="1"/>
            </p:cNvPicPr>
            <p:nvPr/>
          </p:nvPicPr>
          <p:blipFill>
            <a:blip r:embed="rId4" cstate="screen"/>
            <a:srcRect/>
            <a:stretch>
              <a:fillRect/>
            </a:stretch>
          </p:blipFill>
          <p:spPr bwMode="auto">
            <a:xfrm>
              <a:off x="4154" y="1070"/>
              <a:ext cx="838" cy="2344"/>
            </a:xfrm>
            <a:prstGeom prst="rect">
              <a:avLst/>
            </a:prstGeom>
            <a:noFill/>
            <a:ln w="9525">
              <a:noFill/>
              <a:miter lim="800000"/>
              <a:headEnd/>
              <a:tailEnd/>
            </a:ln>
          </p:spPr>
        </p:pic>
        <p:grpSp>
          <p:nvGrpSpPr>
            <p:cNvPr id="41995" name="Group 11"/>
            <p:cNvGrpSpPr>
              <a:grpSpLocks/>
            </p:cNvGrpSpPr>
            <p:nvPr/>
          </p:nvGrpSpPr>
          <p:grpSpPr bwMode="auto">
            <a:xfrm>
              <a:off x="3524" y="1122"/>
              <a:ext cx="1488" cy="2384"/>
              <a:chOff x="3700" y="1103"/>
              <a:chExt cx="1205" cy="2384"/>
            </a:xfrm>
          </p:grpSpPr>
          <p:pic>
            <p:nvPicPr>
              <p:cNvPr id="41996" name="Picture 12" descr="girlblackdress[1]"/>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3700" y="1103"/>
                <a:ext cx="1205" cy="2384"/>
              </a:xfrm>
              <a:prstGeom prst="rect">
                <a:avLst/>
              </a:prstGeom>
              <a:noFill/>
              <a:ln w="9525" algn="in">
                <a:noFill/>
                <a:miter lim="800000"/>
                <a:headEnd/>
                <a:tailEnd/>
              </a:ln>
            </p:spPr>
          </p:pic>
          <p:sp>
            <p:nvSpPr>
              <p:cNvPr id="41997" name="Oval 13"/>
              <p:cNvSpPr>
                <a:spLocks noChangeArrowheads="1"/>
              </p:cNvSpPr>
              <p:nvPr/>
            </p:nvSpPr>
            <p:spPr bwMode="auto">
              <a:xfrm>
                <a:off x="4402" y="2294"/>
                <a:ext cx="371" cy="478"/>
              </a:xfrm>
              <a:prstGeom prst="ellipse">
                <a:avLst/>
              </a:prstGeom>
              <a:solidFill>
                <a:schemeClr val="bg1"/>
              </a:solidFill>
              <a:ln w="9525" algn="ctr">
                <a:noFill/>
                <a:round/>
                <a:headEnd/>
                <a:tailEnd/>
              </a:ln>
            </p:spPr>
            <p:txBody>
              <a:bodyPr wrap="none" anchor="ctr"/>
              <a:lstStyle/>
              <a:p>
                <a:endParaRPr lang="en-US"/>
              </a:p>
            </p:txBody>
          </p:sp>
          <p:sp>
            <p:nvSpPr>
              <p:cNvPr id="41998" name="Rectangle 14"/>
              <p:cNvSpPr>
                <a:spLocks noChangeArrowheads="1"/>
              </p:cNvSpPr>
              <p:nvPr/>
            </p:nvSpPr>
            <p:spPr bwMode="auto">
              <a:xfrm>
                <a:off x="4425" y="2459"/>
                <a:ext cx="332" cy="312"/>
              </a:xfrm>
              <a:prstGeom prst="rect">
                <a:avLst/>
              </a:prstGeom>
              <a:solidFill>
                <a:schemeClr val="bg1"/>
              </a:solidFill>
              <a:ln w="9525" algn="ctr">
                <a:noFill/>
                <a:miter lim="800000"/>
                <a:headEnd/>
                <a:tailEnd/>
              </a:ln>
            </p:spPr>
            <p:txBody>
              <a:bodyPr wrap="none" anchor="ctr"/>
              <a:lstStyle/>
              <a:p>
                <a:endParaRPr lang="en-US"/>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8695"/>
                                        </p:tgtEl>
                                        <p:attrNameLst>
                                          <p:attrName>style.visibility</p:attrName>
                                        </p:attrNameLst>
                                      </p:cBhvr>
                                      <p:to>
                                        <p:strVal val="visible"/>
                                      </p:to>
                                    </p:set>
                                    <p:animEffect transition="in" filter="fade">
                                      <p:cBhvr>
                                        <p:cTn id="10" dur="2000"/>
                                        <p:tgtEl>
                                          <p:spTgt spid="1138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828136" y="739334"/>
            <a:ext cx="7813694"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465138" fontAlgn="auto">
              <a:spcAft>
                <a:spcPts val="0"/>
              </a:spcAft>
              <a:defRPr/>
            </a:pPr>
            <a:r>
              <a:rPr lang="en-US" dirty="0" smtClean="0"/>
              <a:t>Give the reason for your hope</a:t>
            </a:r>
          </a:p>
        </p:txBody>
      </p:sp>
      <p:pic>
        <p:nvPicPr>
          <p:cNvPr id="4" name="Picture 3"/>
          <p:cNvPicPr>
            <a:picLocks noChangeAspect="1" noChangeArrowheads="1"/>
          </p:cNvPicPr>
          <p:nvPr/>
        </p:nvPicPr>
        <p:blipFill>
          <a:blip r:embed="rId3" cstate="screen"/>
          <a:srcRect/>
          <a:stretch>
            <a:fillRect/>
          </a:stretch>
        </p:blipFill>
        <p:spPr bwMode="auto">
          <a:xfrm>
            <a:off x="216053" y="204405"/>
            <a:ext cx="1276992" cy="1083508"/>
          </a:xfrm>
          <a:prstGeom prst="rect">
            <a:avLst/>
          </a:prstGeom>
          <a:noFill/>
          <a:ln w="9525">
            <a:noFill/>
            <a:miter lim="800000"/>
            <a:headEnd/>
            <a:tailEnd/>
          </a:ln>
          <a:effectLst/>
        </p:spPr>
      </p:pic>
      <p:sp>
        <p:nvSpPr>
          <p:cNvPr id="5" name="Text Box 2"/>
          <p:cNvSpPr txBox="1">
            <a:spLocks noChangeArrowheads="1"/>
          </p:cNvSpPr>
          <p:nvPr/>
        </p:nvSpPr>
        <p:spPr bwMode="auto">
          <a:xfrm>
            <a:off x="1516380" y="2671459"/>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Always be prepared to give an answer</a:t>
            </a:r>
            <a:r>
              <a:rPr lang="en-US" b="1" i="1" dirty="0">
                <a:solidFill>
                  <a:srgbClr val="FFFF00"/>
                </a:solidFill>
                <a:latin typeface="Arial" pitchFamily="34" charset="0"/>
                <a:cs typeface="Arial" pitchFamily="34" charset="0"/>
              </a:rPr>
              <a:t> </a:t>
            </a:r>
            <a:r>
              <a:rPr lang="en-US" i="1" dirty="0">
                <a:solidFill>
                  <a:schemeClr val="tx1"/>
                </a:solidFill>
                <a:latin typeface="Arial" pitchFamily="34" charset="0"/>
                <a:cs typeface="Arial" pitchFamily="34" charset="0"/>
              </a:rPr>
              <a:t>to everyone who asks you to </a:t>
            </a:r>
            <a:r>
              <a:rPr lang="en-US" b="1" i="1" dirty="0">
                <a:solidFill>
                  <a:srgbClr val="FFFF00"/>
                </a:solidFill>
                <a:latin typeface="Arial" pitchFamily="34" charset="0"/>
                <a:cs typeface="Arial" pitchFamily="34" charset="0"/>
              </a:rPr>
              <a:t>give the reason for the hope that you have</a:t>
            </a:r>
            <a:r>
              <a:rPr lang="en-US" i="1" dirty="0">
                <a:solidFill>
                  <a:schemeClr val="tx1"/>
                </a:solidFill>
                <a:latin typeface="Arial" pitchFamily="34" charset="0"/>
                <a:cs typeface="Arial" pitchFamily="34" charset="0"/>
              </a:rPr>
              <a:t>. </a:t>
            </a:r>
            <a:endParaRPr lang="en-US" i="1" dirty="0" smtClean="0">
              <a:solidFill>
                <a:schemeClr val="tx1"/>
              </a:solidFill>
              <a:latin typeface="Arial" pitchFamily="34" charset="0"/>
              <a:cs typeface="Arial" pitchFamily="34" charset="0"/>
            </a:endParaRPr>
          </a:p>
          <a:p>
            <a:pPr algn="r">
              <a:spcBef>
                <a:spcPct val="50000"/>
              </a:spcBef>
            </a:pPr>
            <a:r>
              <a:rPr lang="en-US" sz="1800" b="1" dirty="0" smtClean="0">
                <a:solidFill>
                  <a:srgbClr val="FFFF00"/>
                </a:solidFill>
                <a:latin typeface="Arial" pitchFamily="34" charset="0"/>
                <a:cs typeface="Arial" pitchFamily="34" charset="0"/>
              </a:rPr>
              <a:t>1Peter </a:t>
            </a:r>
            <a:r>
              <a:rPr lang="en-US" sz="1800" b="1" dirty="0">
                <a:solidFill>
                  <a:srgbClr val="FFFF00"/>
                </a:solidFill>
                <a:latin typeface="Arial" pitchFamily="34" charset="0"/>
                <a:cs typeface="Arial" pitchFamily="34" charset="0"/>
              </a:rPr>
              <a:t>3:15</a:t>
            </a: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9932" y="364082"/>
            <a:ext cx="7234129" cy="1077218"/>
          </a:xfrm>
          <a:prstGeom prst="rect">
            <a:avLst/>
          </a:prstGeom>
        </p:spPr>
        <p:txBody>
          <a:bodyPr wrap="square">
            <a:spAutoFit/>
          </a:bodyPr>
          <a:lstStyle/>
          <a:p>
            <a:r>
              <a:rPr lang="en-US" dirty="0" smtClean="0"/>
              <a:t>"</a:t>
            </a:r>
            <a:r>
              <a:rPr lang="en-US" i="1" dirty="0"/>
              <a:t>Come, follow me," Jesus said, "and I will make you </a:t>
            </a:r>
            <a:r>
              <a:rPr lang="en-US" i="1" dirty="0">
                <a:solidFill>
                  <a:srgbClr val="FFFF00"/>
                </a:solidFill>
              </a:rPr>
              <a:t>fishers of </a:t>
            </a:r>
            <a:r>
              <a:rPr lang="en-US" i="1" dirty="0" smtClean="0">
                <a:solidFill>
                  <a:srgbClr val="FFFF00"/>
                </a:solidFill>
              </a:rPr>
              <a:t>men</a:t>
            </a:r>
            <a:r>
              <a:rPr lang="en-US" i="1" dirty="0" smtClean="0"/>
              <a:t>.” </a:t>
            </a:r>
            <a:r>
              <a:rPr lang="en-US" sz="2400" dirty="0" smtClean="0">
                <a:solidFill>
                  <a:srgbClr val="FFFF00"/>
                </a:solidFill>
              </a:rPr>
              <a:t>Mt </a:t>
            </a:r>
            <a:r>
              <a:rPr lang="en-US" sz="2400" dirty="0">
                <a:solidFill>
                  <a:srgbClr val="FFFF00"/>
                </a:solidFill>
              </a:rPr>
              <a:t>4:19 </a:t>
            </a:r>
            <a:endParaRPr lang="en-US" dirty="0">
              <a:solidFill>
                <a:srgbClr val="FFFF00"/>
              </a:solidFill>
            </a:endParaRPr>
          </a:p>
        </p:txBody>
      </p:sp>
      <p:pic>
        <p:nvPicPr>
          <p:cNvPr id="3076" name="Picture 4" descr="http://www.focus-search.com/graphics/Fishers%20of%20M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29224" y="1793630"/>
            <a:ext cx="5157323" cy="3867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8" name="Picture 6" descr="http://www1.istockphoto.com/file_thumbview_approve/466304/2/istockphoto_466304_fishers_of_men_3_niv.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25452" y="3561739"/>
            <a:ext cx="3619500" cy="27146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57342"/>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AutoShape 2"/>
          <p:cNvSpPr>
            <a:spLocks noChangeArrowheads="1"/>
          </p:cNvSpPr>
          <p:nvPr/>
        </p:nvSpPr>
        <p:spPr bwMode="auto">
          <a:xfrm>
            <a:off x="2448033" y="3519177"/>
            <a:ext cx="4168775" cy="465138"/>
          </a:xfrm>
          <a:prstGeom prst="roundRect">
            <a:avLst>
              <a:gd name="adj" fmla="val 16667"/>
            </a:avLst>
          </a:prstGeom>
          <a:solidFill>
            <a:srgbClr val="0033CC"/>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1161219" name="AutoShape 3"/>
          <p:cNvSpPr>
            <a:spLocks noChangeArrowheads="1"/>
          </p:cNvSpPr>
          <p:nvPr/>
        </p:nvSpPr>
        <p:spPr bwMode="auto">
          <a:xfrm>
            <a:off x="900221" y="3087377"/>
            <a:ext cx="1038225" cy="465138"/>
          </a:xfrm>
          <a:prstGeom prst="roundRect">
            <a:avLst>
              <a:gd name="adj" fmla="val 16667"/>
            </a:avLst>
          </a:prstGeom>
          <a:solidFill>
            <a:srgbClr val="0033CC"/>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1161220" name="AutoShape 4"/>
          <p:cNvSpPr>
            <a:spLocks noChangeArrowheads="1"/>
          </p:cNvSpPr>
          <p:nvPr/>
        </p:nvSpPr>
        <p:spPr bwMode="auto">
          <a:xfrm>
            <a:off x="7329596" y="3519177"/>
            <a:ext cx="1239837" cy="465138"/>
          </a:xfrm>
          <a:prstGeom prst="roundRect">
            <a:avLst>
              <a:gd name="adj" fmla="val 16667"/>
            </a:avLst>
          </a:prstGeom>
          <a:solidFill>
            <a:srgbClr val="0033CC"/>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1161221" name="AutoShape 5"/>
          <p:cNvSpPr>
            <a:spLocks noChangeArrowheads="1"/>
          </p:cNvSpPr>
          <p:nvPr/>
        </p:nvSpPr>
        <p:spPr bwMode="auto">
          <a:xfrm>
            <a:off x="1613008" y="5717865"/>
            <a:ext cx="3394075" cy="465137"/>
          </a:xfrm>
          <a:prstGeom prst="roundRect">
            <a:avLst>
              <a:gd name="adj" fmla="val 16667"/>
            </a:avLst>
          </a:prstGeom>
          <a:solidFill>
            <a:srgbClr val="0033CC"/>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12294" name="Text Box 6"/>
          <p:cNvSpPr txBox="1">
            <a:spLocks noChangeArrowheads="1"/>
          </p:cNvSpPr>
          <p:nvPr/>
        </p:nvSpPr>
        <p:spPr bwMode="auto">
          <a:xfrm>
            <a:off x="481121" y="1247465"/>
            <a:ext cx="8277225" cy="5001369"/>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spAutoFit/>
          </a:bodyPr>
          <a:lstStyle/>
          <a:p>
            <a:r>
              <a:rPr lang="en-US" sz="2900" dirty="0">
                <a:solidFill>
                  <a:schemeClr val="tx1"/>
                </a:solidFill>
              </a:rPr>
              <a:t>We give thanks to God, the Father of our Lord Jesus Christ, praying always for you, since we heard of your faith in Christ Jesus and the love which you have for all the saints; because of the </a:t>
            </a:r>
            <a:r>
              <a:rPr lang="en-US" sz="2900" b="1" i="1" dirty="0">
                <a:solidFill>
                  <a:srgbClr val="FFFF00"/>
                </a:solidFill>
                <a:effectLst>
                  <a:outerShdw blurRad="38100" dist="38100" dir="2700000" algn="tl">
                    <a:srgbClr val="000000">
                      <a:alpha val="43137"/>
                    </a:srgbClr>
                  </a:outerShdw>
                </a:effectLst>
              </a:rPr>
              <a:t>hope</a:t>
            </a:r>
            <a:r>
              <a:rPr lang="en-US" sz="2900" dirty="0">
                <a:solidFill>
                  <a:srgbClr val="FFFF00"/>
                </a:solidFill>
                <a:effectLst>
                  <a:outerShdw blurRad="38100" dist="38100" dir="2700000" algn="tl">
                    <a:srgbClr val="000000">
                      <a:alpha val="43137"/>
                    </a:srgbClr>
                  </a:outerShdw>
                </a:effectLst>
              </a:rPr>
              <a:t> </a:t>
            </a:r>
            <a:r>
              <a:rPr lang="en-US" sz="2900" dirty="0">
                <a:solidFill>
                  <a:schemeClr val="tx1"/>
                </a:solidFill>
              </a:rPr>
              <a:t>laid up for you in heaven, of which you previously heard in the </a:t>
            </a:r>
            <a:r>
              <a:rPr lang="en-US" sz="2900" b="1" i="1" dirty="0">
                <a:solidFill>
                  <a:srgbClr val="FFFF00"/>
                </a:solidFill>
                <a:effectLst>
                  <a:outerShdw blurRad="38100" dist="38100" dir="2700000" algn="tl">
                    <a:srgbClr val="000000">
                      <a:alpha val="43137"/>
                    </a:srgbClr>
                  </a:outerShdw>
                </a:effectLst>
              </a:rPr>
              <a:t>word of truth</a:t>
            </a:r>
            <a:r>
              <a:rPr lang="en-US" sz="2900" dirty="0">
                <a:solidFill>
                  <a:schemeClr val="tx1"/>
                </a:solidFill>
              </a:rPr>
              <a:t>, the </a:t>
            </a:r>
            <a:r>
              <a:rPr lang="en-US" sz="2900" b="1" i="1" dirty="0">
                <a:solidFill>
                  <a:srgbClr val="FFFF00"/>
                </a:solidFill>
                <a:effectLst>
                  <a:outerShdw blurRad="38100" dist="38100" dir="2700000" algn="tl">
                    <a:srgbClr val="000000">
                      <a:alpha val="43137"/>
                    </a:srgbClr>
                  </a:outerShdw>
                </a:effectLst>
              </a:rPr>
              <a:t>gospel</a:t>
            </a:r>
            <a:r>
              <a:rPr lang="en-US" sz="2900" dirty="0">
                <a:solidFill>
                  <a:srgbClr val="FFFF00"/>
                </a:solidFill>
                <a:effectLst>
                  <a:outerShdw blurRad="38100" dist="38100" dir="2700000" algn="tl">
                    <a:srgbClr val="000000">
                      <a:alpha val="43137"/>
                    </a:srgbClr>
                  </a:outerShdw>
                </a:effectLst>
              </a:rPr>
              <a:t> </a:t>
            </a:r>
            <a:r>
              <a:rPr lang="en-US" sz="2900" dirty="0">
                <a:solidFill>
                  <a:schemeClr val="tx1"/>
                </a:solidFill>
              </a:rPr>
              <a:t>which has come to you, just as in all the world also it is constantly bearing fruit and increasing, even as it has been doing in you also since the day you heard of it and understood </a:t>
            </a:r>
          </a:p>
          <a:p>
            <a:r>
              <a:rPr lang="en-US" sz="2900" b="1" i="1" dirty="0">
                <a:solidFill>
                  <a:srgbClr val="FFFF00"/>
                </a:solidFill>
                <a:effectLst>
                  <a:outerShdw blurRad="38100" dist="38100" dir="2700000" algn="tl">
                    <a:srgbClr val="000000">
                      <a:alpha val="43137"/>
                    </a:srgbClr>
                  </a:outerShdw>
                </a:effectLst>
              </a:rPr>
              <a:t>the grace of God in truth</a:t>
            </a:r>
            <a:r>
              <a:rPr lang="en-US" sz="2900" dirty="0">
                <a:solidFill>
                  <a:schemeClr val="tx1"/>
                </a:solidFill>
              </a:rPr>
              <a:t>; </a:t>
            </a:r>
            <a:r>
              <a:rPr lang="en-US" sz="2000" dirty="0">
                <a:solidFill>
                  <a:schemeClr val="tx1"/>
                </a:solidFill>
              </a:rPr>
              <a:t>(Colossians 1:1-6)</a:t>
            </a:r>
            <a:endParaRPr lang="en-US" sz="2900" dirty="0">
              <a:solidFill>
                <a:schemeClr val="tx1"/>
              </a:solidFill>
            </a:endParaRPr>
          </a:p>
        </p:txBody>
      </p:sp>
      <p:sp>
        <p:nvSpPr>
          <p:cNvPr id="9223" name="Rectangle 7"/>
          <p:cNvSpPr>
            <a:spLocks noGrp="1" noChangeArrowheads="1"/>
          </p:cNvSpPr>
          <p:nvPr>
            <p:ph type="title"/>
          </p:nvPr>
        </p:nvSpPr>
        <p:spPr>
          <a:xfrm>
            <a:off x="1440124" y="427106"/>
            <a:ext cx="8474075" cy="688975"/>
          </a:xfrm>
        </p:spPr>
        <p:txBody>
          <a:bodyPr>
            <a:normAutofit/>
          </a:bodyPr>
          <a:lstStyle/>
          <a:p>
            <a:pPr fontAlgn="auto">
              <a:spcAft>
                <a:spcPts val="0"/>
              </a:spcAft>
              <a:defRPr/>
            </a:pPr>
            <a:r>
              <a:rPr lang="en-US" dirty="0" smtClean="0"/>
              <a:t>What is the Hope Within Us?</a:t>
            </a:r>
          </a:p>
        </p:txBody>
      </p:sp>
      <p:sp>
        <p:nvSpPr>
          <p:cNvPr id="1161224" name="AutoShape 8"/>
          <p:cNvSpPr>
            <a:spLocks noChangeArrowheads="1"/>
          </p:cNvSpPr>
          <p:nvPr/>
        </p:nvSpPr>
        <p:spPr bwMode="auto">
          <a:xfrm rot="847829">
            <a:off x="1698733" y="2230127"/>
            <a:ext cx="3887788" cy="1089025"/>
          </a:xfrm>
          <a:prstGeom prst="curvedDownArrow">
            <a:avLst>
              <a:gd name="adj1" fmla="val 51814"/>
              <a:gd name="adj2" fmla="val 96472"/>
              <a:gd name="adj3" fmla="val 50384"/>
            </a:avLst>
          </a:prstGeom>
          <a:solidFill>
            <a:srgbClr val="00CC00"/>
          </a:solidFill>
          <a:ln w="9525">
            <a:noFill/>
            <a:miter lim="800000"/>
            <a:headEnd/>
            <a:tailEnd/>
          </a:ln>
          <a:effectLst>
            <a:outerShdw blurRad="50800" dist="38100" dir="8100000" algn="tr" rotWithShape="0">
              <a:prstClr val="black">
                <a:alpha val="40000"/>
              </a:prstClr>
            </a:outerShdw>
          </a:effectLst>
        </p:spPr>
        <p:txBody>
          <a:bodyPr wrap="none" anchor="ctr"/>
          <a:lstStyle/>
          <a:p>
            <a:endParaRPr lang="en-US" dirty="0"/>
          </a:p>
        </p:txBody>
      </p:sp>
      <p:sp>
        <p:nvSpPr>
          <p:cNvPr id="1161225" name="AutoShape 9"/>
          <p:cNvSpPr>
            <a:spLocks noChangeArrowheads="1"/>
          </p:cNvSpPr>
          <p:nvPr/>
        </p:nvSpPr>
        <p:spPr bwMode="auto">
          <a:xfrm rot="559250">
            <a:off x="6110396" y="2758765"/>
            <a:ext cx="2095500" cy="823912"/>
          </a:xfrm>
          <a:prstGeom prst="curvedDownArrow">
            <a:avLst>
              <a:gd name="adj1" fmla="val 36914"/>
              <a:gd name="adj2" fmla="val 68729"/>
              <a:gd name="adj3" fmla="val 50384"/>
            </a:avLst>
          </a:prstGeom>
          <a:solidFill>
            <a:srgbClr val="00CC00"/>
          </a:solidFill>
          <a:ln w="9525">
            <a:noFill/>
            <a:miter lim="800000"/>
            <a:headEnd/>
            <a:tailEnd/>
          </a:ln>
          <a:effectLst>
            <a:outerShdw blurRad="50800" dist="38100" dir="8100000" algn="tr" rotWithShape="0">
              <a:prstClr val="black">
                <a:alpha val="40000"/>
              </a:prstClr>
            </a:outerShdw>
          </a:effectLst>
        </p:spPr>
        <p:txBody>
          <a:bodyPr wrap="none" anchor="ctr"/>
          <a:lstStyle/>
          <a:p>
            <a:endParaRPr lang="en-US" dirty="0"/>
          </a:p>
        </p:txBody>
      </p:sp>
      <p:sp>
        <p:nvSpPr>
          <p:cNvPr id="1161226" name="AutoShape 10"/>
          <p:cNvSpPr>
            <a:spLocks noChangeArrowheads="1"/>
          </p:cNvSpPr>
          <p:nvPr/>
        </p:nvSpPr>
        <p:spPr bwMode="auto">
          <a:xfrm rot="-1802786">
            <a:off x="4480033" y="4558990"/>
            <a:ext cx="3178175" cy="744537"/>
          </a:xfrm>
          <a:prstGeom prst="leftArrow">
            <a:avLst>
              <a:gd name="adj1" fmla="val 34287"/>
              <a:gd name="adj2" fmla="val 100570"/>
            </a:avLst>
          </a:prstGeom>
          <a:solidFill>
            <a:srgbClr val="00CC0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1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61224"/>
                                        </p:tgtEl>
                                        <p:attrNameLst>
                                          <p:attrName>style.visibility</p:attrName>
                                        </p:attrNameLst>
                                      </p:cBhvr>
                                      <p:to>
                                        <p:strVal val="visible"/>
                                      </p:to>
                                    </p:set>
                                    <p:animEffect transition="in" filter="wipe(left)">
                                      <p:cBhvr>
                                        <p:cTn id="11" dur="500"/>
                                        <p:tgtEl>
                                          <p:spTgt spid="116122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1612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61225"/>
                                        </p:tgtEl>
                                        <p:attrNameLst>
                                          <p:attrName>style.visibility</p:attrName>
                                        </p:attrNameLst>
                                      </p:cBhvr>
                                      <p:to>
                                        <p:strVal val="visible"/>
                                      </p:to>
                                    </p:set>
                                    <p:animEffect transition="in" filter="wipe(left)">
                                      <p:cBhvr>
                                        <p:cTn id="18" dur="500"/>
                                        <p:tgtEl>
                                          <p:spTgt spid="1161225"/>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1612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1221"/>
                                        </p:tgtEl>
                                        <p:attrNameLst>
                                          <p:attrName>style.visibility</p:attrName>
                                        </p:attrNameLst>
                                      </p:cBhvr>
                                      <p:to>
                                        <p:strVal val="visible"/>
                                      </p:to>
                                    </p:set>
                                  </p:childTnLst>
                                </p:cTn>
                              </p:par>
                              <p:par>
                                <p:cTn id="25" presetID="22" presetClass="entr" presetSubtype="2" fill="hold" grpId="0" nodeType="withEffect">
                                  <p:stCondLst>
                                    <p:cond delay="0"/>
                                  </p:stCondLst>
                                  <p:childTnLst>
                                    <p:set>
                                      <p:cBhvr>
                                        <p:cTn id="26" dur="1" fill="hold">
                                          <p:stCondLst>
                                            <p:cond delay="0"/>
                                          </p:stCondLst>
                                        </p:cTn>
                                        <p:tgtEl>
                                          <p:spTgt spid="1161226"/>
                                        </p:tgtEl>
                                        <p:attrNameLst>
                                          <p:attrName>style.visibility</p:attrName>
                                        </p:attrNameLst>
                                      </p:cBhvr>
                                      <p:to>
                                        <p:strVal val="visible"/>
                                      </p:to>
                                    </p:set>
                                    <p:animEffect transition="in" filter="wipe(right)">
                                      <p:cBhvr>
                                        <p:cTn id="27" dur="500"/>
                                        <p:tgtEl>
                                          <p:spTgt spid="1161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218" grpId="0" animBg="1"/>
      <p:bldP spid="1161219" grpId="0" animBg="1"/>
      <p:bldP spid="1161220" grpId="0" animBg="1"/>
      <p:bldP spid="1161221" grpId="0" animBg="1"/>
      <p:bldP spid="1161224" grpId="0" animBg="1"/>
      <p:bldP spid="1161225" grpId="0" animBg="1"/>
      <p:bldP spid="11612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p:cNvSpPr txBox="1">
            <a:spLocks noChangeArrowheads="1"/>
          </p:cNvSpPr>
          <p:nvPr/>
        </p:nvSpPr>
        <p:spPr bwMode="auto">
          <a:xfrm>
            <a:off x="1558457" y="2172210"/>
            <a:ext cx="6583680" cy="2185214"/>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900" dirty="0" smtClean="0">
                <a:solidFill>
                  <a:schemeClr val="tx1"/>
                </a:solidFill>
              </a:rPr>
              <a:t>if indeed you continue in the faith firmly established and steadfast, and not moved away from the </a:t>
            </a:r>
            <a:r>
              <a:rPr lang="en-US" sz="2900" b="1" i="1" dirty="0" smtClean="0">
                <a:solidFill>
                  <a:srgbClr val="FFFF00"/>
                </a:solidFill>
              </a:rPr>
              <a:t>hope of the gospel </a:t>
            </a:r>
            <a:r>
              <a:rPr lang="en-US" sz="2900" dirty="0" smtClean="0">
                <a:solidFill>
                  <a:schemeClr val="tx1"/>
                </a:solidFill>
              </a:rPr>
              <a:t>that you have heard, </a:t>
            </a:r>
          </a:p>
          <a:p>
            <a:pPr algn="r"/>
            <a:r>
              <a:rPr lang="en-US" sz="1600" dirty="0" smtClean="0">
                <a:solidFill>
                  <a:srgbClr val="FFFF00"/>
                </a:solidFill>
              </a:rPr>
              <a:t>Colossians 1:23</a:t>
            </a:r>
            <a:endParaRPr lang="en-US" sz="2400" dirty="0">
              <a:solidFill>
                <a:srgbClr val="FFFF00"/>
              </a:solidFill>
            </a:endParaRPr>
          </a:p>
        </p:txBody>
      </p:sp>
      <p:sp>
        <p:nvSpPr>
          <p:cNvPr id="9223" name="Rectangle 7"/>
          <p:cNvSpPr>
            <a:spLocks noGrp="1" noChangeArrowheads="1"/>
          </p:cNvSpPr>
          <p:nvPr>
            <p:ph type="title"/>
          </p:nvPr>
        </p:nvSpPr>
        <p:spPr>
          <a:xfrm>
            <a:off x="1344709" y="395301"/>
            <a:ext cx="8474075" cy="688975"/>
          </a:xfrm>
        </p:spPr>
        <p:txBody>
          <a:bodyPr>
            <a:normAutofit/>
          </a:bodyPr>
          <a:lstStyle/>
          <a:p>
            <a:pPr fontAlgn="auto">
              <a:spcAft>
                <a:spcPts val="0"/>
              </a:spcAft>
              <a:defRPr/>
            </a:pPr>
            <a:r>
              <a:rPr lang="en-US" dirty="0" smtClean="0"/>
              <a:t>What is the Hope Within Us?</a:t>
            </a:r>
          </a:p>
        </p:txBody>
      </p:sp>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ChangeArrowheads="1"/>
          </p:cNvSpPr>
          <p:nvPr/>
        </p:nvSpPr>
        <p:spPr bwMode="auto">
          <a:xfrm>
            <a:off x="4929243" y="2564670"/>
            <a:ext cx="2421126" cy="685800"/>
          </a:xfrm>
          <a:prstGeom prst="rect">
            <a:avLst/>
          </a:prstGeom>
          <a:solidFill>
            <a:srgbClr val="00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7171" name="Rectangle 3"/>
          <p:cNvSpPr>
            <a:spLocks noGrp="1" noChangeArrowheads="1"/>
          </p:cNvSpPr>
          <p:nvPr>
            <p:ph type="title"/>
          </p:nvPr>
        </p:nvSpPr>
        <p:spPr/>
        <p:txBody>
          <a:bodyPr/>
          <a:lstStyle/>
          <a:p>
            <a:pPr fontAlgn="auto">
              <a:spcAft>
                <a:spcPts val="0"/>
              </a:spcAft>
              <a:defRPr/>
            </a:pPr>
            <a:r>
              <a:rPr lang="en-US" dirty="0" smtClean="0"/>
              <a:t>The Hope of the Gospel</a:t>
            </a:r>
          </a:p>
        </p:txBody>
      </p:sp>
      <p:sp>
        <p:nvSpPr>
          <p:cNvPr id="1136644" name="Rectangle 4"/>
          <p:cNvSpPr>
            <a:spLocks noGrp="1" noChangeArrowheads="1"/>
          </p:cNvSpPr>
          <p:nvPr>
            <p:ph idx="1"/>
          </p:nvPr>
        </p:nvSpPr>
        <p:spPr>
          <a:xfrm>
            <a:off x="3828075" y="2008682"/>
            <a:ext cx="4565650" cy="3815856"/>
          </a:xfrm>
        </p:spPr>
        <p:txBody>
          <a:bodyPr>
            <a:normAutofit/>
          </a:bodyPr>
          <a:lstStyle/>
          <a:p>
            <a:pPr marL="548640" indent="-411480" algn="ctr" fontAlgn="auto">
              <a:spcAft>
                <a:spcPts val="0"/>
              </a:spcAft>
              <a:buClr>
                <a:schemeClr val="tx1">
                  <a:shade val="95000"/>
                </a:schemeClr>
              </a:buClr>
              <a:buFontTx/>
              <a:buNone/>
              <a:defRPr/>
            </a:pPr>
            <a:r>
              <a:rPr lang="en-US" sz="3600" i="1" dirty="0" smtClean="0">
                <a:effectLst>
                  <a:outerShdw blurRad="38100" dist="38100" dir="2700000" algn="tl">
                    <a:srgbClr val="000000"/>
                  </a:outerShdw>
                </a:effectLst>
              </a:rPr>
              <a:t>“I am not ashamed of </a:t>
            </a:r>
            <a:r>
              <a:rPr lang="en-US" sz="3600" b="1" i="1" dirty="0" smtClean="0">
                <a:solidFill>
                  <a:srgbClr val="FFFF00"/>
                </a:solidFill>
                <a:effectLst>
                  <a:outerShdw blurRad="38100" dist="38100" dir="2700000" algn="tl">
                    <a:srgbClr val="000000"/>
                  </a:outerShdw>
                </a:effectLst>
              </a:rPr>
              <a:t>the gospel </a:t>
            </a:r>
            <a:r>
              <a:rPr lang="en-US" sz="3600" i="1" dirty="0" smtClean="0">
                <a:effectLst>
                  <a:outerShdw blurRad="38100" dist="38100" dir="2700000" algn="tl">
                    <a:srgbClr val="000000"/>
                  </a:outerShdw>
                </a:effectLst>
              </a:rPr>
              <a:t>for it is the power of God for salvation...”</a:t>
            </a:r>
          </a:p>
          <a:p>
            <a:pPr marL="548640" indent="-411480" algn="r" fontAlgn="auto">
              <a:spcAft>
                <a:spcPts val="0"/>
              </a:spcAft>
              <a:buClr>
                <a:schemeClr val="tx1">
                  <a:shade val="95000"/>
                </a:schemeClr>
              </a:buClr>
              <a:buFontTx/>
              <a:buNone/>
              <a:defRPr/>
            </a:pPr>
            <a:r>
              <a:rPr lang="en-US" sz="2400" dirty="0" smtClean="0">
                <a:solidFill>
                  <a:srgbClr val="FFFF00"/>
                </a:solidFill>
              </a:rPr>
              <a:t>Roman 1:16</a:t>
            </a:r>
          </a:p>
        </p:txBody>
      </p:sp>
      <p:pic>
        <p:nvPicPr>
          <p:cNvPr id="10245" name="Picture 5" descr="BS00051_[1]"/>
          <p:cNvPicPr>
            <a:picLocks noChangeAspect="1" noChangeArrowheads="1"/>
          </p:cNvPicPr>
          <p:nvPr/>
        </p:nvPicPr>
        <p:blipFill>
          <a:blip r:embed="rId3" cstate="screen"/>
          <a:srcRect/>
          <a:stretch>
            <a:fillRect/>
          </a:stretch>
        </p:blipFill>
        <p:spPr bwMode="auto">
          <a:xfrm>
            <a:off x="256268" y="2068513"/>
            <a:ext cx="4037013" cy="34686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44">
                                            <p:txEl>
                                              <p:pRg st="0" end="0"/>
                                            </p:txEl>
                                          </p:spTgt>
                                        </p:tgtEl>
                                        <p:attrNameLst>
                                          <p:attrName>style.visibility</p:attrName>
                                        </p:attrNameLst>
                                      </p:cBhvr>
                                      <p:to>
                                        <p:strVal val="visible"/>
                                      </p:to>
                                    </p:set>
                                    <p:animEffect transition="in" filter="blinds(horizontal)">
                                      <p:cBhvr>
                                        <p:cTn id="7" dur="500"/>
                                        <p:tgtEl>
                                          <p:spTgt spid="113664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36644">
                                            <p:txEl>
                                              <p:pRg st="1" end="1"/>
                                            </p:txEl>
                                          </p:spTgt>
                                        </p:tgtEl>
                                        <p:attrNameLst>
                                          <p:attrName>style.visibility</p:attrName>
                                        </p:attrNameLst>
                                      </p:cBhvr>
                                      <p:to>
                                        <p:strVal val="visible"/>
                                      </p:to>
                                    </p:set>
                                    <p:animEffect transition="in" filter="blinds(horizontal)">
                                      <p:cBhvr>
                                        <p:cTn id="10" dur="500"/>
                                        <p:tgtEl>
                                          <p:spTgt spid="1136644">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36642"/>
                                        </p:tgtEl>
                                        <p:attrNameLst>
                                          <p:attrName>style.visibility</p:attrName>
                                        </p:attrNameLst>
                                      </p:cBhvr>
                                      <p:to>
                                        <p:strVal val="visible"/>
                                      </p:to>
                                    </p:set>
                                    <p:animEffect transition="in" filter="fade">
                                      <p:cBhvr>
                                        <p:cTn id="14" dur="1000"/>
                                        <p:tgtEl>
                                          <p:spTgt spid="1136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2" grpId="0" animBg="1"/>
      <p:bldP spid="113664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turnbacktogod.com/wp-content/uploads/2008/09/the-parable-of-the-sower.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39108" y="770697"/>
            <a:ext cx="5413550" cy="6503179"/>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32770" name="Rectangle 2"/>
          <p:cNvSpPr>
            <a:spLocks noGrp="1" noChangeArrowheads="1"/>
          </p:cNvSpPr>
          <p:nvPr>
            <p:ph type="title"/>
          </p:nvPr>
        </p:nvSpPr>
        <p:spPr/>
        <p:txBody>
          <a:bodyPr/>
          <a:lstStyle/>
          <a:p>
            <a:pPr fontAlgn="auto">
              <a:spcAft>
                <a:spcPts val="0"/>
              </a:spcAft>
              <a:defRPr/>
            </a:pPr>
            <a:r>
              <a:rPr lang="en-US" smtClean="0"/>
              <a:t>Where do I Start?</a:t>
            </a:r>
          </a:p>
        </p:txBody>
      </p:sp>
      <p:sp>
        <p:nvSpPr>
          <p:cNvPr id="1061891" name="Rectangle 3"/>
          <p:cNvSpPr>
            <a:spLocks noGrp="1" noChangeArrowheads="1"/>
          </p:cNvSpPr>
          <p:nvPr>
            <p:ph idx="1"/>
          </p:nvPr>
        </p:nvSpPr>
        <p:spPr>
          <a:xfrm>
            <a:off x="620486" y="871500"/>
            <a:ext cx="8229600" cy="1574800"/>
          </a:xfrm>
        </p:spPr>
        <p:txBody>
          <a:bodyPr/>
          <a:lstStyle/>
          <a:p>
            <a:pPr marL="0" indent="6350" algn="ctr">
              <a:buFontTx/>
              <a:buNone/>
            </a:pPr>
            <a:r>
              <a:rPr lang="en-US" sz="4000" dirty="0" smtClean="0">
                <a:effectLst>
                  <a:outerShdw blurRad="38100" dist="38100" dir="2700000" algn="tl">
                    <a:srgbClr val="000000">
                      <a:alpha val="43137"/>
                    </a:srgbClr>
                  </a:outerShdw>
                </a:effectLst>
                <a:latin typeface="Arial Black" pitchFamily="34" charset="0"/>
              </a:rPr>
              <a:t>Parable of the Sower</a:t>
            </a:r>
          </a:p>
        </p:txBody>
      </p:sp>
      <p:sp>
        <p:nvSpPr>
          <p:cNvPr id="2" name="AutoShape 6" descr="data:image/jpg;base64,/9j/4AAQSkZJRgABAQAAAQABAAD/2wCEAAkGBhQSERUUExQWFRUWGBoYGBgYGR8YHhwbGB8XGhgdGBkXHCYfHhkjHBgYIC8iIycpLCwsGB4xNTIqNSYrLCkBCQoKDgwOGg8PGiwlHyUtKSwvLywsLy8sLCwtLCwsLCwsLCosLCwsLCwsLCwsLCwsLCwsLCwsLCwsLCwsLCwsLP/AABEIAPYAzQMBIgACEQEDEQH/xAAbAAACAwEBAQAAAAAAAAAAAAAEBQIDBgABB//EAD4QAAEDAgQDBgQFAgYCAgMAAAECAxEAIQQSMUEFUWEGEyJxgZEyobHwFEJSweEj0RUzYnKC8ZKiFrIHQ/L/xAAaAQACAwEBAAAAAAAAAAAAAAADBAECBQAG/8QAMhEAAgIBAwICCQQCAwEAAAAAAQIAAxEEITESQRMiBVFhcYGRobHwFCPB0TLxFULhM//aAAwDAQACEQMRAD8A3KK4mpNoFeBIrQzMXE9ZXttRbahNBqTH0othv9VLXYAzD1ZziHsAmiMooYYi0C1SadM0hgneaAI4lpt9+9TqLiZrxAnWu6Qd5fcSGJdBtQbiRE0wcw6SNL86Ew+Fk+LamVsVRF7EYmU4dnMY6V6cMrlTJCANBFSIqP1G84afbcxORVeWicU34oAoVaSNaaU5ijLie5a4muSqvRVpE8Ca4irUkVclgKFDZ8cwqpniCJFWNtE6VajBwb35UWgAWobXDtCLSTzF6miDepCmJQDreh3MJuPauFgMs1JHEqqaRXikVZk5zU5kdJkZr2Kia4u86mV98Bb4cSJ0tah3mFJ1p+yIEVRi0Ag9Z971VNTnmc+mGMiKWlTZQFFZqAWspI86krGcrii2VltxFlsC7GHNOE1cknnel2HfjarQ9eRS5rIh1sEZpeMVUMRB+/WqPxNrHX1oRzEnf3qq1E8QrXBY3axebQ1fn5Uhw2Ivr6Ua3izHSqtQRLJeGjDvakF0udfEWqTeJty+dV8IwniCHlVLcUkk6A9Ry61arF6b9aDecIUYPvR60YQNrqZ4WyKhepJek1FR60wCe8VYDtPQasadIETVBr2oZAZysRCzjYipM4nMqCaAQtO9XIWM0igNWojC2MTzGoNSJoVGJG9WhAN6U3UxvqyNpFDMmbRVj6DFqsAFRLqQYNFFhMgqAN4Klc7VBSDNqJW6lWkk9KqOHUeYphWizLmTwZ51HFtjKTeYNDOvxofv7iimnRAvrShUjzQ+QR0xGGVrIGXr9zXrLF4VY2p8gjaK8DQBJ50f9WRtiLfpBzmJV8MWJIoYpUnW3nWkWbGKXOcPJuo3+VFr1YOzQdulxukVnFqNWqKz+WR5VViMMUHWosPGYzRTeQRlYjkg4aTTIsZB5VJL5FG4dad/FRLSEpvAJoDXAbERlKSeDF4xk7H75V6HY/mm4dB5UDjXkqGUECKGtyk4AhmqIGeqCoeI3MVnu1faBTWRDZSFLkkq/Km8ED9ROg6GmeNxqW0qUtUJSCSfK9fLMdxxvF48ZSUhQCcyhBhINhBsCTPPWo1NvhpkcwNatYwUTa8B7SOm2dKYt3jrhCdrJQkTPPNNbtlxC0jMpokgXSrU7xIG/nXxvD8HeceUlC0oQSMme+oAUBaUiZi0+Imtpw9hWBUMjZcWvLnWUACDeEKT8KddRE63rHXU5bImqlDgYeaV5GVRE6fvpVRWOdCsYFlpS+6mFKkiSQlW4AOn2NqsUut6ollBMyrR0sRLCquUuq0rG9Ft5TVmIHMhRnvObxWxqS8Tpc29KscwiT8MlVrVPDYLXMKWbo5jCrYdpbhcYVGAB70cWwRf79apZZSnSriqliRnaOopx5pJtsDSrDQX4yNRViMVa5Art5IK8CZxWJCjaSedEYZ0Tc+9CobsKllrTKLxMgWNGpxPL61BOKP5oB86XIQeterBNBNCwxvaM0u1Q64dRfpQiW1Df3rpJoP6YA5nG8kYkcTiyAMyRPnNeNshy4VflFQWhvcketVJfSnR35T8xam1rwPLFC3my24hiMAQfiHSuU4tNiLUOeNECCJrx7jWVtS1QlIEzP8AHP51UrYN2EIHrOyE5hDWLIqb2PSBmUoD70iNayQ7R96qSSkRIBtzgqjWw0Bja+pLxCi4glBQFI8aZFpAMAxeDpIvNIPqkyQo3mxT6PsZepm2ibtw8vEDIySMpKlAiBA+HUXvb1rKcG7L5FlbhCnFA6fCkdIAk21/7rX8K4p3ycS04zkfQjNMyFJSrKYnkSNCRXrWHOcE2EKPpWTrtRZt7Y3Rpa6zkSnBJm5MGLnrtpbSK1y8VkbEEKUU2zTBG/iCTl2uetIEYOFNp1S4Qm/MkCfnP80/w7JQMphSZlJIuINon6zz6UHQ0WOxIhtRclaby8mdo5/vpViWwdxUKsS/GwNetAwMCeZJDMSZ4GPKvS1FWpxQ5VYl8H8tQSZYKvae4d4Jv9aM7+RahY3yg+VRUkxYRQGrzGFYqMQlGMjWKIbxQNLIJolBNrD6VU1jtLrYc7y11gm4vVC2Fj8s/fQ0QhZqSkE/CfcVwJG04qDvFCcL1qYYFK1dokkw2M20k5Z8hqfOoO8UcOgCbeZnz+9RTHX5erO0RDJnAjNxvlrU+6Ea0gcxTmYhwlSY1TaPOK8azJVIJjaNL8xf7NZ9npBEq8UAkZwccj3wy1ZbBj1SVbT7V6G1c/v0qOBx4WDoCNRrbn5VTjeNIbtdav0pvHnsKdqsFqhk3BlHUJ/kZV3SioghI6x/NXt4TUFKT1Big18bUYyNZZ1KyBHkAb0NxTtItlpSw2HFCPCnlNzFzAE0axiq5O0FXWGbA3jU4NCQVKCRFySbe5rBdpeMLedKGwlDCDIUoRmI/MEm5vMSIsDreqcPx5zFgpedIKlZmiISmI+GCYzjkTN5BNQxaW20FCk5nAJIjxTEnbl92rJt1TWnpX/c39LoUrPUwlGCxxU6mB4QpJM/n8SQkSeaiB78q02FcTnUhB8OcyrmhmyjropeYeXlWS4bxD+pmKQMiVOFP+oJKGk35FU9ZJpzwwZGDJvlPtCso/8AYmeoFZ9nkYZmqmCduIxxmFWy4l9JAu42oqBIIVmWkGCL5kJH/LemnDQtwQtIS43YkWC0qT4VAec+xqbhDrTjI+JTQdSOoEf2+dR4ZxIFxM/llBPRC1DSr2qrbHjt+eyLgEAj1faMMfhENYUg/GSmCNSqUkx+3pQnZ59b6JUcqU+FMgZiQchKjJgSNB1M3qjjmPDrpSDIBS1bTMqVuHTUJAHrtUcBi0tMN7JLryzyypJUPkKJTlW24xO8LqTB7x4tuCRH3ravCK7C4sLmRcX8wTPyzUVM+VbaWdQnn9RpjU5WDZasSQfy1bBqJaNWzmA6cTguP+6nPWoZL9Kpf4k22kqUoQL2vp0qhPeX98MU5Nta4SNqWYHtOw5ICsp5K8Pz0+dMWMUhZORaTHIg/SqLYrcGSCDwYSlJ516oGda8QvyoHGdoGGzC3Ug8pn3jSoZgu7HEvtPmKH4KY6CZuP4o5HGvENY0EcxHPypMw7O2ljb5/fOrBYEAkHysfKvOWahuk152/MzEqPS2RNC9jw7OQkEGSORGtVr4kEkgmDHUpIGltUnW1IsJj1DxaEzMcxpPKrXeI94nxJlY1tbztTS6nKg/9l2z6x6jHVuJOD3j53FpUgQR69eRERVLLwSRYxyB8qT4NxxSghIJIMpSm8zqDGorRo4AUkd6qD+gHT/cRb2q+jsr0oLg7erfv8cfSOhH1RAC/GXNvFyAiw3PLnHM7et6G4nxEYchKBaJ01J5+9U4rjSW5BsBb7trSXFcSXiRDaTF/ERb23NJW6m7WONtvtNZKqdKmSYn4higMRmSoNpdsuRKCditOgG02Imac43D4jEIQhAUFJEFaFqSCBsVKjMNDMm/manh+F4eClaCs2lRUb8vLyinHDFMstlKPAkGSSZ161s06F9uojHsiX/KL0MqDft+ZmDSlYxDjax/lqOYyTmUIgkna+nWaeYTFlwqMWCSkeZI+f8AakDmMLilOaF5SlxySSY+QA9ac8M/ppKlCw8UczsOl7etZt7gMx9ew93cze0yHoXPPJj/AAfFy1iECZOcInolIR7ZyfQV5xYKYfJaFlqU6gHk4fhPUOZhAv70lZUVwTqQR6XU4qOZJMDmoVp20Jdw6XHUFWQlCxJkOAC8iPC4Iv8AqJ51VfOCIS8CuwN2OxlXD25bSCfhCgVc1H/MV15TXYog4ZgbuOkDoHBP0UfavMwKg22YQTlTAkhJmDA20IIHMUp4znLjWGCAtKVSDcBSwMkDLHhF7AjX3YJwuBLnGwmm4OStyT8K3siRPxNonMY/TO/MjlR90GBsdo2kftSTsq+VvqSLlEJzSIAHxRsBIsANMvKmXFVBlUKV5ayQfL71p7Q2BsqJh+lABgxkninSvHeOISPEY+ftF6ymL4sVCEZgOe58vveljrsHb7+xWoawBkzzzan1R7je0ZcMJJCb+FPLqR16xS1OISqcxsNEp+V/5pY5j1aAJjy/aqlunX6Vl6j0iieURZ7urvDioSbxHpVP4hSFZkKIjdJ8txQhWeZ1rnFTtSD212DI5i62sp2jBfHcQpOVTq8p1E39SLx0patYBohjAKU2VgSkfEqRb+381QrDnYE+/wDakLbw55jDi3lgZ4VSpRAsSTE2gmbnytXNZrg6Hf6X9q7DtpNpV5SB9TrTtnhaFgGFJ2sZH70tZaF5kpWXO0RtoKloSEklSgnKLZiSAQLRN4mn2C4y8hUsYYtoSoNQnxLUsAnxA3IOUmNqrxPACDKVi2maxkXEEb21odBeYIIKgJO+x+IBQmAoQN4i0Vau5GGAZq6KxdOT4g+PPwmkb7RKXncSAnIPEPhUT6AG0H2pA92lcdOVNhaeX0k/d6V4vMpSlFITmMqypITcmI/062gaHWrmW24krgm3KpfA53jOo9KH/CgD3n+JJtpEy5/U5cgf9u/rNHMuJ2BSRaDaKsf7kqbUgRlJkjfkTrf6zVuJDKypRuVCNTM8729qrXrmTG30mTYj2kl3BPvg5xqZ8Y66zpalvEsYC2Q3PiHlGvrVr2ASPgV72qCcBtc+lN/8gxG0VRCpmY4a7BbKvhDUAxaQLT61sC20YSVgIEn/AHBGW3mSon/iKymP4SWXAhNu8nKFDQEgaGx1InpRXC+Ahbq053MiUm4N7A3v97VZwjYfM93pNSWQdK5zHqGu8SHUkQrQD8oBBSn0sonoNZp9wfiQbxCmVXbeTkj/AFIED/yTPrWVw3Z9xKMNleUe+OUgiRBIO0X0MzNqt452YcYDi++MtFDiQmDbMoSDcggp0vRErIbI4jF5LoRjeaJ/hKQ9lJKm1AltYklJNwbXi19YInehuO40d4tGVKoVmBULSq8gEcyRI5GoYbjGaCUquQ4cpF06KWlOWxI1vyO1MeO8KUpwKWc6VISG3B+kAkX/AFSpRIPP1o5ubS1liOZj6knUVdKthhEHZTHfhXACfDNz028yNPWt93iMSjIu2YEpUAJSZtHpt0rBYvh6hI52Chz1HrI08694d2gU14HLEaf3GxrMr1DhutPf/qW09qX1+Dfs4HfvJcWwLzDhQux2jQjmD1+96BPWSf7VsUcTYxTWV0/DoofEnawtIJtHSg22EJwynSyiGm1Bf5lBeaxUk9RbUAKPKjtfZacdX9zGv9D2qxIPlmav1qxDO1H8cw7Qdlgnu1pCwndM6AmembW0xtFCttEn7+VI2ZUkEzGNfQxWSYwsKB1A5/zUeI4aJIScp1KducdPu+x2Hak/x5/xRmMwilNFITM6CY5R+9KG3pcZj9dWVOJnm2D3RhDhE2VJiLm6QNoJsYkaU3TxBUAENORuSsRtEa7b0pxIcYhN82yhItyBPMGIFtda5WLQLnOpSrkyfQeFSZtuRTDJ17xumwVr5oswgUVELEco8z+0exrRcJkA+JSYuNKBUoA2GnT+elRU7JmT6W+npVrT4nsnLoLQ3VgTSqQhQ8YCup1H8VBCQmBm8I/Kbx6zMVnEoUTYE+9XJ4W7P+X9+9KDT426oY1HuRHTgaUAAAY11iCRBN4Akx5nrUnMIwoBKgiBpBj79aEb4G4psJ7og5vEsAm0GI2A5zM20vRyuy6hqVTA3g6CBdJi0elXGnsx5czhSD7fhA1cKw5MpXl6BQ/evf8ADmwfC4n/AJQr96Pa4MPzOJtspQPvb96uRgWRP9VI8gP71Pg3ev5kQbUg9oHhsyRBCR1T/N6I70Df6VYW2Af81Z9Af/sk1aeJMMtk3VAzElNzE9BULpCW8zAfGVVRwSJguL4rvMS6s3DYDaPP/wDoqpi3gu5ZcI1KQn/yHi+vypA0SvMo/E4vNA3JJNo2k/Otq63nbIjVPzinrcIAvw+U9doq+lAJ2GsrBA/lSpdxyCfpSzi2OIZaEf5zYn1fzfQmiuKYrLh8MsajMg+oIj5UFx5ABwgIhLOHS4s9JV+4Fayebb14/iFtbuJTw7HEIbcR8TCyCI1ToRHIpj0PnX0rhcKa/Xh1mRzbPI7wJ1r5HwvFFC8+Xwr8RTGiZASZ58+l6+h9nuKBv4VAJULg7HmDp09KbbFqY9U85avh2H2yfFeFraM+FbR3PXQK5W30PTQ5fiCmU6tqVMwkLGt+aSa3WIfS6kpUlszqQoAR1SaF4b2ZYSvMchIuAmJHtvbW1vesr9EqvleIKwdfMw+G4CrxPlstoTAySVZSdMx56Axpypol1JayJBldlKFjlFsukLkGJ2A8q+kY1tttmVAJQ2c5A/0XGmpJj1NfLcMh0kqlN5sTGpJj3NLa0BCCDvJt1dlNYpHfv3xCmMC2lN0KPW49wBRDfDUq0ad5QEmP/aPvlVYfej4wjyAPQ3VJnT3NVuhTiYcdUdyMwT5WSNhesc9RPP3mePDHb6D8+kZYXBKJ+BdrR4BbzmvOJuMpbzF1QIVGVBStXqASKT/hMnhCnBNxkk676/Mc68awewTfXMowYtaw89ajwgT1Fvz4wgtGCoX5/wDkC4y6yrIUOvEhV1FEQgg5oG5IMe/Ok+KxXgaSA6sJQLwkXVdQG5Ek3Py0rRHh6iRmMxY6X5aD5monDJ/NA8j8q0EuVABzj89kA1jYwVH58YIoG0jUD5ir8IgFQmI1gj+D9ijmcMHG0EEBQQjwkxIyggjn/wBdaF/DTveb/d6rZ5Tiejsq8UEEzR8MbQdSJB00AG3nT1OHMTWIYCwIgGYAJMR66XHOmPCeJuNSH2/CowFBWceWVIJk3N4FqZ0doA6SB7/7iK1vT5SvxmpLFhedN/OPOvHWJJBFtOlrftSZviraQoB1A/SMi0x6DWqGOIHKM6jMk2OUFIIAgKF7HnttpWgblxsZxtxsZV2l7OrU2Th2gVApUDmynwqSSAnLBlOYXUmicFwIrw7f9NSHQmFSrL4rybyCJHtGlGYbG53FZQSgWCkyqT1Go+c0VgeIBbjiJgthOaUkEFQkWPMRfrSzqhUrgQfQj9uYjPZp6TISR0/aYB23FLe0nZ5acK6qdMoCSCCSpSRziL7E1s+JcWDGUqS4pJMShIN9gQVT7A36xOF7TdpA8pZRPdtwlAMjMs/EVJUARluII2UeVLLQqHrEtRoEsfA7RJw1uH0IN8gi1r6k+l/atU2qBWc7PAJMqkuLNhqY1J9TWjWq2n360LUZBnqqVwIq4isKZLe4xAjyUCf3ozj+DDr7TAuClJdP+hvNCfIkk0IlkqxKURMrSo+gv8jTd5QScdiN0y0j/jCE/wDtf0rWoJ6cyloGZmHMoUsDcmfoAOgAj3qOH4j3Rgg5Pp9/fWGHZ0A+461o+F9l1OAFUBBI1vb/AG8q7T+KbDYsW1dK2V9PccTuH8RZVJU6ANIgzO+orT8IxmHCZS4I0KleEe5j7FK2+wrCDlOaQdUmB0IBFS/+Ftj4LgfrGePeAPbamLbmxkCYK1uvb6y/tJxtL4CG1HugLkA+I6zG4n535UgUyn/VHlTj/wCLknxPLAH6QBczMydP5oR/sa4sylwLg6ERbyKoJrFt011rdbRO6mxySVizEJQSICk7EkE2A2H39anh8CkEH49vhMbcvu9aVrsscoVnUYsQqI23bEpIPnU8Pwom6oTB+HuzlMR+YL31t/FR+itwN5RdG/VkiZ1vBKT4gUnePEfSDuf2oh82ClBM9TpTVHDXFd4kKCRIykpJEESYgaza4pfjOAHvEI7xxAFyojMDyy5APY9KD+itJycQ/gMowBA0BSiR3ahJMnaw+7eVc5go1SB8qY4vs04pIKcQpafzJbSUK6GDqJ60EvsW+bh0mZ+KCR0seUX09qsdFYPZKfp3xxFuCdT3bUiYQmVTGwiDeDrY2mNKvLaVKsfoD67E0BhFw2ggyChNtfyp05iicO4npfmPlGxHOqWkkmegG8YtMqExlVzSqx+f1rwud2oSII5gKHzsRVeIQEFOYxyIg+x5g7VHvDzkX1BInqJkHqKUHrkmTxYBhRmTeUAQDPKI60T/AIp8KnAlxQnW2v8Ao05e21LnEgK0I38BjXodogjzqHcBJSUqzpFwCBbmCk9frRkdlGAYvYpP/XMY8R44v4sKUgkCUKSnLaAcqgZSogHUKFhYU34Di2xLjikqfcASsoSpIOX4R4xYgW19azX4QLQEiwTpJANzNgTBvGg3NRZbKT4nD/8AcHnf+9MfqjjG357pRqyBsI+dx7qC4/iXE5G0y2y3MLUYFyYKrlIgyJMiKxLjORkZzJEqV1UqTT3EAOjLBUJTdNrgyJJ2tQXH8F/S8JuNb3PL61ZdQHIUjEvpdSlOQ/J2i7sy0SsuG/8Ae1ah2wt50t4JhMrSZSQTJg8trbiBRuNeAQo7AGjOOtp6CsAKMTuzN3XsQRIQkx6AEbdAPWicXhyrAnqoKV5kkz6kT7V3A2smCuf8wpB21Mn5JFN8YlP4dYHNA5aSB+/zrYrAVceyLufN8pmeD8PztqH5wqZNraGtawqBEWsPKKyeDxBZdtpN53BIrTgwD986ZwExjiS6xk45JB5pHyEfUVJBsYMTrN/+qE76QmNQIP7fWPSlzvEFlZQlaBBEiZkExrtNxpYzvS9mAxmPb5WMfMOkQApMn196YtEkf/rV/wATSPB8RQps+CCRbLJ6Wm9Lm+1K0IcLgCQiYMDxEzACSArTLNjcnQC4WwsEzAczR9w2FE5AknkIn+/rRiMsQMvqKR4LHh5ubJUq4hMWOkZtdvbbYX/GloBDiFEiLhMBUm0XI1ieQ3NDJxvid1CatDQ5CvS2Bp9DWf4Txi7n4hWSIgHwgC5Ouppy4FZApBJtPI/Mx711bK65EvnEuLImTH7/AEq1DCTWYb4ypxWVCVylRCyROXLHKR4rwZ0E8jThnGykEKsbjQaxVwQZwPqnxLhuKC0JQDBATYnkIsTpPI2nlRTGMQo5VyFCxT+bzHOb6Utb4WosoUhWYQCYupOkwNwL26V5iMOgpH9TvCm5KdRyk6j53is9q1YmSGM0aV5iTmLiRe9z0BSTPSrl5VAEEAb5ZgHkRqD8uVZ3h7xkDxLkW2UPI76U5ZeQ5yJEf6VCP1Aa33+dJWV9JhQ3UJLv1pk5QuNL8vPXbQ7VNWPbWILYSSLKBV9Daqu6WDrM7R/EUyw2HSpJFkFUQR8PkpB59OdDyOJ3eDL+GYB9ArQ/L96NawmZP+WlR3yySNhcWvrQycC4lZSmFzqEnw681XSam7isroSpCkT+qx2gpWNpO9VKb4l89QnNcOQTdS0H06a+9L+JOKGdokKMXP6RbWN6e4/G5cOVyVHwgBQCrkxvfmddqT8O4eVJKrk633JJqyqVPUTKCpGOSvE2HDGm3sI2VD4UxOht6c6znGMOgrU2kqy733vI02t9io4BS2T4lrCbmBpAtMec9ZBphiyytAU2lKjoTMR1MXJott5CgL84yW6cjMQP49TQQjIXUp0i0ERrblb0o3D8UCxlhTalbKBE9LQPu1eLwitUKbWRcJJA6/mFeuuLMJcbhJIEyCgZtCFUNrWcDJPz/iIXqxbqTOYLxJJiURN7G+moERemvBcWtxKTmzJnxJAE++uvKPOotcPhJUCFZDmJCgqMt/uaE4JhFQHNEKJnYEm+1t6Mmpt6MdR2jOia4hlu+E1GMxQAbU2Mp8aYIkEDnO9/n0pI0+TiT3jYKCDCkymCY5G+gttlERFE4/DKytEA/CSPOYM/KlrrK5lSD7RVX1dosznsNj7orqK7GY9HENwaO6WFgrzABKcpsAARGRUjLBtGlGO9o3n23WlMIXlTcZtZ3AMQd7XkRSjDuALlYcUmLFMyDtc7RUUcQQXVFwOhMeEg3Jm8kaUajU2lh1EYimHAwRGfZ3i5w6cqkAkwZMAiByjkaY8WxIW2XA/KCM2UKJTmTGXLqJka2uPOs/xdhtaZaWpKjrmJMg9dZpPjOD5kJAQkqBlSwoyeUZo+fKm21Kg9JI+cGXK+UxlxLj8ypLgU6k5ATCwpJF8ygAFEZjfLe2lq1fB+KKLAKnYGQ/CgmAAfzE3MCfWknAcGw2iHGg44ZzFcr53E209ajicZ3LiAmRho8baYmTmkAqk5Yi07kUDxRkMrD3RisOBltwY0w3Z8tq7zDPrcXCfC4bKSBBEpsCYEW+s044ZhhBGcHLAkAxI1CQRYDT0PKvn6eNuBa0MJWAVhKBmI8CwQJJJuCU3zaJFrE1fj+0buGyt4deUAHOFqBOYHcpOv7QdzTaWA8/SVFqLxxMHg8QtmCgyNxyuRH8UU53L4KvC2u9wdT5am/K9JnVlLzqToHHB6BR09qHIvmbt0+/OtJtCNmLYzBm0jYzTcPV3SgHYUknwrTcTyMDW1vWp8SxyUqICkyPhVN+QhY18jWcOIUkX03I06VccSFRebaG97ff3NC/49WbIaUOpIGMRuxxl8EJBknQEa9es9KcN8UTBQ6nu1ETJlN+h0P81jm3y38BMCLa9ffy51avtApQyrnKYt1F6W1Hoxgdl29Yhq9Tkd5rsJiFXIhSU7WM+n2aY/4khRAWPhsAJlBMaTcGwrEcO4l3ZChlUDqDb2I3+ta7g5afSIsR1v76xWXfQa9yDj2RlLuoTziiEFxIQtahEkKMxskewNaPhzOVsREmOvlSLCYcF9yLwQn/xAH1mnGLx4CggRoCQSRI/TManU9CBvQTk4Hs/3HAQqAmcFkrWUqCQYCMybZUgRCrA5jJ9arxODSqZahVyFIv8AIVNPHQgwTB/QsBST7ee1ENYxnOFqagmfEhRi/VKh8xSzhur2SA3eAfh87ZSlWYwRlc2jlvVELQqDIiCQUFSRzIUJj+TUuKrmVIdJSfhlOaNfzWXr5+tB4TE4hoDOFlEXVlzD5GfrUhduZIPeFY1f9N1Y7u6CJQuDcRdO9aXs1hwrCJSeQPOsu/xUrQtAU0ApBvpJg6SdZj5037EcQJRkJv8AfKmqNsBvd/UIMlTGvGkoDTZXmCRnEp2+DakH4lsKAS8cvUG0037S4spaaAUEkqXciRHhmQbEXpFg0AGC2hcmbGL9JoesALfAfaUUZzGQlJNkrGym4+Yq4uJPxZk8wU29daqbwTDgHgKfIx02sdKGdweUwhwpHU39pFZ/SDvIxPXkMmQlWUgSZOskC0jmRUE4ATBcTMZtTpMe/Q3pRxLCv50qKUqCT4SixmxnS1hF+lcxw5xagsuBt0A5QuQJvfMQQf5FNCoYB6ojZXWzEdEPeQfFkI8Ik3gkc0gi+9ulCKxhQQTBTAIggwQYM6wInyMUXi+GOiCWgbzmT4gRYwSm2X0+tJeL4B1wjIEov8M/SZiKtWgJw0pahRfIBmMcCElxSkKylQmco/N+nWCff50fhnUAQ6y08dioQRzEjXSed6r4UhKBBwyJA1MKv6mfX+9VDCLFkkhI0lQFvYn36UQ4Q9SuPpFD11gZ3nzXi2IyPvgif6rsdP6i6GLNpTa2laLjLiVuPJWgQl95IWn4hDi9QdRfSkDaIUUlQsojp516xdSGBVhxCWVkbieJx4PhVtv1qLoTJU3FhcfK1OsV2aJbKgUqIBPKRrblafakP+Gu6JSqTpbX2rltqs4I+0EaiJUrGkHmPs0Y00h2MqoVyi58r0tjb+KuZVlX16imwtuP2m3kFRGbfDXEqsiRaLa+X2amlpaXR4ShUiBEQf7U24J2mTmCXfDNgQJEn3N563PlWrwPDe/dSSg5U2EiJOijBuBaB/NZ13pO5M131jjY+2NVaZbCCDL+F4UYdpS1kwlJUpSjrEk+5t60lT20QAkqSDPiMEKOU5YKtguc0ptAA6U67eYNTqUYZmAEypYuMx/KD5XN+Y5VisJ2ecSq5SCApJzpzJkhYEbHUX2PlSOjq0xUte25MNqnfICjYTVOY1pUJUClRGZMiLKuL9R1NGIw0IISQeQMdd/PesWrBYlooPcoUG1LUALjxmSCJ9gdI3qTPEnEqJdSpKQFH4jaxUBClCTaNZ+lFs9HJZ/8LFPx3i41DLswM1TOC38STvmTmTBidLgE/XemTHfpBKAlaRc5VeWxj51k0dsUwMqVwAJvmgmAbj/VEf3p9w/iDWIACFJBjW6FD19r9az7fR1yH9xDiNpeG4MNxuGZcTLmHUTrKBf3Fj5VR2ZZCMSoJCgkCUhVlAGIB60wY/EtiWSpcHxIXCpG+UihsPjlKxxUtBbUptMpOsiRy6UsUKJz8/fHaTkyHb+Q21rHjMi8SUTPTX2rL4LEqvl8Qn1v05V9G48pvum1OAFMqB+RE/expInh+GdHhKRGs315KHlFEuONsZlPbAsJjSQABEWuCn62FGqxbyB4pTYRIkHyNAjhqEKgYlJTeEkZiPODMdaYYFt2CErbWkczb2NJMoHEnmWO8UbWJUhUwRmScv0qp5xkgELWnmCc37VI/GC4gNE2kHwnysQPai14RZ0Qy8PIJPuKHsdp2JQnElH+WoLSdBooa8r0IVMElTjNyZJBvPPxb0arDpSfHhltDdSVZgOW1MEN5h4HkFMaqSD5TV8sOJYqDzFacG2RLa1I6KGb5/zVJ4YZMuqPkQB7AU/GHdSYSppQIunLlHnp5a0qfR3aiFMmdfCokEH3qCpO4g/Cr7ifOl4dteKxaFuBBOIesbSO8cBg85+nWlP4RJWQIkEwoaHWPpp/3RfHwEYvFZm5nFuwqYsFrlPqd+le8W4cEhL7UFowYB+Ekae/zr0jnFh35+8QbLLgdp3DQVJWgyC3ClgTK0EgEJg6j+1F4XiKUrCFDKtHgJI1AtOk7fPcUnXiysHKfEpBSrqDEiY8vajeLYhJaaiFqCAkm4Wkp1M/mSYNjNoNpoTV5OD3+kkHykjtLcJgG38Q8VhMgDKEm2sFUjU6e9UY/haBGZNjYLGvTMPvSq/wTjeR1BhRAWDIIy6K9rgjaZ61YrHvOIX4AoKEEp28wd6kFwwZG245xiUKAruN5FzgDrK0qT4glSVWsoQQbTaa+mYDjLQyALSmYAGpEXPhHiNiE31OY8hWA7I4pTiVNkTkuD1uYMnoYm206U3wuLzKlBMjbcakSORvqKX1dlljYt3I7/aHpYIPL3hXGeNOpxLiw2rujEyNkDLJGo3N9tYorA8UQ5ABSZ2kf3qCMW1iWlgqUg3SSkXHMKGomkLHBFsZj3aX2lHRI8UaShU5gRe396TZUtBD7EfneE3XzcgzYJZ5j96Fxq2ZCXE63gwen36Ul4U2vXD4rc/03AbdCNiKZYfindE/iUw6szmIGVQGgQdonTzqiq1Z5z952zcjEX43sey7mLTndk7bGCDcAxy9qR8Q7H4pCitCw4SSqU+C8yYAgDoBArZYzs83iBnwzhZXuASAehSNDO4rP8WXiMG6kOOEg3BTuJ0GbcWkVsaX0lauFVs+w/n8wD0gc7QDh/bXHYRRzKUbRlcEgbA7cudaPgnaReLfGJcSAE5UGNIE/OSabIx2GcOTFN5SU6OIgwdwYunrRDHZRLSFLwbkJIJyG4M3t18+dTrNauorwECtGdKDW2WORGamkYplbK9FQUndKhMEA7xt1OlYZzAfhnVMOkt/oXNjMZSOQI+YjWnWEweJWcyXG84N05v4v/FPXG0uICcVhs5ToRfU/lKTI8tKzkbK9L/OM2gZzWZkeHdo1tD+o2lyN24OvMbU1ZCMSjO22EEzcEAWO6aTdoWsK0vKyXGnNYIIAsLGQD1kGu4JwRS0lbL2W5uZAPokfWqW1Lzx9oAdWcTX4zhziWUgQImYUYv0VfpadqCVj0JTmW06gg6p+FWm5AI2pbisRi2G1JcUlbdoUDO/uDprT/hPFmHWg33guIKVjXWZvf8A6pU1dJ4yP5khpZhOLICZT3mWLyAr97jW9Bo4aVPFSHAhpQmE67bSN6JVwDDmAkqSoi2Unf0g1BWBxDQzIUh3KICVpv8AzVQMnEL1SSuAqXdvFBR5K+URpUO4xrQCe77wbEEK+sGq+HdqW3vA8EoWRKFAQJ2E9fvajRxhKDl/FJ8ryOho6L09vlO6mnzbtK6gYjFhREjFPgC15UTYb61mMPxZTbDzSgrKuMnIGbk+kWpp2yxPd8UxtgR37hjS533515hH0PpSjRWYEGJgj4ddb7edbtiiskkZGc+6ZPUc4EDxSWwG32bJUlKVpm6FiJkH8qtQeh8qirHZlSkmI0nymae4vijaFpZ/DjvlFI8KUwTNoJ2kG3U1nvw+dapzIUDBBiR9NBH2aHW3UMsPd7oZ1zsDHvC+GulKkBYSW1d4hCheFboOkKEg6jnXrLQah1Cobc1ETCknxJPleDrA3pFi+KKIaBCwWkkJc0JSdI6ACJvWs4lwNxTSSmM8BSsojMoDUJByzFtJvQLcoR1n/L8/99kIi5Gw4k+DsJbfTiGlgJuFDorlGl4J/agkYVzGvqcw0tlFiJBM3kpGuUgaQYpUcKhQJLhQhRAIHzkbXGnSrHMItrKcOs2M5gbjqk2MazVQmDnq34GRt8fXIYEdtpe+XUODMMjoEEi+eN8vMffV3wTtIHh3ahkcSDaIn9UD2MedLEcWdfaLqk51oUA4RAUB+VQSB8PPex2qD3ZxeLhwOBLh0nwyNojedjzF71R0Rhi3A9o7H+pyZG6n4RzxDhKXU50KCHE/nTI+motvSR7GurcDD6oQDCiBbQwb6C/zqOB4o6y+prEktgmDIgJVuYFgDP5bb8zWibyISM+VST+cAEKmbE6UI9VOx8w7H+jCqocZG0AX2XebUHMM+SRGp9ddCKKb/EYwhl7DoWtAJBUvu5FgSmDcdRXmIzMpz4c+DUpAn1SJ25CKMw5U8yguIJVAKVIi4O8zIPrahG18dTYPbPBHynGscCXcE4aELLOISlSUgw2pefKbWTN5FyBUMVw1aVEYJZLats3wneCTyi32Mw609hMQHQlRShWcZhMxqJF+davB9tcK4lPdpLS90nn/AKTqT01qbUsA8SvzAy1ZHB2l/D8DiGx4sOlXMgiTpMzRmG4wts3SUzsukWD7XKefDTMk7AnceY51o8cFlGTFIIn4VJkxHIga9KVZbFOWGIYY7HMsxK8Pi2yh1sAj5ciCNPSkK+xxZ8eHeVY3BOo6xb5VBXCl55YeA2gjl5G1DcTXjGLqAUn9SOW5IF7dOVOKxZcAj8+kCwAOTLsTxRxKCHW1EDmJ+Y86I4Bw7BuounMTr4iFD0mvODYpD7UnFpzxdCgE3vYHQ+dVM8GTOZtfiO0/SKA37fO32k5ydxmN8bgE4YJWy+od3ohZlNzePnRnDOOOPmVtnJpnRIG9zr0rM47s4+4ApS8wAsOU7yPKjuC8dWwMpTI1na/W9QSMbGWG815XhRA/p3t63351YezrJuEgSSbczqazPFmEYsBSSlKxuBBOut9iZnp1oJo41nwJdUQNN4qqW153x7p3hn1zHdpeFd/xrFN5soU+4SdYAGYwOcCkOMw34cpyqObM4DaAC2opsZvcHlt6dXV6QsTd0HjA/mZhA6M/naD8W4w46EFeXOn4VJkG0/Pr0HKi+L40PBvE5YNkOCfiUn8wPUCPaurqK1ar04HfHzkqxIJM054j3zBUkZZTpGwiRY8qTYLtu4ykJWkORZN8sACADAvFq6upDT0VuWRhkZjFtjK4IPae8XxKSG8SlOXvwZTrBAgmNKo4a6oLyTIPP19q6uq4A8M/H6EgSW5+UlxnEOYdQW2rLIIkEyYgeIaEU24fxB1DrLSCkjENJc8QiFFNyI0FjYWv611dVCqtSpI7H6CVXk/CbTFcHGIaW05ClrEJcKfhVsQNhJ+tfHnMYpsllxSsgX4koNpTKSROmldXUD0T5+tTx/uE1AwwxN/w1ae7SEAhCkiAeXvSrijL2FzKYc/pKsW1iQM0/D8+XrXV1AqOL+nsT3hLtq8iNexnHi+wWnRmUjwyd0xaTrm1plj+z7Lo8SfCI0HiBmLKF40rq6g6oeFqCE2hKgGrBMyvFeAdwvvG3Fyg2kyRGkHzH3FM+E//AJBX30YnMts+EhMbaEBVp9rV1dTtP79f7m8XY+HZhZqHcKw8CtvOkiNYGokaE1ZgsWmQhaJjQ69b39K6upQoFbAjQ32MWdoOxrawVtkoUCLA+Ek8xytrWT4bjS0qxIIMWNp25SK6upsDqBU8QK8gzU4Pjin1guSoCbHTTYCBy9qdrw7QAJTH+0ba866uoI06E/KXbYyzDY/DCQUKN9YAI3MEKnlVL3EGCfCp4f8AFJ8tV11dTzaapuVEALGB2M//2Q=="/>
          <p:cNvSpPr>
            <a:spLocks noChangeAspect="1" noChangeArrowheads="1"/>
          </p:cNvSpPr>
          <p:nvPr/>
        </p:nvSpPr>
        <p:spPr bwMode="auto">
          <a:xfrm>
            <a:off x="7302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61891">
                                            <p:txEl>
                                              <p:pRg st="0" end="0"/>
                                            </p:txEl>
                                          </p:spTgt>
                                        </p:tgtEl>
                                        <p:attrNameLst>
                                          <p:attrName>style.visibility</p:attrName>
                                        </p:attrNameLst>
                                      </p:cBhvr>
                                      <p:to>
                                        <p:strVal val="visible"/>
                                      </p:to>
                                    </p:set>
                                    <p:animEffect transition="in" filter="fade">
                                      <p:cBhvr>
                                        <p:cTn id="7" dur="1000"/>
                                        <p:tgtEl>
                                          <p:spTgt spid="1061891">
                                            <p:txEl>
                                              <p:pRg st="0" end="0"/>
                                            </p:txEl>
                                          </p:spTgt>
                                        </p:tgtEl>
                                      </p:cBhvr>
                                    </p:animEffect>
                                    <p:anim calcmode="lin" valueType="num">
                                      <p:cBhvr>
                                        <p:cTn id="8" dur="1000" fill="hold"/>
                                        <p:tgtEl>
                                          <p:spTgt spid="10618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618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ata:image/jpg;base64,/9j/4AAQSkZJRgABAQAAAQABAAD/2wCEAAkGBhQSERUUExQWFRUWGBoYGBgYGR8YHhwbGB8XGhgdGBkXHCYfHhkjHBgYIC8iIycpLCwsGB4xNTIqNSYrLCkBCQoKDgwOGg8PGiwlHyUtKSwvLywsLy8sLCwtLCwsLCwsLCosLCwsLCwsLCwsLCwsLCwsLCwsLCwsLCwsLCwsLP/AABEIAPYAzQMBIgACEQEDEQH/xAAbAAACAwEBAQAAAAAAAAAAAAAEBQIDBgABB//EAD4QAAEDAgQDBgQFAgYCAgMAAAECAxEAIQQSMUEFUWEGEyJxgZEyobHwFEJSweEj0RUzYnKC8ZKiFrIHQ/L/xAAaAQACAwEBAAAAAAAAAAAAAAADBAECBQAG/8QAMhEAAgIBAwICCQQCAwEAAAAAAQIAAxEEITESQRMiBVFhcYGRobHwFCPB0TLxFULhM//aAAwDAQACEQMRAD8A3KK4mpNoFeBIrQzMXE9ZXttRbahNBqTH0othv9VLXYAzD1ZziHsAmiMooYYi0C1SadM0hgneaAI4lpt9+9TqLiZrxAnWu6Qd5fcSGJdBtQbiRE0wcw6SNL86Ew+Fk+LamVsVRF7EYmU4dnMY6V6cMrlTJCANBFSIqP1G84afbcxORVeWicU34oAoVaSNaaU5ijLie5a4muSqvRVpE8Ca4irUkVclgKFDZ8cwqpniCJFWNtE6VajBwb35UWgAWobXDtCLSTzF6miDepCmJQDreh3MJuPauFgMs1JHEqqaRXikVZk5zU5kdJkZr2Kia4u86mV98Bb4cSJ0tah3mFJ1p+yIEVRi0Ag9Z971VNTnmc+mGMiKWlTZQFFZqAWspI86krGcrii2VltxFlsC7GHNOE1cknnel2HfjarQ9eRS5rIh1sEZpeMVUMRB+/WqPxNrHX1oRzEnf3qq1E8QrXBY3axebQ1fn5Uhw2Ivr6Ua3izHSqtQRLJeGjDvakF0udfEWqTeJty+dV8IwniCHlVLcUkk6A9Ry61arF6b9aDecIUYPvR60YQNrqZ4WyKhepJek1FR60wCe8VYDtPQasadIETVBr2oZAZysRCzjYipM4nMqCaAQtO9XIWM0igNWojC2MTzGoNSJoVGJG9WhAN6U3UxvqyNpFDMmbRVj6DFqsAFRLqQYNFFhMgqAN4Klc7VBSDNqJW6lWkk9KqOHUeYphWizLmTwZ51HFtjKTeYNDOvxofv7iimnRAvrShUjzQ+QR0xGGVrIGXr9zXrLF4VY2p8gjaK8DQBJ50f9WRtiLfpBzmJV8MWJIoYpUnW3nWkWbGKXOcPJuo3+VFr1YOzQdulxukVnFqNWqKz+WR5VViMMUHWosPGYzRTeQRlYjkg4aTTIsZB5VJL5FG4dad/FRLSEpvAJoDXAbERlKSeDF4xk7H75V6HY/mm4dB5UDjXkqGUECKGtyk4AhmqIGeqCoeI3MVnu1faBTWRDZSFLkkq/Km8ED9ROg6GmeNxqW0qUtUJSCSfK9fLMdxxvF48ZSUhQCcyhBhINhBsCTPPWo1NvhpkcwNatYwUTa8B7SOm2dKYt3jrhCdrJQkTPPNNbtlxC0jMpokgXSrU7xIG/nXxvD8HeceUlC0oQSMme+oAUBaUiZi0+Imtpw9hWBUMjZcWvLnWUACDeEKT8KddRE63rHXU5bImqlDgYeaV5GVRE6fvpVRWOdCsYFlpS+6mFKkiSQlW4AOn2NqsUut6ollBMyrR0sRLCquUuq0rG9Ft5TVmIHMhRnvObxWxqS8Tpc29KscwiT8MlVrVPDYLXMKWbo5jCrYdpbhcYVGAB70cWwRf79apZZSnSriqliRnaOopx5pJtsDSrDQX4yNRViMVa5Art5IK8CZxWJCjaSedEYZ0Tc+9CobsKllrTKLxMgWNGpxPL61BOKP5oB86XIQeterBNBNCwxvaM0u1Q64dRfpQiW1Df3rpJoP6YA5nG8kYkcTiyAMyRPnNeNshy4VflFQWhvcketVJfSnR35T8xam1rwPLFC3my24hiMAQfiHSuU4tNiLUOeNECCJrx7jWVtS1QlIEzP8AHP51UrYN2EIHrOyE5hDWLIqb2PSBmUoD70iNayQ7R96qSSkRIBtzgqjWw0Bja+pLxCi4glBQFI8aZFpAMAxeDpIvNIPqkyQo3mxT6PsZepm2ibtw8vEDIySMpKlAiBA+HUXvb1rKcG7L5FlbhCnFA6fCkdIAk21/7rX8K4p3ycS04zkfQjNMyFJSrKYnkSNCRXrWHOcE2EKPpWTrtRZt7Y3Rpa6zkSnBJm5MGLnrtpbSK1y8VkbEEKUU2zTBG/iCTl2uetIEYOFNp1S4Qm/MkCfnP80/w7JQMphSZlJIuINon6zz6UHQ0WOxIhtRclaby8mdo5/vpViWwdxUKsS/GwNetAwMCeZJDMSZ4GPKvS1FWpxQ5VYl8H8tQSZYKvae4d4Jv9aM7+RahY3yg+VRUkxYRQGrzGFYqMQlGMjWKIbxQNLIJolBNrD6VU1jtLrYc7y11gm4vVC2Fj8s/fQ0QhZqSkE/CfcVwJG04qDvFCcL1qYYFK1dokkw2M20k5Z8hqfOoO8UcOgCbeZnz+9RTHX5erO0RDJnAjNxvlrU+6Ea0gcxTmYhwlSY1TaPOK8azJVIJjaNL8xf7NZ9npBEq8UAkZwccj3wy1ZbBj1SVbT7V6G1c/v0qOBx4WDoCNRrbn5VTjeNIbtdav0pvHnsKdqsFqhk3BlHUJ/kZV3SioghI6x/NXt4TUFKT1Big18bUYyNZZ1KyBHkAb0NxTtItlpSw2HFCPCnlNzFzAE0axiq5O0FXWGbA3jU4NCQVKCRFySbe5rBdpeMLedKGwlDCDIUoRmI/MEm5vMSIsDreqcPx5zFgpedIKlZmiISmI+GCYzjkTN5BNQxaW20FCk5nAJIjxTEnbl92rJt1TWnpX/c39LoUrPUwlGCxxU6mB4QpJM/n8SQkSeaiB78q02FcTnUhB8OcyrmhmyjropeYeXlWS4bxD+pmKQMiVOFP+oJKGk35FU9ZJpzwwZGDJvlPtCso/8AYmeoFZ9nkYZmqmCduIxxmFWy4l9JAu42oqBIIVmWkGCL5kJH/LemnDQtwQtIS43YkWC0qT4VAec+xqbhDrTjI+JTQdSOoEf2+dR4ZxIFxM/llBPRC1DSr2qrbHjt+eyLgEAj1faMMfhENYUg/GSmCNSqUkx+3pQnZ59b6JUcqU+FMgZiQchKjJgSNB1M3qjjmPDrpSDIBS1bTMqVuHTUJAHrtUcBi0tMN7JLryzyypJUPkKJTlW24xO8LqTB7x4tuCRH3ravCK7C4sLmRcX8wTPyzUVM+VbaWdQnn9RpjU5WDZasSQfy1bBqJaNWzmA6cTguP+6nPWoZL9Kpf4k22kqUoQL2vp0qhPeX98MU5Nta4SNqWYHtOw5ICsp5K8Pz0+dMWMUhZORaTHIg/SqLYrcGSCDwYSlJ516oGda8QvyoHGdoGGzC3Ug8pn3jSoZgu7HEvtPmKH4KY6CZuP4o5HGvENY0EcxHPypMw7O2ljb5/fOrBYEAkHysfKvOWahuk152/MzEqPS2RNC9jw7OQkEGSORGtVr4kEkgmDHUpIGltUnW1IsJj1DxaEzMcxpPKrXeI94nxJlY1tbztTS6nKg/9l2z6x6jHVuJOD3j53FpUgQR69eRERVLLwSRYxyB8qT4NxxSghIJIMpSm8zqDGorRo4AUkd6qD+gHT/cRb2q+jsr0oLg7erfv8cfSOhH1RAC/GXNvFyAiw3PLnHM7et6G4nxEYchKBaJ01J5+9U4rjSW5BsBb7trSXFcSXiRDaTF/ERb23NJW6m7WONtvtNZKqdKmSYn4higMRmSoNpdsuRKCditOgG02Imac43D4jEIQhAUFJEFaFqSCBsVKjMNDMm/manh+F4eClaCs2lRUb8vLyinHDFMstlKPAkGSSZ161s06F9uojHsiX/KL0MqDft+ZmDSlYxDjax/lqOYyTmUIgkna+nWaeYTFlwqMWCSkeZI+f8AakDmMLilOaF5SlxySSY+QA9ac8M/ppKlCw8UczsOl7etZt7gMx9ew93cze0yHoXPPJj/AAfFy1iECZOcInolIR7ZyfQV5xYKYfJaFlqU6gHk4fhPUOZhAv70lZUVwTqQR6XU4qOZJMDmoVp20Jdw6XHUFWQlCxJkOAC8iPC4Iv8AqJ51VfOCIS8CuwN2OxlXD25bSCfhCgVc1H/MV15TXYog4ZgbuOkDoHBP0UfavMwKg22YQTlTAkhJmDA20IIHMUp4znLjWGCAtKVSDcBSwMkDLHhF7AjX3YJwuBLnGwmm4OStyT8K3siRPxNonMY/TO/MjlR90GBsdo2kftSTsq+VvqSLlEJzSIAHxRsBIsANMvKmXFVBlUKV5ayQfL71p7Q2BsqJh+lABgxkninSvHeOISPEY+ftF6ymL4sVCEZgOe58vveljrsHb7+xWoawBkzzzan1R7je0ZcMJJCb+FPLqR16xS1OISqcxsNEp+V/5pY5j1aAJjy/aqlunX6Vl6j0iieURZ7urvDioSbxHpVP4hSFZkKIjdJ8txQhWeZ1rnFTtSD212DI5i62sp2jBfHcQpOVTq8p1E39SLx0patYBohjAKU2VgSkfEqRb+381QrDnYE+/wDakLbw55jDi3lgZ4VSpRAsSTE2gmbnytXNZrg6Hf6X9q7DtpNpV5SB9TrTtnhaFgGFJ2sZH70tZaF5kpWXO0RtoKloSEklSgnKLZiSAQLRN4mn2C4y8hUsYYtoSoNQnxLUsAnxA3IOUmNqrxPACDKVi2maxkXEEb21odBeYIIKgJO+x+IBQmAoQN4i0Vau5GGAZq6KxdOT4g+PPwmkb7RKXncSAnIPEPhUT6AG0H2pA92lcdOVNhaeX0k/d6V4vMpSlFITmMqypITcmI/062gaHWrmW24krgm3KpfA53jOo9KH/CgD3n+JJtpEy5/U5cgf9u/rNHMuJ2BSRaDaKsf7kqbUgRlJkjfkTrf6zVuJDKypRuVCNTM8729qrXrmTG30mTYj2kl3BPvg5xqZ8Y66zpalvEsYC2Q3PiHlGvrVr2ASPgV72qCcBtc+lN/8gxG0VRCpmY4a7BbKvhDUAxaQLT61sC20YSVgIEn/AHBGW3mSon/iKymP4SWXAhNu8nKFDQEgaGx1InpRXC+Ahbq053MiUm4N7A3v97VZwjYfM93pNSWQdK5zHqGu8SHUkQrQD8oBBSn0sonoNZp9wfiQbxCmVXbeTkj/AFIED/yTPrWVw3Z9xKMNleUe+OUgiRBIO0X0MzNqt452YcYDi++MtFDiQmDbMoSDcggp0vRErIbI4jF5LoRjeaJ/hKQ9lJKm1AltYklJNwbXi19YInehuO40d4tGVKoVmBULSq8gEcyRI5GoYbjGaCUquQ4cpF06KWlOWxI1vyO1MeO8KUpwKWc6VISG3B+kAkX/AFSpRIPP1o5ubS1liOZj6knUVdKthhEHZTHfhXACfDNz028yNPWt93iMSjIu2YEpUAJSZtHpt0rBYvh6hI52Chz1HrI08694d2gU14HLEaf3GxrMr1DhutPf/qW09qX1+Dfs4HfvJcWwLzDhQux2jQjmD1+96BPWSf7VsUcTYxTWV0/DoofEnawtIJtHSg22EJwynSyiGm1Bf5lBeaxUk9RbUAKPKjtfZacdX9zGv9D2qxIPlmav1qxDO1H8cw7Qdlgnu1pCwndM6AmembW0xtFCttEn7+VI2ZUkEzGNfQxWSYwsKB1A5/zUeI4aJIScp1KducdPu+x2Hak/x5/xRmMwilNFITM6CY5R+9KG3pcZj9dWVOJnm2D3RhDhE2VJiLm6QNoJsYkaU3TxBUAENORuSsRtEa7b0pxIcYhN82yhItyBPMGIFtda5WLQLnOpSrkyfQeFSZtuRTDJ17xumwVr5oswgUVELEco8z+0exrRcJkA+JSYuNKBUoA2GnT+elRU7JmT6W+npVrT4nsnLoLQ3VgTSqQhQ8YCup1H8VBCQmBm8I/Kbx6zMVnEoUTYE+9XJ4W7P+X9+9KDT426oY1HuRHTgaUAAAY11iCRBN4Akx5nrUnMIwoBKgiBpBj79aEb4G4psJ7og5vEsAm0GI2A5zM20vRyuy6hqVTA3g6CBdJi0elXGnsx5czhSD7fhA1cKw5MpXl6BQ/evf8ADmwfC4n/AJQr96Pa4MPzOJtspQPvb96uRgWRP9VI8gP71Pg3ev5kQbUg9oHhsyRBCR1T/N6I70Df6VYW2Af81Z9Af/sk1aeJMMtk3VAzElNzE9BULpCW8zAfGVVRwSJguL4rvMS6s3DYDaPP/wDoqpi3gu5ZcI1KQn/yHi+vypA0SvMo/E4vNA3JJNo2k/Otq63nbIjVPzinrcIAvw+U9doq+lAJ2GsrBA/lSpdxyCfpSzi2OIZaEf5zYn1fzfQmiuKYrLh8MsajMg+oIj5UFx5ABwgIhLOHS4s9JV+4Fayebb14/iFtbuJTw7HEIbcR8TCyCI1ToRHIpj0PnX0rhcKa/Xh1mRzbPI7wJ1r5HwvFFC8+Xwr8RTGiZASZ58+l6+h9nuKBv4VAJULg7HmDp09KbbFqY9U85avh2H2yfFeFraM+FbR3PXQK5W30PTQ5fiCmU6tqVMwkLGt+aSa3WIfS6kpUlszqQoAR1SaF4b2ZYSvMchIuAmJHtvbW1vesr9EqvleIKwdfMw+G4CrxPlstoTAySVZSdMx56Axpypol1JayJBldlKFjlFsukLkGJ2A8q+kY1tttmVAJQ2c5A/0XGmpJj1NfLcMh0kqlN5sTGpJj3NLa0BCCDvJt1dlNYpHfv3xCmMC2lN0KPW49wBRDfDUq0ad5QEmP/aPvlVYfej4wjyAPQ3VJnT3NVuhTiYcdUdyMwT5WSNhesc9RPP3mePDHb6D8+kZYXBKJ+BdrR4BbzmvOJuMpbzF1QIVGVBStXqASKT/hMnhCnBNxkk676/Mc68awewTfXMowYtaw89ajwgT1Fvz4wgtGCoX5/wDkC4y6yrIUOvEhV1FEQgg5oG5IMe/Ok+KxXgaSA6sJQLwkXVdQG5Ek3Py0rRHh6iRmMxY6X5aD5monDJ/NA8j8q0EuVABzj89kA1jYwVH58YIoG0jUD5ir8IgFQmI1gj+D9ijmcMHG0EEBQQjwkxIyggjn/wBdaF/DTveb/d6rZ5Tiejsq8UEEzR8MbQdSJB00AG3nT1OHMTWIYCwIgGYAJMR66XHOmPCeJuNSH2/CowFBWceWVIJk3N4FqZ0doA6SB7/7iK1vT5SvxmpLFhedN/OPOvHWJJBFtOlrftSZviraQoB1A/SMi0x6DWqGOIHKM6jMk2OUFIIAgKF7HnttpWgblxsZxtxsZV2l7OrU2Th2gVApUDmynwqSSAnLBlOYXUmicFwIrw7f9NSHQmFSrL4rybyCJHtGlGYbG53FZQSgWCkyqT1Go+c0VgeIBbjiJgthOaUkEFQkWPMRfrSzqhUrgQfQj9uYjPZp6TISR0/aYB23FLe0nZ5acK6qdMoCSCCSpSRziL7E1s+JcWDGUqS4pJMShIN9gQVT7A36xOF7TdpA8pZRPdtwlAMjMs/EVJUARluII2UeVLLQqHrEtRoEsfA7RJw1uH0IN8gi1r6k+l/atU2qBWc7PAJMqkuLNhqY1J9TWjWq2n360LUZBnqqVwIq4isKZLe4xAjyUCf3ozj+DDr7TAuClJdP+hvNCfIkk0IlkqxKURMrSo+gv8jTd5QScdiN0y0j/jCE/wDtf0rWoJ6cyloGZmHMoUsDcmfoAOgAj3qOH4j3Rgg5Pp9/fWGHZ0A+461o+F9l1OAFUBBI1vb/AG8q7T+KbDYsW1dK2V9PccTuH8RZVJU6ANIgzO+orT8IxmHCZS4I0KleEe5j7FK2+wrCDlOaQdUmB0IBFS/+Ftj4LgfrGePeAPbamLbmxkCYK1uvb6y/tJxtL4CG1HugLkA+I6zG4n535UgUyn/VHlTj/wCLknxPLAH6QBczMydP5oR/sa4sylwLg6ERbyKoJrFt011rdbRO6mxySVizEJQSICk7EkE2A2H39anh8CkEH49vhMbcvu9aVrsscoVnUYsQqI23bEpIPnU8Pwom6oTB+HuzlMR+YL31t/FR+itwN5RdG/VkiZ1vBKT4gUnePEfSDuf2oh82ClBM9TpTVHDXFd4kKCRIykpJEESYgaza4pfjOAHvEI7xxAFyojMDyy5APY9KD+itJycQ/gMowBA0BSiR3ahJMnaw+7eVc5go1SB8qY4vs04pIKcQpafzJbSUK6GDqJ60EvsW+bh0mZ+KCR0seUX09qsdFYPZKfp3xxFuCdT3bUiYQmVTGwiDeDrY2mNKvLaVKsfoD67E0BhFw2ggyChNtfyp05iicO4npfmPlGxHOqWkkmegG8YtMqExlVzSqx+f1rwud2oSII5gKHzsRVeIQEFOYxyIg+x5g7VHvDzkX1BInqJkHqKUHrkmTxYBhRmTeUAQDPKI60T/AIp8KnAlxQnW2v8Ao05e21LnEgK0I38BjXodogjzqHcBJSUqzpFwCBbmCk9frRkdlGAYvYpP/XMY8R44v4sKUgkCUKSnLaAcqgZSogHUKFhYU34Di2xLjikqfcASsoSpIOX4R4xYgW19azX4QLQEiwTpJANzNgTBvGg3NRZbKT4nD/8AcHnf+9MfqjjG357pRqyBsI+dx7qC4/iXE5G0y2y3MLUYFyYKrlIgyJMiKxLjORkZzJEqV1UqTT3EAOjLBUJTdNrgyJJ2tQXH8F/S8JuNb3PL61ZdQHIUjEvpdSlOQ/J2i7sy0SsuG/8Ae1ah2wt50t4JhMrSZSQTJg8trbiBRuNeAQo7AGjOOtp6CsAKMTuzN3XsQRIQkx6AEbdAPWicXhyrAnqoKV5kkz6kT7V3A2smCuf8wpB21Mn5JFN8YlP4dYHNA5aSB+/zrYrAVceyLufN8pmeD8PztqH5wqZNraGtawqBEWsPKKyeDxBZdtpN53BIrTgwD986ZwExjiS6xk45JB5pHyEfUVJBsYMTrN/+qE76QmNQIP7fWPSlzvEFlZQlaBBEiZkExrtNxpYzvS9mAxmPb5WMfMOkQApMn196YtEkf/rV/wATSPB8RQps+CCRbLJ6Wm9Lm+1K0IcLgCQiYMDxEzACSArTLNjcnQC4WwsEzAczR9w2FE5AknkIn+/rRiMsQMvqKR4LHh5ubJUq4hMWOkZtdvbbYX/GloBDiFEiLhMBUm0XI1ieQ3NDJxvid1CatDQ5CvS2Bp9DWf4Txi7n4hWSIgHwgC5Ouppy4FZApBJtPI/Mx711bK65EvnEuLImTH7/AEq1DCTWYb4ypxWVCVylRCyROXLHKR4rwZ0E8jThnGykEKsbjQaxVwQZwPqnxLhuKC0JQDBATYnkIsTpPI2nlRTGMQo5VyFCxT+bzHOb6Utb4WosoUhWYQCYupOkwNwL26V5iMOgpH9TvCm5KdRyk6j53is9q1YmSGM0aV5iTmLiRe9z0BSTPSrl5VAEEAb5ZgHkRqD8uVZ3h7xkDxLkW2UPI76U5ZeQ5yJEf6VCP1Aa33+dJWV9JhQ3UJLv1pk5QuNL8vPXbQ7VNWPbWILYSSLKBV9Daqu6WDrM7R/EUyw2HSpJFkFUQR8PkpB59OdDyOJ3eDL+GYB9ArQ/L96NawmZP+WlR3yySNhcWvrQycC4lZSmFzqEnw681XSam7isroSpCkT+qx2gpWNpO9VKb4l89QnNcOQTdS0H06a+9L+JOKGdokKMXP6RbWN6e4/G5cOVyVHwgBQCrkxvfmddqT8O4eVJKrk633JJqyqVPUTKCpGOSvE2HDGm3sI2VD4UxOht6c6znGMOgrU2kqy733vI02t9io4BS2T4lrCbmBpAtMec9ZBphiyytAU2lKjoTMR1MXJott5CgL84yW6cjMQP49TQQjIXUp0i0ERrblb0o3D8UCxlhTalbKBE9LQPu1eLwitUKbWRcJJA6/mFeuuLMJcbhJIEyCgZtCFUNrWcDJPz/iIXqxbqTOYLxJJiURN7G+moERemvBcWtxKTmzJnxJAE++uvKPOotcPhJUCFZDmJCgqMt/uaE4JhFQHNEKJnYEm+1t6Mmpt6MdR2jOia4hlu+E1GMxQAbU2Mp8aYIkEDnO9/n0pI0+TiT3jYKCDCkymCY5G+gttlERFE4/DKytEA/CSPOYM/KlrrK5lSD7RVX1dosznsNj7orqK7GY9HENwaO6WFgrzABKcpsAARGRUjLBtGlGO9o3n23WlMIXlTcZtZ3AMQd7XkRSjDuALlYcUmLFMyDtc7RUUcQQXVFwOhMeEg3Jm8kaUajU2lh1EYimHAwRGfZ3i5w6cqkAkwZMAiByjkaY8WxIW2XA/KCM2UKJTmTGXLqJka2uPOs/xdhtaZaWpKjrmJMg9dZpPjOD5kJAQkqBlSwoyeUZo+fKm21Kg9JI+cGXK+UxlxLj8ypLgU6k5ATCwpJF8ygAFEZjfLe2lq1fB+KKLAKnYGQ/CgmAAfzE3MCfWknAcGw2iHGg44ZzFcr53E209ajicZ3LiAmRho8baYmTmkAqk5Yi07kUDxRkMrD3RisOBltwY0w3Z8tq7zDPrcXCfC4bKSBBEpsCYEW+s044ZhhBGcHLAkAxI1CQRYDT0PKvn6eNuBa0MJWAVhKBmI8CwQJJJuCU3zaJFrE1fj+0buGyt4deUAHOFqBOYHcpOv7QdzTaWA8/SVFqLxxMHg8QtmCgyNxyuRH8UU53L4KvC2u9wdT5am/K9JnVlLzqToHHB6BR09qHIvmbt0+/OtJtCNmLYzBm0jYzTcPV3SgHYUknwrTcTyMDW1vWp8SxyUqICkyPhVN+QhY18jWcOIUkX03I06VccSFRebaG97ff3NC/49WbIaUOpIGMRuxxl8EJBknQEa9es9KcN8UTBQ6nu1ETJlN+h0P81jm3y38BMCLa9ffy51avtApQyrnKYt1F6W1Hoxgdl29Yhq9Tkd5rsJiFXIhSU7WM+n2aY/4khRAWPhsAJlBMaTcGwrEcO4l3ZChlUDqDb2I3+ta7g5afSIsR1v76xWXfQa9yDj2RlLuoTziiEFxIQtahEkKMxskewNaPhzOVsREmOvlSLCYcF9yLwQn/xAH1mnGLx4CggRoCQSRI/TManU9CBvQTk4Hs/3HAQqAmcFkrWUqCQYCMybZUgRCrA5jJ9arxODSqZahVyFIv8AIVNPHQgwTB/QsBST7ee1ENYxnOFqagmfEhRi/VKh8xSzhur2SA3eAfh87ZSlWYwRlc2jlvVELQqDIiCQUFSRzIUJj+TUuKrmVIdJSfhlOaNfzWXr5+tB4TE4hoDOFlEXVlzD5GfrUhduZIPeFY1f9N1Y7u6CJQuDcRdO9aXs1hwrCJSeQPOsu/xUrQtAU0ApBvpJg6SdZj5037EcQJRkJv8AfKmqNsBvd/UIMlTGvGkoDTZXmCRnEp2+DakH4lsKAS8cvUG0037S4spaaAUEkqXciRHhmQbEXpFg0AGC2hcmbGL9JoesALfAfaUUZzGQlJNkrGym4+Yq4uJPxZk8wU29daqbwTDgHgKfIx02sdKGdweUwhwpHU39pFZ/SDvIxPXkMmQlWUgSZOskC0jmRUE4ATBcTMZtTpMe/Q3pRxLCv50qKUqCT4SixmxnS1hF+lcxw5xagsuBt0A5QuQJvfMQQf5FNCoYB6ojZXWzEdEPeQfFkI8Ik3gkc0gi+9ulCKxhQQTBTAIggwQYM6wInyMUXi+GOiCWgbzmT4gRYwSm2X0+tJeL4B1wjIEov8M/SZiKtWgJw0pahRfIBmMcCElxSkKylQmco/N+nWCff50fhnUAQ6y08dioQRzEjXSed6r4UhKBBwyJA1MKv6mfX+9VDCLFkkhI0lQFvYn36UQ4Q9SuPpFD11gZ3nzXi2IyPvgif6rsdP6i6GLNpTa2laLjLiVuPJWgQl95IWn4hDi9QdRfSkDaIUUlQsojp516xdSGBVhxCWVkbieJx4PhVtv1qLoTJU3FhcfK1OsV2aJbKgUqIBPKRrblafakP+Gu6JSqTpbX2rltqs4I+0EaiJUrGkHmPs0Y00h2MqoVyi58r0tjb+KuZVlX16imwtuP2m3kFRGbfDXEqsiRaLa+X2amlpaXR4ShUiBEQf7U24J2mTmCXfDNgQJEn3N563PlWrwPDe/dSSg5U2EiJOijBuBaB/NZ13pO5M131jjY+2NVaZbCCDL+F4UYdpS1kwlJUpSjrEk+5t60lT20QAkqSDPiMEKOU5YKtguc0ptAA6U67eYNTqUYZmAEypYuMx/KD5XN+Y5VisJ2ecSq5SCApJzpzJkhYEbHUX2PlSOjq0xUte25MNqnfICjYTVOY1pUJUClRGZMiLKuL9R1NGIw0IISQeQMdd/PesWrBYlooPcoUG1LUALjxmSCJ9gdI3qTPEnEqJdSpKQFH4jaxUBClCTaNZ+lFs9HJZ/8LFPx3i41DLswM1TOC38STvmTmTBidLgE/XemTHfpBKAlaRc5VeWxj51k0dsUwMqVwAJvmgmAbj/VEf3p9w/iDWIACFJBjW6FD19r9az7fR1yH9xDiNpeG4MNxuGZcTLmHUTrKBf3Fj5VR2ZZCMSoJCgkCUhVlAGIB60wY/EtiWSpcHxIXCpG+UihsPjlKxxUtBbUptMpOsiRy6UsUKJz8/fHaTkyHb+Q21rHjMi8SUTPTX2rL4LEqvl8Qn1v05V9G48pvum1OAFMqB+RE/expInh+GdHhKRGs315KHlFEuONsZlPbAsJjSQABEWuCn62FGqxbyB4pTYRIkHyNAjhqEKgYlJTeEkZiPODMdaYYFt2CErbWkczb2NJMoHEnmWO8UbWJUhUwRmScv0qp5xkgELWnmCc37VI/GC4gNE2kHwnysQPai14RZ0Qy8PIJPuKHsdp2JQnElH+WoLSdBooa8r0IVMElTjNyZJBvPPxb0arDpSfHhltDdSVZgOW1MEN5h4HkFMaqSD5TV8sOJYqDzFacG2RLa1I6KGb5/zVJ4YZMuqPkQB7AU/GHdSYSppQIunLlHnp5a0qfR3aiFMmdfCokEH3qCpO4g/Cr7ifOl4dteKxaFuBBOIesbSO8cBg85+nWlP4RJWQIkEwoaHWPpp/3RfHwEYvFZm5nFuwqYsFrlPqd+le8W4cEhL7UFowYB+Ekae/zr0jnFh35+8QbLLgdp3DQVJWgyC3ClgTK0EgEJg6j+1F4XiKUrCFDKtHgJI1AtOk7fPcUnXiysHKfEpBSrqDEiY8vajeLYhJaaiFqCAkm4Wkp1M/mSYNjNoNpoTV5OD3+kkHykjtLcJgG38Q8VhMgDKEm2sFUjU6e9UY/haBGZNjYLGvTMPvSq/wTjeR1BhRAWDIIy6K9rgjaZ61YrHvOIX4AoKEEp28wd6kFwwZG245xiUKAruN5FzgDrK0qT4glSVWsoQQbTaa+mYDjLQyALSmYAGpEXPhHiNiE31OY8hWA7I4pTiVNkTkuD1uYMnoYm206U3wuLzKlBMjbcakSORvqKX1dlljYt3I7/aHpYIPL3hXGeNOpxLiw2rujEyNkDLJGo3N9tYorA8UQ5ABSZ2kf3qCMW1iWlgqUg3SSkXHMKGomkLHBFsZj3aX2lHRI8UaShU5gRe396TZUtBD7EfneE3XzcgzYJZ5j96Fxq2ZCXE63gwen36Ul4U2vXD4rc/03AbdCNiKZYfindE/iUw6szmIGVQGgQdonTzqiq1Z5z952zcjEX43sey7mLTndk7bGCDcAxy9qR8Q7H4pCitCw4SSqU+C8yYAgDoBArZYzs83iBnwzhZXuASAehSNDO4rP8WXiMG6kOOEg3BTuJ0GbcWkVsaX0lauFVs+w/n8wD0gc7QDh/bXHYRRzKUbRlcEgbA7cudaPgnaReLfGJcSAE5UGNIE/OSabIx2GcOTFN5SU6OIgwdwYunrRDHZRLSFLwbkJIJyG4M3t18+dTrNauorwECtGdKDW2WORGamkYplbK9FQUndKhMEA7xt1OlYZzAfhnVMOkt/oXNjMZSOQI+YjWnWEweJWcyXG84N05v4v/FPXG0uICcVhs5ToRfU/lKTI8tKzkbK9L/OM2gZzWZkeHdo1tD+o2lyN24OvMbU1ZCMSjO22EEzcEAWO6aTdoWsK0vKyXGnNYIIAsLGQD1kGu4JwRS0lbL2W5uZAPokfWqW1Lzx9oAdWcTX4zhziWUgQImYUYv0VfpadqCVj0JTmW06gg6p+FWm5AI2pbisRi2G1JcUlbdoUDO/uDprT/hPFmHWg33guIKVjXWZvf8A6pU1dJ4yP5khpZhOLICZT3mWLyAr97jW9Bo4aVPFSHAhpQmE67bSN6JVwDDmAkqSoi2Unf0g1BWBxDQzIUh3KICVpv8AzVQMnEL1SSuAqXdvFBR5K+URpUO4xrQCe77wbEEK+sGq+HdqW3vA8EoWRKFAQJ2E9fvajRxhKDl/FJ8ryOho6L09vlO6mnzbtK6gYjFhREjFPgC15UTYb61mMPxZTbDzSgrKuMnIGbk+kWpp2yxPd8UxtgR37hjS533515hH0PpSjRWYEGJgj4ddb7edbtiiskkZGc+6ZPUc4EDxSWwG32bJUlKVpm6FiJkH8qtQeh8qirHZlSkmI0nymae4vijaFpZ/DjvlFI8KUwTNoJ2kG3U1nvw+dapzIUDBBiR9NBH2aHW3UMsPd7oZ1zsDHvC+GulKkBYSW1d4hCheFboOkKEg6jnXrLQah1Cobc1ETCknxJPleDrA3pFi+KKIaBCwWkkJc0JSdI6ACJvWs4lwNxTSSmM8BSsojMoDUJByzFtJvQLcoR1n/L8/99kIi5Gw4k+DsJbfTiGlgJuFDorlGl4J/agkYVzGvqcw0tlFiJBM3kpGuUgaQYpUcKhQJLhQhRAIHzkbXGnSrHMItrKcOs2M5gbjqk2MazVQmDnq34GRt8fXIYEdtpe+XUODMMjoEEi+eN8vMffV3wTtIHh3ahkcSDaIn9UD2MedLEcWdfaLqk51oUA4RAUB+VQSB8PPex2qD3ZxeLhwOBLh0nwyNojedjzF71R0Rhi3A9o7H+pyZG6n4RzxDhKXU50KCHE/nTI+motvSR7GurcDD6oQDCiBbQwb6C/zqOB4o6y+prEktgmDIgJVuYFgDP5bb8zWibyISM+VST+cAEKmbE6UI9VOx8w7H+jCqocZG0AX2XebUHMM+SRGp9ddCKKb/EYwhl7DoWtAJBUvu5FgSmDcdRXmIzMpz4c+DUpAn1SJ25CKMw5U8yguIJVAKVIi4O8zIPrahG18dTYPbPBHynGscCXcE4aELLOISlSUgw2pefKbWTN5FyBUMVw1aVEYJZLats3wneCTyi32Mw609hMQHQlRShWcZhMxqJF+davB9tcK4lPdpLS90nn/AKTqT01qbUsA8SvzAy1ZHB2l/D8DiGx4sOlXMgiTpMzRmG4wts3SUzsukWD7XKefDTMk7AnceY51o8cFlGTFIIn4VJkxHIga9KVZbFOWGIYY7HMsxK8Pi2yh1sAj5ciCNPSkK+xxZ8eHeVY3BOo6xb5VBXCl55YeA2gjl5G1DcTXjGLqAUn9SOW5IF7dOVOKxZcAj8+kCwAOTLsTxRxKCHW1EDmJ+Y86I4Bw7BuounMTr4iFD0mvODYpD7UnFpzxdCgE3vYHQ+dVM8GTOZtfiO0/SKA37fO32k5ydxmN8bgE4YJWy+od3ohZlNzePnRnDOOOPmVtnJpnRIG9zr0rM47s4+4ApS8wAsOU7yPKjuC8dWwMpTI1na/W9QSMbGWG815XhRA/p3t63351YezrJuEgSSbczqazPFmEYsBSSlKxuBBOut9iZnp1oJo41nwJdUQNN4qqW153x7p3hn1zHdpeFd/xrFN5soU+4SdYAGYwOcCkOMw34cpyqObM4DaAC2opsZvcHlt6dXV6QsTd0HjA/mZhA6M/naD8W4w46EFeXOn4VJkG0/Pr0HKi+L40PBvE5YNkOCfiUn8wPUCPaurqK1ar04HfHzkqxIJM054j3zBUkZZTpGwiRY8qTYLtu4ykJWkORZN8sACADAvFq6upDT0VuWRhkZjFtjK4IPae8XxKSG8SlOXvwZTrBAgmNKo4a6oLyTIPP19q6uq4A8M/H6EgSW5+UlxnEOYdQW2rLIIkEyYgeIaEU24fxB1DrLSCkjENJc8QiFFNyI0FjYWv611dVCqtSpI7H6CVXk/CbTFcHGIaW05ClrEJcKfhVsQNhJ+tfHnMYpsllxSsgX4koNpTKSROmldXUD0T5+tTx/uE1AwwxN/w1ae7SEAhCkiAeXvSrijL2FzKYc/pKsW1iQM0/D8+XrXV1AqOL+nsT3hLtq8iNexnHi+wWnRmUjwyd0xaTrm1plj+z7Lo8SfCI0HiBmLKF40rq6g6oeFqCE2hKgGrBMyvFeAdwvvG3Fyg2kyRGkHzH3FM+E//AJBX30YnMts+EhMbaEBVp9rV1dTtP79f7m8XY+HZhZqHcKw8CtvOkiNYGokaE1ZgsWmQhaJjQ69b39K6upQoFbAjQ32MWdoOxrawVtkoUCLA+Ek8xytrWT4bjS0qxIIMWNp25SK6upsDqBU8QK8gzU4Pjin1guSoCbHTTYCBy9qdrw7QAJTH+0ba866uoI06E/KXbYyzDY/DCQUKN9YAI3MEKnlVL3EGCfCp4f8AFJ8tV11dTzaapuVEALGB2M//2Q=="/>
          <p:cNvSpPr>
            <a:spLocks noChangeAspect="1" noChangeArrowheads="1"/>
          </p:cNvSpPr>
          <p:nvPr/>
        </p:nvSpPr>
        <p:spPr bwMode="auto">
          <a:xfrm>
            <a:off x="7302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realisticimaginations.files.wordpress.com/2010/02/sower1280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364588" y="1468582"/>
            <a:ext cx="6898521" cy="364989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025650" y="5161473"/>
            <a:ext cx="666750" cy="666750"/>
            <a:chOff x="3019425" y="1625600"/>
            <a:chExt cx="666750" cy="666750"/>
          </a:xfrm>
        </p:grpSpPr>
        <p:sp>
          <p:nvSpPr>
            <p:cNvPr id="14" name="Oval 8"/>
            <p:cNvSpPr>
              <a:spLocks noChangeArrowheads="1"/>
            </p:cNvSpPr>
            <p:nvPr/>
          </p:nvSpPr>
          <p:spPr bwMode="auto">
            <a:xfrm>
              <a:off x="3019425" y="1625600"/>
              <a:ext cx="666750" cy="666750"/>
            </a:xfrm>
            <a:prstGeom prst="ellipse">
              <a:avLst/>
            </a:prstGeom>
            <a:solidFill>
              <a:srgbClr val="FF00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
          <p:nvSpPr>
            <p:cNvPr id="15" name="Line 9"/>
            <p:cNvSpPr>
              <a:spLocks noChangeShapeType="1"/>
            </p:cNvSpPr>
            <p:nvPr/>
          </p:nvSpPr>
          <p:spPr bwMode="auto">
            <a:xfrm flipH="1">
              <a:off x="3113088" y="1733550"/>
              <a:ext cx="465138" cy="450850"/>
            </a:xfrm>
            <a:prstGeom prst="line">
              <a:avLst/>
            </a:prstGeom>
            <a:noFill/>
            <a:ln w="76200">
              <a:solidFill>
                <a:schemeClr val="tx1"/>
              </a:solidFill>
              <a:round/>
              <a:headEnd/>
              <a:tailEnd/>
            </a:ln>
          </p:spPr>
          <p:txBody>
            <a:bodyPr wrap="none" anchor="ctr"/>
            <a:lstStyle/>
            <a:p>
              <a:endParaRPr lang="en-US"/>
            </a:p>
          </p:txBody>
        </p:sp>
        <p:sp>
          <p:nvSpPr>
            <p:cNvPr id="16" name="Line 10"/>
            <p:cNvSpPr>
              <a:spLocks noChangeShapeType="1"/>
            </p:cNvSpPr>
            <p:nvPr/>
          </p:nvSpPr>
          <p:spPr bwMode="auto">
            <a:xfrm>
              <a:off x="3125788" y="1746250"/>
              <a:ext cx="433388" cy="452438"/>
            </a:xfrm>
            <a:prstGeom prst="line">
              <a:avLst/>
            </a:prstGeom>
            <a:noFill/>
            <a:ln w="76200">
              <a:solidFill>
                <a:schemeClr val="tx1"/>
              </a:solidFill>
              <a:round/>
              <a:headEnd/>
              <a:tailEnd/>
            </a:ln>
          </p:spPr>
          <p:txBody>
            <a:bodyPr wrap="none" anchor="ctr"/>
            <a:lstStyle/>
            <a:p>
              <a:endParaRPr lang="en-US"/>
            </a:p>
          </p:txBody>
        </p:sp>
      </p:grpSp>
      <p:grpSp>
        <p:nvGrpSpPr>
          <p:cNvPr id="17" name="Group 16"/>
          <p:cNvGrpSpPr/>
          <p:nvPr/>
        </p:nvGrpSpPr>
        <p:grpSpPr>
          <a:xfrm>
            <a:off x="5492982" y="5174967"/>
            <a:ext cx="666750" cy="666750"/>
            <a:chOff x="3019425" y="1625600"/>
            <a:chExt cx="666750" cy="666750"/>
          </a:xfrm>
        </p:grpSpPr>
        <p:sp>
          <p:nvSpPr>
            <p:cNvPr id="18" name="Oval 8"/>
            <p:cNvSpPr>
              <a:spLocks noChangeArrowheads="1"/>
            </p:cNvSpPr>
            <p:nvPr/>
          </p:nvSpPr>
          <p:spPr bwMode="auto">
            <a:xfrm>
              <a:off x="3019425" y="1625600"/>
              <a:ext cx="666750" cy="666750"/>
            </a:xfrm>
            <a:prstGeom prst="ellipse">
              <a:avLst/>
            </a:prstGeom>
            <a:solidFill>
              <a:srgbClr val="FF00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
          <p:nvSpPr>
            <p:cNvPr id="19" name="Line 9"/>
            <p:cNvSpPr>
              <a:spLocks noChangeShapeType="1"/>
            </p:cNvSpPr>
            <p:nvPr/>
          </p:nvSpPr>
          <p:spPr bwMode="auto">
            <a:xfrm flipH="1">
              <a:off x="3113088" y="1733550"/>
              <a:ext cx="465138" cy="450850"/>
            </a:xfrm>
            <a:prstGeom prst="line">
              <a:avLst/>
            </a:prstGeom>
            <a:noFill/>
            <a:ln w="76200">
              <a:solidFill>
                <a:schemeClr val="tx1"/>
              </a:solidFill>
              <a:round/>
              <a:headEnd/>
              <a:tailEnd/>
            </a:ln>
          </p:spPr>
          <p:txBody>
            <a:bodyPr wrap="none" anchor="ctr"/>
            <a:lstStyle/>
            <a:p>
              <a:endParaRPr lang="en-US"/>
            </a:p>
          </p:txBody>
        </p:sp>
        <p:sp>
          <p:nvSpPr>
            <p:cNvPr id="20" name="Line 10"/>
            <p:cNvSpPr>
              <a:spLocks noChangeShapeType="1"/>
            </p:cNvSpPr>
            <p:nvPr/>
          </p:nvSpPr>
          <p:spPr bwMode="auto">
            <a:xfrm>
              <a:off x="3125788" y="1746250"/>
              <a:ext cx="433388" cy="452438"/>
            </a:xfrm>
            <a:prstGeom prst="line">
              <a:avLst/>
            </a:prstGeom>
            <a:noFill/>
            <a:ln w="76200">
              <a:solidFill>
                <a:schemeClr val="tx1"/>
              </a:solidFill>
              <a:round/>
              <a:headEnd/>
              <a:tailEnd/>
            </a:ln>
          </p:spPr>
          <p:txBody>
            <a:bodyPr wrap="none" anchor="ctr"/>
            <a:lstStyle/>
            <a:p>
              <a:endParaRPr lang="en-US"/>
            </a:p>
          </p:txBody>
        </p:sp>
      </p:grpSp>
      <p:grpSp>
        <p:nvGrpSpPr>
          <p:cNvPr id="21" name="Group 20"/>
          <p:cNvGrpSpPr/>
          <p:nvPr/>
        </p:nvGrpSpPr>
        <p:grpSpPr>
          <a:xfrm>
            <a:off x="3693675" y="5174967"/>
            <a:ext cx="666750" cy="666750"/>
            <a:chOff x="3019425" y="1625600"/>
            <a:chExt cx="666750" cy="666750"/>
          </a:xfrm>
        </p:grpSpPr>
        <p:sp>
          <p:nvSpPr>
            <p:cNvPr id="22" name="Oval 8"/>
            <p:cNvSpPr>
              <a:spLocks noChangeArrowheads="1"/>
            </p:cNvSpPr>
            <p:nvPr/>
          </p:nvSpPr>
          <p:spPr bwMode="auto">
            <a:xfrm>
              <a:off x="3019425" y="1625600"/>
              <a:ext cx="666750" cy="666750"/>
            </a:xfrm>
            <a:prstGeom prst="ellipse">
              <a:avLst/>
            </a:prstGeom>
            <a:solidFill>
              <a:srgbClr val="FF00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
          <p:nvSpPr>
            <p:cNvPr id="23" name="Line 9"/>
            <p:cNvSpPr>
              <a:spLocks noChangeShapeType="1"/>
            </p:cNvSpPr>
            <p:nvPr/>
          </p:nvSpPr>
          <p:spPr bwMode="auto">
            <a:xfrm flipH="1">
              <a:off x="3113088" y="1733550"/>
              <a:ext cx="465138" cy="450850"/>
            </a:xfrm>
            <a:prstGeom prst="line">
              <a:avLst/>
            </a:prstGeom>
            <a:noFill/>
            <a:ln w="76200">
              <a:solidFill>
                <a:schemeClr val="tx1"/>
              </a:solidFill>
              <a:round/>
              <a:headEnd/>
              <a:tailEnd/>
            </a:ln>
          </p:spPr>
          <p:txBody>
            <a:bodyPr wrap="none" anchor="ctr"/>
            <a:lstStyle/>
            <a:p>
              <a:endParaRPr lang="en-US"/>
            </a:p>
          </p:txBody>
        </p:sp>
        <p:sp>
          <p:nvSpPr>
            <p:cNvPr id="24" name="Line 10"/>
            <p:cNvSpPr>
              <a:spLocks noChangeShapeType="1"/>
            </p:cNvSpPr>
            <p:nvPr/>
          </p:nvSpPr>
          <p:spPr bwMode="auto">
            <a:xfrm>
              <a:off x="3125788" y="1746250"/>
              <a:ext cx="433388" cy="452438"/>
            </a:xfrm>
            <a:prstGeom prst="line">
              <a:avLst/>
            </a:prstGeom>
            <a:noFill/>
            <a:ln w="76200">
              <a:solidFill>
                <a:schemeClr val="tx1"/>
              </a:solidFill>
              <a:round/>
              <a:headEnd/>
              <a:tailEnd/>
            </a:ln>
          </p:spPr>
          <p:txBody>
            <a:bodyPr wrap="none" anchor="ctr"/>
            <a:lstStyle/>
            <a:p>
              <a:endParaRPr lang="en-US"/>
            </a:p>
          </p:txBody>
        </p:sp>
      </p:grpSp>
      <p:sp>
        <p:nvSpPr>
          <p:cNvPr id="25" name="Oval 8"/>
          <p:cNvSpPr>
            <a:spLocks noChangeArrowheads="1"/>
          </p:cNvSpPr>
          <p:nvPr/>
        </p:nvSpPr>
        <p:spPr bwMode="auto">
          <a:xfrm>
            <a:off x="7066963" y="5174967"/>
            <a:ext cx="829262" cy="829262"/>
          </a:xfrm>
          <a:prstGeom prst="ellipse">
            <a:avLst/>
          </a:prstGeom>
          <a:solidFill>
            <a:srgbClr val="00CC0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sz="6000" dirty="0"/>
          </a:p>
        </p:txBody>
      </p:sp>
      <p:sp>
        <p:nvSpPr>
          <p:cNvPr id="3" name="TextBox 2"/>
          <p:cNvSpPr txBox="1"/>
          <p:nvPr/>
        </p:nvSpPr>
        <p:spPr>
          <a:xfrm>
            <a:off x="1255728" y="240324"/>
            <a:ext cx="1759612" cy="108758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smtClean="0">
                <a:effectLst>
                  <a:outerShdw blurRad="38100" dist="38100" dir="2700000" algn="tl">
                    <a:srgbClr val="000000">
                      <a:alpha val="43137"/>
                    </a:srgbClr>
                  </a:outerShdw>
                </a:effectLst>
                <a:latin typeface="+mj-lt"/>
              </a:rPr>
              <a:t>Beside the Road</a:t>
            </a:r>
            <a:endParaRPr lang="en-US" sz="2400" b="1" dirty="0">
              <a:effectLst>
                <a:outerShdw blurRad="38100" dist="38100" dir="2700000" algn="tl">
                  <a:srgbClr val="000000">
                    <a:alpha val="43137"/>
                  </a:srgbClr>
                </a:outerShdw>
              </a:effectLst>
              <a:latin typeface="+mj-lt"/>
            </a:endParaRPr>
          </a:p>
        </p:txBody>
      </p:sp>
      <p:sp>
        <p:nvSpPr>
          <p:cNvPr id="26" name="TextBox 25"/>
          <p:cNvSpPr txBox="1"/>
          <p:nvPr/>
        </p:nvSpPr>
        <p:spPr>
          <a:xfrm>
            <a:off x="3030142" y="240320"/>
            <a:ext cx="1759612" cy="108758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smtClean="0">
                <a:effectLst>
                  <a:outerShdw blurRad="38100" dist="38100" dir="2700000" algn="tl">
                    <a:srgbClr val="000000">
                      <a:alpha val="43137"/>
                    </a:srgbClr>
                  </a:outerShdw>
                </a:effectLst>
                <a:latin typeface="+mj-lt"/>
              </a:rPr>
              <a:t>Rocky Ground</a:t>
            </a:r>
            <a:endParaRPr lang="en-US" sz="2400" b="1" dirty="0">
              <a:effectLst>
                <a:outerShdw blurRad="38100" dist="38100" dir="2700000" algn="tl">
                  <a:srgbClr val="000000">
                    <a:alpha val="43137"/>
                  </a:srgbClr>
                </a:outerShdw>
              </a:effectLst>
              <a:latin typeface="+mj-lt"/>
            </a:endParaRPr>
          </a:p>
        </p:txBody>
      </p:sp>
      <p:sp>
        <p:nvSpPr>
          <p:cNvPr id="27" name="TextBox 26"/>
          <p:cNvSpPr txBox="1"/>
          <p:nvPr/>
        </p:nvSpPr>
        <p:spPr>
          <a:xfrm>
            <a:off x="4804556" y="240316"/>
            <a:ext cx="1759612" cy="108758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smtClean="0">
                <a:effectLst>
                  <a:outerShdw blurRad="38100" dist="38100" dir="2700000" algn="tl">
                    <a:srgbClr val="000000">
                      <a:alpha val="43137"/>
                    </a:srgbClr>
                  </a:outerShdw>
                </a:effectLst>
                <a:latin typeface="+mj-lt"/>
              </a:rPr>
              <a:t>Among the Thorns</a:t>
            </a:r>
            <a:endParaRPr lang="en-US" sz="2400" b="1" dirty="0">
              <a:effectLst>
                <a:outerShdw blurRad="38100" dist="38100" dir="2700000" algn="tl">
                  <a:srgbClr val="000000">
                    <a:alpha val="43137"/>
                  </a:srgbClr>
                </a:outerShdw>
              </a:effectLst>
              <a:latin typeface="+mj-lt"/>
            </a:endParaRPr>
          </a:p>
        </p:txBody>
      </p:sp>
      <p:sp>
        <p:nvSpPr>
          <p:cNvPr id="28" name="TextBox 27"/>
          <p:cNvSpPr txBox="1"/>
          <p:nvPr/>
        </p:nvSpPr>
        <p:spPr>
          <a:xfrm>
            <a:off x="6578970" y="240312"/>
            <a:ext cx="1759612" cy="1087582"/>
          </a:xfrm>
          <a:prstGeom prst="rect">
            <a:avLst/>
          </a:prstGeom>
          <a:solidFill>
            <a:srgbClr val="00CC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nchorCtr="0">
            <a:normAutofit/>
          </a:bodyPr>
          <a:lstStyle/>
          <a:p>
            <a:r>
              <a:rPr lang="en-US" sz="2400" b="1" dirty="0" smtClean="0">
                <a:effectLst>
                  <a:outerShdw blurRad="38100" dist="38100" dir="2700000" algn="tl">
                    <a:srgbClr val="000000">
                      <a:alpha val="43137"/>
                    </a:srgbClr>
                  </a:outerShdw>
                </a:effectLst>
                <a:latin typeface="+mj-lt"/>
              </a:rPr>
              <a:t>Good Soil</a:t>
            </a:r>
            <a:endParaRPr lang="en-US" sz="2400" b="1" dirty="0">
              <a:effectLst>
                <a:outerShdw blurRad="38100" dist="38100" dir="2700000" algn="tl">
                  <a:srgbClr val="000000">
                    <a:alpha val="43137"/>
                  </a:srgbClr>
                </a:outerShdw>
              </a:effectLst>
              <a:latin typeface="+mj-lt"/>
            </a:endParaRPr>
          </a:p>
        </p:txBody>
      </p:sp>
      <p:sp>
        <p:nvSpPr>
          <p:cNvPr id="29" name="Oval 28"/>
          <p:cNvSpPr/>
          <p:nvPr/>
        </p:nvSpPr>
        <p:spPr>
          <a:xfrm>
            <a:off x="4969362" y="264941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7858273">
            <a:off x="5159862" y="298278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717076">
            <a:off x="5712312" y="309708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860911">
            <a:off x="5864712" y="324948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0547933">
            <a:off x="6017112" y="340188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7858273">
            <a:off x="4810854" y="266833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717076">
            <a:off x="4987222" y="2804186"/>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860911">
            <a:off x="5575548" y="3105113"/>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547933">
            <a:off x="5466361" y="3150206"/>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925010" y="290616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17858273">
            <a:off x="5286960" y="309666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717076">
            <a:off x="5439360" y="324906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860911">
            <a:off x="5820360" y="350623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7858273">
            <a:off x="4766502" y="292507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717076">
            <a:off x="5114320" y="311808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860911">
            <a:off x="5302596" y="325708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0547933">
            <a:off x="5650609" y="351173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44188" y="24822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7858273">
            <a:off x="4334688" y="281558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717076">
            <a:off x="4887138" y="292988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860911">
            <a:off x="5039538" y="308228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0547933">
            <a:off x="5191938" y="323468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17858273">
            <a:off x="3985680" y="250112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717076">
            <a:off x="4162048" y="2636980"/>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860911">
            <a:off x="4750374" y="293790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0547933">
            <a:off x="4641187" y="298300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099836" y="273895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7858273">
            <a:off x="4461786" y="292945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717076">
            <a:off x="4614186" y="308185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1860911">
            <a:off x="4995186" y="333903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17858273">
            <a:off x="3941328" y="2757873"/>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717076">
            <a:off x="4289146" y="2950879"/>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860911">
            <a:off x="4477422" y="308988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20547933">
            <a:off x="4825435" y="334452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3319014" y="23150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7858273">
            <a:off x="3509514" y="26483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717076">
            <a:off x="4061964" y="27626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860911">
            <a:off x="4214364" y="29150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20547933">
            <a:off x="4366764" y="306747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7858273">
            <a:off x="3160506" y="233391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717076">
            <a:off x="3336874" y="2469774"/>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1860911">
            <a:off x="3925200" y="277070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20547933">
            <a:off x="3816013" y="281579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274662" y="257175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17858273">
            <a:off x="3636612" y="276225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717076">
            <a:off x="3789012" y="291465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1860911">
            <a:off x="4170012" y="317182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17858273">
            <a:off x="3116154" y="2590667"/>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717076">
            <a:off x="3463972" y="2783673"/>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860911">
            <a:off x="3652248" y="2922675"/>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0547933">
            <a:off x="4000261" y="317731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067863" y="253935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7858273">
            <a:off x="3258363" y="28727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7858273">
            <a:off x="2909355" y="255827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717076">
            <a:off x="3085723" y="2694130"/>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0547933">
            <a:off x="3564862" y="304015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023511" y="279610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17858273">
            <a:off x="3385461" y="298660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717076">
            <a:off x="3537861" y="313900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17858273">
            <a:off x="2865003" y="2815023"/>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717076">
            <a:off x="3212821" y="3008029"/>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860911">
            <a:off x="3401097" y="314703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242689" y="23721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7858273">
            <a:off x="2433189" y="27055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717076">
            <a:off x="2985639" y="28198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860911">
            <a:off x="3138039" y="29722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20547933">
            <a:off x="3290439" y="312462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7858273">
            <a:off x="2084181" y="239106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717076">
            <a:off x="2260549" y="2526924"/>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1860911">
            <a:off x="2848875" y="282785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20547933">
            <a:off x="2739688" y="2872944"/>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198337" y="262890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7858273">
            <a:off x="2560287" y="281940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717076">
            <a:off x="2712687" y="297180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860911">
            <a:off x="3093687" y="322897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17858273">
            <a:off x="2039829" y="2647817"/>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717076">
            <a:off x="2387647" y="2840823"/>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1860911">
            <a:off x="2575923" y="2979825"/>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20547933">
            <a:off x="2923936" y="323446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7858273">
            <a:off x="5649138" y="32061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717076">
            <a:off x="5476498" y="302750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5414286" y="312948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17858273">
            <a:off x="5776236" y="331998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7858273">
            <a:off x="5255778" y="314839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717076">
            <a:off x="5603596" y="3341404"/>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1860911">
            <a:off x="5791872" y="3480406"/>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7858273">
            <a:off x="4823964" y="30389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717076">
            <a:off x="5376414" y="31532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1860911">
            <a:off x="5528814" y="33056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rot="20547933">
            <a:off x="5681214" y="345800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1860911">
            <a:off x="5239650" y="3161226"/>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20547933">
            <a:off x="5130463" y="320631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589112" y="296227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17858273">
            <a:off x="4951062" y="315277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717076">
            <a:off x="5103462" y="330517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1860911">
            <a:off x="5484462" y="356235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17858273">
            <a:off x="4430604" y="2981192"/>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717076">
            <a:off x="4778422" y="3174198"/>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1860911">
            <a:off x="4966698" y="3313200"/>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0547933">
            <a:off x="5314711" y="3567843"/>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4382313" y="292988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7858273">
            <a:off x="4572813" y="326325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17858273">
            <a:off x="4223805" y="294879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rot="717076">
            <a:off x="4400173" y="308465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20547933">
            <a:off x="4879312" y="3430675"/>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337961" y="318663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rot="17858273">
            <a:off x="4699911" y="337713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717076">
            <a:off x="4852311" y="352953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7858273">
            <a:off x="4179453" y="320554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717076">
            <a:off x="4527271" y="3398554"/>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1860911">
            <a:off x="4715547" y="3537556"/>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17858273">
            <a:off x="3747639" y="30960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717076">
            <a:off x="4300089" y="32103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1860911">
            <a:off x="4452489" y="33627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20547933">
            <a:off x="4604889" y="35151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rot="717076">
            <a:off x="3574999" y="2917449"/>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1860911">
            <a:off x="4163325" y="3218376"/>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20547933">
            <a:off x="4054138" y="326346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3512787" y="301942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17858273">
            <a:off x="3874737" y="320992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717076">
            <a:off x="4027137" y="336232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rot="1860911">
            <a:off x="4408137" y="3619501"/>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17858273">
            <a:off x="3354279" y="3038342"/>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717076">
            <a:off x="3702097" y="3231348"/>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rot="1860911">
            <a:off x="3890373" y="3370350"/>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20547933">
            <a:off x="4238386" y="3624993"/>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5093187" y="312566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rot="17858273">
            <a:off x="5283687" y="345903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717076">
            <a:off x="5836137" y="3573339"/>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1860911">
            <a:off x="7335302" y="371700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17858273">
            <a:off x="4934679" y="314458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717076">
            <a:off x="5111047" y="3280436"/>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1860911">
            <a:off x="5699373" y="3581363"/>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20547933">
            <a:off x="5590186" y="3626456"/>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5048835" y="338241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17858273">
            <a:off x="5410785" y="357291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rot="717076">
            <a:off x="5563185" y="372531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rot="17858273">
            <a:off x="4890327" y="340132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717076">
            <a:off x="5238145" y="359433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1860911">
            <a:off x="5367713" y="3799634"/>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717076">
            <a:off x="5010963" y="34061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1860911">
            <a:off x="5153902" y="377834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20547933">
            <a:off x="5315763" y="371093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1860911">
            <a:off x="4874199" y="3414157"/>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rot="20547933">
            <a:off x="4765012" y="3459250"/>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rot="17858273">
            <a:off x="4585611" y="340570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717076">
            <a:off x="4738011" y="3558107"/>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1860911">
            <a:off x="4601247" y="3566131"/>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17858273">
            <a:off x="7119802" y="374912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717076">
            <a:off x="5600323" y="3503755"/>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5538111" y="360573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17858273">
            <a:off x="5379603" y="3624648"/>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17858273">
            <a:off x="4947789" y="35151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717076">
            <a:off x="5500239" y="362945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1860911">
            <a:off x="7473632" y="3546034"/>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rot="1860911">
            <a:off x="5363475" y="3637476"/>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rot="20547933">
            <a:off x="5254288" y="3682569"/>
            <a:ext cx="83900"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4712937" y="343852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17858273">
            <a:off x="5074887" y="362902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rot="717076">
            <a:off x="5209678" y="3943636"/>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717076">
            <a:off x="4902247" y="3650448"/>
            <a:ext cx="93146"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1860911">
            <a:off x="5090523" y="3789450"/>
            <a:ext cx="93145"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rot="17858273">
            <a:off x="4696638" y="3739508"/>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rot="717076">
            <a:off x="6849629" y="380231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rot="1860911">
            <a:off x="7002029" y="3954713"/>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17858273">
            <a:off x="6786455" y="3911332"/>
            <a:ext cx="129822"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5820230" y="6066971"/>
            <a:ext cx="2467428" cy="400110"/>
          </a:xfrm>
          <a:prstGeom prst="rect">
            <a:avLst/>
          </a:prstGeom>
          <a:noFill/>
        </p:spPr>
        <p:txBody>
          <a:bodyPr wrap="square" rtlCol="0">
            <a:spAutoFit/>
          </a:bodyPr>
          <a:lstStyle/>
          <a:p>
            <a:pPr algn="r"/>
            <a:r>
              <a:rPr lang="en-US" sz="2000" dirty="0" smtClean="0">
                <a:solidFill>
                  <a:srgbClr val="FFFF00"/>
                </a:solidFill>
              </a:rPr>
              <a:t>Mark 4:3-14</a:t>
            </a:r>
            <a:endParaRPr lang="en-US" sz="2000" dirty="0">
              <a:solidFill>
                <a:srgbClr val="FFFF00"/>
              </a:solidFill>
            </a:endParaRPr>
          </a:p>
        </p:txBody>
      </p:sp>
    </p:spTree>
    <p:extLst>
      <p:ext uri="{BB962C8B-B14F-4D97-AF65-F5344CB8AC3E}">
        <p14:creationId xmlns:p14="http://schemas.microsoft.com/office/powerpoint/2010/main" val="3375498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26" grpId="0"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1" name="Rectangle 3"/>
          <p:cNvSpPr>
            <a:spLocks noGrp="1" noChangeArrowheads="1"/>
          </p:cNvSpPr>
          <p:nvPr>
            <p:ph idx="1"/>
          </p:nvPr>
        </p:nvSpPr>
        <p:spPr>
          <a:xfrm>
            <a:off x="2571749" y="1224501"/>
            <a:ext cx="4324351" cy="1187588"/>
          </a:xfrm>
        </p:spPr>
        <p:txBody>
          <a:bodyPr/>
          <a:lstStyle/>
          <a:p>
            <a:pPr marL="0" indent="6350" algn="ctr">
              <a:buFontTx/>
              <a:buNone/>
            </a:pPr>
            <a:r>
              <a:rPr lang="en-US" sz="4000" dirty="0" smtClean="0">
                <a:effectLst>
                  <a:outerShdw blurRad="38100" dist="38100" dir="2700000" algn="tl">
                    <a:srgbClr val="000000">
                      <a:alpha val="43137"/>
                    </a:srgbClr>
                  </a:outerShdw>
                </a:effectLst>
                <a:latin typeface="Arial Black" pitchFamily="34" charset="0"/>
              </a:rPr>
              <a:t>Sow the seed!</a:t>
            </a:r>
          </a:p>
        </p:txBody>
      </p:sp>
      <p:sp>
        <p:nvSpPr>
          <p:cNvPr id="32770" name="Rectangle 2"/>
          <p:cNvSpPr>
            <a:spLocks noGrp="1" noChangeArrowheads="1"/>
          </p:cNvSpPr>
          <p:nvPr>
            <p:ph type="title"/>
          </p:nvPr>
        </p:nvSpPr>
        <p:spPr/>
        <p:txBody>
          <a:bodyPr/>
          <a:lstStyle/>
          <a:p>
            <a:pPr fontAlgn="auto">
              <a:spcAft>
                <a:spcPts val="0"/>
              </a:spcAft>
              <a:defRPr/>
            </a:pPr>
            <a:r>
              <a:rPr lang="en-US" dirty="0" smtClean="0"/>
              <a:t>What is our objective?</a:t>
            </a:r>
          </a:p>
        </p:txBody>
      </p:sp>
      <p:pic>
        <p:nvPicPr>
          <p:cNvPr id="4" name="Picture 2" descr="http://blog.beliefnet.com/beyondblue/imgs/parable%20of%20the%20sower.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71041" y="2443517"/>
            <a:ext cx="3938324" cy="29476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64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61891">
                                            <p:txEl>
                                              <p:pRg st="0" end="0"/>
                                            </p:txEl>
                                          </p:spTgt>
                                        </p:tgtEl>
                                        <p:attrNameLst>
                                          <p:attrName>style.visibility</p:attrName>
                                        </p:attrNameLst>
                                      </p:cBhvr>
                                      <p:to>
                                        <p:strVal val="visible"/>
                                      </p:to>
                                    </p:set>
                                    <p:animEffect transition="in" filter="fade">
                                      <p:cBhvr>
                                        <p:cTn id="7" dur="1000"/>
                                        <p:tgtEl>
                                          <p:spTgt spid="1061891">
                                            <p:txEl>
                                              <p:pRg st="0" end="0"/>
                                            </p:txEl>
                                          </p:spTgt>
                                        </p:tgtEl>
                                      </p:cBhvr>
                                    </p:animEffect>
                                    <p:anim calcmode="lin" valueType="num">
                                      <p:cBhvr>
                                        <p:cTn id="8" dur="1000" fill="hold"/>
                                        <p:tgtEl>
                                          <p:spTgt spid="10618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618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1" name="Rectangle 3"/>
          <p:cNvSpPr>
            <a:spLocks noGrp="1" noChangeArrowheads="1"/>
          </p:cNvSpPr>
          <p:nvPr>
            <p:ph idx="1"/>
          </p:nvPr>
        </p:nvSpPr>
        <p:spPr>
          <a:xfrm>
            <a:off x="1582615" y="879231"/>
            <a:ext cx="6576646" cy="979121"/>
          </a:xfrm>
        </p:spPr>
        <p:txBody>
          <a:bodyPr/>
          <a:lstStyle/>
          <a:p>
            <a:pPr marL="0" indent="6350" algn="ctr">
              <a:buFontTx/>
              <a:buNone/>
            </a:pPr>
            <a:r>
              <a:rPr lang="en-US" sz="4000" dirty="0" smtClean="0">
                <a:effectLst>
                  <a:outerShdw blurRad="38100" dist="38100" dir="2700000" algn="tl">
                    <a:srgbClr val="000000">
                      <a:alpha val="43137"/>
                    </a:srgbClr>
                  </a:outerShdw>
                </a:effectLst>
                <a:latin typeface="Arial Black" pitchFamily="34" charset="0"/>
              </a:rPr>
              <a:t>Soil Inspectors</a:t>
            </a:r>
          </a:p>
        </p:txBody>
      </p:sp>
      <p:sp>
        <p:nvSpPr>
          <p:cNvPr id="32770" name="Rectangle 2"/>
          <p:cNvSpPr>
            <a:spLocks noGrp="1" noChangeArrowheads="1"/>
          </p:cNvSpPr>
          <p:nvPr>
            <p:ph type="title"/>
          </p:nvPr>
        </p:nvSpPr>
        <p:spPr/>
        <p:txBody>
          <a:bodyPr>
            <a:normAutofit fontScale="90000"/>
          </a:bodyPr>
          <a:lstStyle/>
          <a:p>
            <a:pPr fontAlgn="auto">
              <a:spcAft>
                <a:spcPts val="0"/>
              </a:spcAft>
              <a:defRPr/>
            </a:pPr>
            <a:r>
              <a:rPr lang="en-US" dirty="0" smtClean="0"/>
              <a:t>When we focus on results we become</a:t>
            </a:r>
          </a:p>
        </p:txBody>
      </p:sp>
      <p:pic>
        <p:nvPicPr>
          <p:cNvPr id="1026" name="Picture 2" descr="Engineer Examining Soil">
            <a:hlinkClick r:id="rId3"/>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46738" y="2067995"/>
            <a:ext cx="2895600" cy="436323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4185137" y="2250831"/>
            <a:ext cx="4185139" cy="1441938"/>
          </a:xfrm>
          <a:prstGeom prst="wedgeRoundRectCallout">
            <a:avLst>
              <a:gd name="adj1" fmla="val -59985"/>
              <a:gd name="adj2" fmla="val 4134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rPr>
              <a:t>Not too rocky, Not too thorny – it’s just right!</a:t>
            </a:r>
            <a:endParaRPr lang="en-US" sz="2800" b="1" dirty="0">
              <a:solidFill>
                <a:srgbClr val="002060"/>
              </a:solidFill>
            </a:endParaRPr>
          </a:p>
        </p:txBody>
      </p:sp>
      <p:pic>
        <p:nvPicPr>
          <p:cNvPr id="1028" name="Picture 4" descr="Hands In The Garden">
            <a:hlinkClick r:id="rId6"/>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4712" y="4003429"/>
            <a:ext cx="1845987" cy="12250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47842" y="5392617"/>
            <a:ext cx="3059725" cy="400110"/>
          </a:xfrm>
          <a:prstGeom prst="rect">
            <a:avLst/>
          </a:prstGeom>
          <a:solidFill>
            <a:schemeClr val="bg2"/>
          </a:solidFill>
          <a:ln>
            <a:solidFill>
              <a:schemeClr val="accent1">
                <a:lumMod val="75000"/>
              </a:schemeClr>
            </a:solidFill>
          </a:ln>
        </p:spPr>
        <p:txBody>
          <a:bodyPr wrap="square" rtlCol="0">
            <a:spAutoFit/>
          </a:bodyPr>
          <a:lstStyle/>
          <a:p>
            <a:r>
              <a:rPr lang="en-US" sz="2000" b="1" dirty="0" smtClean="0"/>
              <a:t>Yep – that’s good soil!</a:t>
            </a:r>
            <a:endParaRPr lang="en-US" sz="2000" b="1" dirty="0"/>
          </a:p>
        </p:txBody>
      </p:sp>
    </p:spTree>
    <p:extLst>
      <p:ext uri="{BB962C8B-B14F-4D97-AF65-F5344CB8AC3E}">
        <p14:creationId xmlns:p14="http://schemas.microsoft.com/office/powerpoint/2010/main" val="4074839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61891">
                                            <p:txEl>
                                              <p:pRg st="0" end="0"/>
                                            </p:txEl>
                                          </p:spTgt>
                                        </p:tgtEl>
                                        <p:attrNameLst>
                                          <p:attrName>style.visibility</p:attrName>
                                        </p:attrNameLst>
                                      </p:cBhvr>
                                      <p:to>
                                        <p:strVal val="visible"/>
                                      </p:to>
                                    </p:set>
                                    <p:animEffect transition="in" filter="fade">
                                      <p:cBhvr>
                                        <p:cTn id="7" dur="1000"/>
                                        <p:tgtEl>
                                          <p:spTgt spid="1061891">
                                            <p:txEl>
                                              <p:pRg st="0" end="0"/>
                                            </p:txEl>
                                          </p:spTgt>
                                        </p:tgtEl>
                                      </p:cBhvr>
                                    </p:animEffect>
                                    <p:anim calcmode="lin" valueType="num">
                                      <p:cBhvr>
                                        <p:cTn id="8" dur="1000" fill="hold"/>
                                        <p:tgtEl>
                                          <p:spTgt spid="10618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618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1" name="Rectangle 3"/>
          <p:cNvSpPr>
            <a:spLocks noGrp="1" noChangeArrowheads="1"/>
          </p:cNvSpPr>
          <p:nvPr>
            <p:ph idx="1"/>
          </p:nvPr>
        </p:nvSpPr>
        <p:spPr>
          <a:xfrm>
            <a:off x="562708" y="951767"/>
            <a:ext cx="8229600" cy="865310"/>
          </a:xfrm>
        </p:spPr>
        <p:txBody>
          <a:bodyPr/>
          <a:lstStyle/>
          <a:p>
            <a:pPr marL="0" indent="6350" algn="ctr">
              <a:buFontTx/>
              <a:buNone/>
            </a:pPr>
            <a:r>
              <a:rPr lang="en-US" sz="4000" dirty="0" smtClean="0">
                <a:effectLst>
                  <a:outerShdw blurRad="38100" dist="38100" dir="2700000" algn="tl">
                    <a:srgbClr val="000000">
                      <a:alpha val="43137"/>
                    </a:srgbClr>
                  </a:outerShdw>
                </a:effectLst>
                <a:latin typeface="Arial Black" pitchFamily="34" charset="0"/>
              </a:rPr>
              <a:t>Soil Preparers</a:t>
            </a:r>
          </a:p>
        </p:txBody>
      </p:sp>
      <p:sp>
        <p:nvSpPr>
          <p:cNvPr id="32770" name="Rectangle 2"/>
          <p:cNvSpPr>
            <a:spLocks noGrp="1" noChangeArrowheads="1"/>
          </p:cNvSpPr>
          <p:nvPr>
            <p:ph type="title"/>
          </p:nvPr>
        </p:nvSpPr>
        <p:spPr/>
        <p:txBody>
          <a:bodyPr>
            <a:normAutofit fontScale="90000"/>
          </a:bodyPr>
          <a:lstStyle/>
          <a:p>
            <a:pPr fontAlgn="auto">
              <a:spcAft>
                <a:spcPts val="0"/>
              </a:spcAft>
              <a:defRPr/>
            </a:pPr>
            <a:r>
              <a:rPr lang="en-US" dirty="0" smtClean="0"/>
              <a:t>When we focus on </a:t>
            </a:r>
            <a:r>
              <a:rPr lang="en-US" i="1" dirty="0" smtClean="0"/>
              <a:t>results</a:t>
            </a:r>
            <a:r>
              <a:rPr lang="en-US" dirty="0" smtClean="0"/>
              <a:t> we become</a:t>
            </a:r>
          </a:p>
        </p:txBody>
      </p:sp>
      <p:pic>
        <p:nvPicPr>
          <p:cNvPr id="2050" name="Picture 2" descr="Sowing seed">
            <a:hlinkClick r:id="rId3"/>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68107" y="2507329"/>
            <a:ext cx="2139462" cy="21394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4" name="Picture 6" descr="Autumn Digging">
            <a:hlinkClick r:id="rId6"/>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79305" y="1798148"/>
            <a:ext cx="1639033" cy="246977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8" name="Picture 10" descr="Gardener Tossing Soil with Garden Fork">
            <a:hlinkClick r:id="rId9"/>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16390" y="4461488"/>
            <a:ext cx="2403896" cy="15953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2" name="Picture 4" descr="Forking the Veg Patch">
            <a:hlinkClick r:id="rId12"/>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90092" y="2978208"/>
            <a:ext cx="2514306" cy="166858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25207" y="4859034"/>
            <a:ext cx="2825262" cy="707886"/>
          </a:xfrm>
          <a:prstGeom prst="rect">
            <a:avLst/>
          </a:prstGeom>
          <a:solidFill>
            <a:schemeClr val="bg2"/>
          </a:solidFill>
          <a:ln>
            <a:solidFill>
              <a:schemeClr val="accent1">
                <a:lumMod val="75000"/>
              </a:schemeClr>
            </a:solidFill>
          </a:ln>
        </p:spPr>
        <p:txBody>
          <a:bodyPr wrap="square" rtlCol="0">
            <a:spAutoFit/>
          </a:bodyPr>
          <a:lstStyle/>
          <a:p>
            <a:r>
              <a:rPr lang="en-US" sz="2000" b="1" dirty="0" smtClean="0"/>
              <a:t>The soil is ready, time to pop in the gospel!</a:t>
            </a:r>
            <a:endParaRPr lang="en-US" sz="2000" b="1" dirty="0"/>
          </a:p>
        </p:txBody>
      </p:sp>
    </p:spTree>
    <p:extLst>
      <p:ext uri="{BB962C8B-B14F-4D97-AF65-F5344CB8AC3E}">
        <p14:creationId xmlns:p14="http://schemas.microsoft.com/office/powerpoint/2010/main" val="3282039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61891">
                                            <p:txEl>
                                              <p:pRg st="0" end="0"/>
                                            </p:txEl>
                                          </p:spTgt>
                                        </p:tgtEl>
                                        <p:attrNameLst>
                                          <p:attrName>style.visibility</p:attrName>
                                        </p:attrNameLst>
                                      </p:cBhvr>
                                      <p:to>
                                        <p:strVal val="visible"/>
                                      </p:to>
                                    </p:set>
                                    <p:animEffect transition="in" filter="fade">
                                      <p:cBhvr>
                                        <p:cTn id="7" dur="1000"/>
                                        <p:tgtEl>
                                          <p:spTgt spid="1061891">
                                            <p:txEl>
                                              <p:pRg st="0" end="0"/>
                                            </p:txEl>
                                          </p:spTgt>
                                        </p:tgtEl>
                                      </p:cBhvr>
                                    </p:animEffect>
                                    <p:anim calcmode="lin" valueType="num">
                                      <p:cBhvr>
                                        <p:cTn id="8" dur="1000" fill="hold"/>
                                        <p:tgtEl>
                                          <p:spTgt spid="10618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618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297" y="801123"/>
            <a:ext cx="5934075" cy="2138765"/>
          </a:xfrm>
        </p:spPr>
        <p:txBody>
          <a:bodyPr/>
          <a:lstStyle/>
          <a:p>
            <a:pPr algn="ctr"/>
            <a:r>
              <a:rPr lang="en-US" sz="3200" dirty="0" smtClean="0"/>
              <a:t>Every time you sow the seed</a:t>
            </a:r>
            <a:r>
              <a:rPr lang="en-US" dirty="0" smtClean="0"/>
              <a:t/>
            </a:r>
            <a:br>
              <a:rPr lang="en-US" dirty="0" smtClean="0"/>
            </a:br>
            <a:r>
              <a:rPr lang="en-US" sz="4400" dirty="0" smtClean="0">
                <a:solidFill>
                  <a:srgbClr val="FFFF00"/>
                </a:solidFill>
              </a:rPr>
              <a:t>You are Successful!</a:t>
            </a:r>
            <a:r>
              <a:rPr lang="en-US" dirty="0" smtClean="0"/>
              <a:t/>
            </a:r>
            <a:br>
              <a:rPr lang="en-US" dirty="0" smtClean="0"/>
            </a:br>
            <a:r>
              <a:rPr lang="en-US" dirty="0" smtClean="0"/>
              <a:t>(regardless of the results!)</a:t>
            </a:r>
            <a:endParaRPr lang="en-US" dirty="0"/>
          </a:p>
        </p:txBody>
      </p:sp>
      <p:pic>
        <p:nvPicPr>
          <p:cNvPr id="1026" name="Picture 2" descr="http://cache.clickonf5.org/wp-content/uploads/2009/08/award_winner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348" y="2939887"/>
            <a:ext cx="5133975" cy="31527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2943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279497" y="432021"/>
            <a:ext cx="5934075" cy="533400"/>
          </a:xfrm>
        </p:spPr>
        <p:txBody>
          <a:bodyPr/>
          <a:lstStyle/>
          <a:p>
            <a:pPr fontAlgn="auto">
              <a:spcAft>
                <a:spcPts val="0"/>
              </a:spcAft>
              <a:defRPr/>
            </a:pPr>
            <a:r>
              <a:rPr lang="en-US" dirty="0" smtClean="0"/>
              <a:t>How do we convert people?</a:t>
            </a:r>
          </a:p>
        </p:txBody>
      </p:sp>
      <p:pic>
        <p:nvPicPr>
          <p:cNvPr id="1107972" name="Picture 4" descr="books"/>
          <p:cNvPicPr>
            <a:picLocks noChangeAspect="1" noChangeArrowheads="1"/>
          </p:cNvPicPr>
          <p:nvPr/>
        </p:nvPicPr>
        <p:blipFill>
          <a:blip r:embed="rId3" cstate="screen"/>
          <a:srcRect/>
          <a:stretch>
            <a:fillRect/>
          </a:stretch>
        </p:blipFill>
        <p:spPr bwMode="auto">
          <a:xfrm>
            <a:off x="2400300" y="2684463"/>
            <a:ext cx="6223000" cy="311943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Explosion 2 4"/>
          <p:cNvSpPr/>
          <p:nvPr/>
        </p:nvSpPr>
        <p:spPr>
          <a:xfrm rot="20718273">
            <a:off x="-572968" y="1245982"/>
            <a:ext cx="7672372" cy="3286150"/>
          </a:xfrm>
          <a:prstGeom prst="irregularSeal2">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buFontTx/>
              <a:buNone/>
            </a:pPr>
            <a:r>
              <a:rPr lang="en-US" sz="4400" b="1" dirty="0" smtClean="0">
                <a:solidFill>
                  <a:srgbClr val="C00000"/>
                </a:solidFill>
                <a:effectLst>
                  <a:outerShdw blurRad="38100" dist="38100" dir="2700000" algn="tl">
                    <a:srgbClr val="000000">
                      <a:alpha val="43137"/>
                    </a:srgbClr>
                  </a:outerShdw>
                </a:effectLst>
                <a:latin typeface="Berlin Sans FB Demi" pitchFamily="34" charset="0"/>
              </a:rPr>
              <a:t>The “Bible Study”</a:t>
            </a:r>
          </a:p>
        </p:txBody>
      </p:sp>
    </p:spTree>
    <p:extLst>
      <p:ext uri="{BB962C8B-B14F-4D97-AF65-F5344CB8AC3E}">
        <p14:creationId xmlns:p14="http://schemas.microsoft.com/office/powerpoint/2010/main" val="4243378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7972"/>
                                        </p:tgtEl>
                                        <p:attrNameLst>
                                          <p:attrName>style.visibility</p:attrName>
                                        </p:attrNameLst>
                                      </p:cBhvr>
                                      <p:to>
                                        <p:strVal val="visible"/>
                                      </p:to>
                                    </p:set>
                                    <p:animEffect transition="in" filter="wipe(down)">
                                      <p:cBhvr>
                                        <p:cTn id="7" dur="500"/>
                                        <p:tgtEl>
                                          <p:spTgt spid="110797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p:txBody>
          <a:bodyPr/>
          <a:lstStyle/>
          <a:p>
            <a:pPr fontAlgn="auto">
              <a:spcAft>
                <a:spcPts val="0"/>
              </a:spcAft>
              <a:defRPr/>
            </a:pPr>
            <a:r>
              <a:rPr lang="en-US" dirty="0" smtClean="0"/>
              <a:t>We are Commanded to Fish</a:t>
            </a:r>
          </a:p>
        </p:txBody>
      </p:sp>
      <p:sp>
        <p:nvSpPr>
          <p:cNvPr id="944131" name="Rectangle 3"/>
          <p:cNvSpPr>
            <a:spLocks noGrp="1" noChangeArrowheads="1"/>
          </p:cNvSpPr>
          <p:nvPr>
            <p:ph idx="1"/>
          </p:nvPr>
        </p:nvSpPr>
        <p:spPr>
          <a:xfrm>
            <a:off x="1348154" y="1465384"/>
            <a:ext cx="6998677" cy="1770185"/>
          </a:xfrm>
          <a:gradFill flip="none" rotWithShape="1">
            <a:gsLst>
              <a:gs pos="55000">
                <a:srgbClr val="002060"/>
              </a:gs>
              <a:gs pos="100000">
                <a:schemeClr val="accent1">
                  <a:tint val="23500"/>
                  <a:satMod val="160000"/>
                </a:schemeClr>
              </a:gs>
            </a:gsLst>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chorCtr="0">
            <a:normAutofit/>
          </a:bodyPr>
          <a:lstStyle/>
          <a:p>
            <a:pPr marL="548640" indent="-411480" algn="ctr" fontAlgn="auto">
              <a:spcAft>
                <a:spcPts val="0"/>
              </a:spcAft>
              <a:buClr>
                <a:schemeClr val="tx1">
                  <a:shade val="95000"/>
                </a:schemeClr>
              </a:buClr>
              <a:buFontTx/>
              <a:buNone/>
              <a:defRPr/>
            </a:pPr>
            <a:r>
              <a:rPr lang="en-US" sz="3200" i="1" dirty="0" smtClean="0">
                <a:effectLst>
                  <a:outerShdw blurRad="38100" dist="38100" dir="2700000" algn="tl">
                    <a:srgbClr val="000000"/>
                  </a:outerShdw>
                </a:effectLst>
              </a:rPr>
              <a:t>“</a:t>
            </a:r>
            <a:r>
              <a:rPr lang="en-US" sz="3200" b="1" i="1" dirty="0" smtClean="0">
                <a:solidFill>
                  <a:srgbClr val="FFFF00"/>
                </a:solidFill>
                <a:effectLst>
                  <a:outerShdw blurRad="38100" dist="38100" dir="2700000" algn="tl">
                    <a:srgbClr val="000000"/>
                  </a:outerShdw>
                </a:effectLst>
              </a:rPr>
              <a:t>Go</a:t>
            </a:r>
            <a:r>
              <a:rPr lang="en-US" sz="3200" i="1" dirty="0" smtClean="0">
                <a:effectLst>
                  <a:outerShdw blurRad="38100" dist="38100" dir="2700000" algn="tl">
                    <a:srgbClr val="000000"/>
                  </a:outerShdw>
                </a:effectLst>
              </a:rPr>
              <a:t> into all the world and </a:t>
            </a:r>
            <a:r>
              <a:rPr lang="en-US" sz="3200" b="1" i="1" dirty="0" smtClean="0">
                <a:solidFill>
                  <a:srgbClr val="FFFF00"/>
                </a:solidFill>
                <a:effectLst>
                  <a:outerShdw blurRad="38100" dist="38100" dir="2700000" algn="tl">
                    <a:srgbClr val="000000"/>
                  </a:outerShdw>
                </a:effectLst>
              </a:rPr>
              <a:t>preach</a:t>
            </a:r>
            <a:r>
              <a:rPr lang="en-US" sz="3200" i="1" dirty="0" smtClean="0">
                <a:effectLst>
                  <a:outerShdw blurRad="38100" dist="38100" dir="2700000" algn="tl">
                    <a:srgbClr val="000000"/>
                  </a:outerShdw>
                </a:effectLst>
              </a:rPr>
              <a:t> the gospel to </a:t>
            </a:r>
            <a:r>
              <a:rPr lang="en-US" sz="3200" b="1" i="1" dirty="0">
                <a:solidFill>
                  <a:srgbClr val="FFFF00"/>
                </a:solidFill>
                <a:effectLst>
                  <a:outerShdw blurRad="38100" dist="38100" dir="2700000" algn="tl">
                    <a:srgbClr val="000000"/>
                  </a:outerShdw>
                </a:effectLst>
              </a:rPr>
              <a:t>every</a:t>
            </a:r>
            <a:r>
              <a:rPr lang="en-US" sz="3200" i="1" dirty="0" smtClean="0">
                <a:effectLst>
                  <a:outerShdw blurRad="38100" dist="38100" dir="2700000" algn="tl">
                    <a:srgbClr val="000000"/>
                  </a:outerShdw>
                </a:effectLst>
              </a:rPr>
              <a:t> creature.”</a:t>
            </a:r>
          </a:p>
          <a:p>
            <a:pPr marL="911225" indent="-31750" fontAlgn="auto">
              <a:spcAft>
                <a:spcPts val="0"/>
              </a:spcAft>
              <a:buClr>
                <a:schemeClr val="tx1">
                  <a:shade val="95000"/>
                </a:schemeClr>
              </a:buClr>
              <a:buFontTx/>
              <a:buNone/>
              <a:defRPr/>
            </a:pPr>
            <a:r>
              <a:rPr lang="en-US" sz="2000" dirty="0" smtClean="0"/>
              <a:t>Mark 16:15</a:t>
            </a:r>
          </a:p>
        </p:txBody>
      </p:sp>
      <p:pic>
        <p:nvPicPr>
          <p:cNvPr id="944132" name="Picture 4" descr="j0149675[1]"/>
          <p:cNvPicPr>
            <a:picLocks noChangeAspect="1" noChangeArrowheads="1"/>
          </p:cNvPicPr>
          <p:nvPr/>
        </p:nvPicPr>
        <p:blipFill>
          <a:blip r:embed="rId3" cstate="screen"/>
          <a:srcRect/>
          <a:stretch>
            <a:fillRect/>
          </a:stretch>
        </p:blipFill>
        <p:spPr bwMode="auto">
          <a:xfrm>
            <a:off x="5145088" y="2982913"/>
            <a:ext cx="3998912" cy="38750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44132"/>
                                        </p:tgtEl>
                                        <p:attrNameLst>
                                          <p:attrName>style.visibility</p:attrName>
                                        </p:attrNameLst>
                                      </p:cBhvr>
                                      <p:to>
                                        <p:strVal val="visible"/>
                                      </p:to>
                                    </p:set>
                                    <p:animEffect transition="in" filter="dissolve">
                                      <p:cBhvr>
                                        <p:cTn id="7" dur="10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nvGraphicFramePr>
        <p:xfrm>
          <a:off x="478973" y="1683663"/>
          <a:ext cx="8229600" cy="4151088"/>
        </p:xfrm>
        <a:graphic>
          <a:graphicData uri="http://schemas.openxmlformats.org/drawingml/2006/table">
            <a:tbl>
              <a:tblPr/>
              <a:tblGrid>
                <a:gridCol w="1582056"/>
                <a:gridCol w="3398477"/>
                <a:gridCol w="717176"/>
                <a:gridCol w="1399775"/>
                <a:gridCol w="1132116"/>
              </a:tblGrid>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Narrow" pitchFamily="34" charset="0"/>
                        </a:rPr>
                        <a:t>Pentecost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Acts 2:14-41</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Narrow" pitchFamily="34" charset="0"/>
                        </a:rPr>
                        <a:t>Samaritans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rial Narrow" pitchFamily="34" charset="0"/>
                        </a:rPr>
                        <a:t>Acts 8:5-13</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Narrow" pitchFamily="34" charset="0"/>
                        </a:rPr>
                        <a:t>Ethiopian Eunuch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rial Narrow" pitchFamily="34" charset="0"/>
                        </a:rPr>
                        <a:t>Acts 8:35-39</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Believed, Confessed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Narrow" pitchFamily="34" charset="0"/>
                        </a:rPr>
                        <a:t>Cornelius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rial Narrow" pitchFamily="34" charset="0"/>
                        </a:rPr>
                        <a:t>Acts 10:34-48</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Arial Narrow" pitchFamily="34" charset="0"/>
                        </a:rPr>
                        <a:t>Lydia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Arial Narrow" pitchFamily="34" charset="0"/>
                        </a:rPr>
                        <a:t>Acts 16:13-15</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691848">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Narrow" pitchFamily="34" charset="0"/>
                        </a:rPr>
                        <a:t>The Jailor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Acts 16:25-34</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Believed</a:t>
                      </a: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lvl1pPr marL="0" algn="l" rtl="0" eaLnBrk="1" latinLnBrk="0" hangingPunct="1">
                        <a:defRPr kumimoji="0" kern="1200">
                          <a:solidFill>
                            <a:schemeClr val="dk1"/>
                          </a:solidFill>
                          <a:latin typeface="Eras Demi ITC"/>
                          <a:cs typeface="Arial"/>
                        </a:defRPr>
                      </a:lvl1pPr>
                      <a:lvl2pPr marL="457200" algn="l" rtl="0" eaLnBrk="1" latinLnBrk="0" hangingPunct="1">
                        <a:defRPr kumimoji="0" kern="1200">
                          <a:solidFill>
                            <a:schemeClr val="dk1"/>
                          </a:solidFill>
                          <a:latin typeface="Eras Demi ITC"/>
                          <a:cs typeface="Arial"/>
                        </a:defRPr>
                      </a:lvl2pPr>
                      <a:lvl3pPr marL="914400" algn="l" rtl="0" eaLnBrk="1" latinLnBrk="0" hangingPunct="1">
                        <a:defRPr kumimoji="0" kern="1200">
                          <a:solidFill>
                            <a:schemeClr val="dk1"/>
                          </a:solidFill>
                          <a:latin typeface="Eras Demi ITC"/>
                          <a:cs typeface="Arial"/>
                        </a:defRPr>
                      </a:lvl3pPr>
                      <a:lvl4pPr marL="1371600" algn="l" rtl="0" eaLnBrk="1" latinLnBrk="0" hangingPunct="1">
                        <a:defRPr kumimoji="0" kern="1200">
                          <a:solidFill>
                            <a:schemeClr val="dk1"/>
                          </a:solidFill>
                          <a:latin typeface="Eras Demi ITC"/>
                          <a:cs typeface="Arial"/>
                        </a:defRPr>
                      </a:lvl4pPr>
                      <a:lvl5pPr marL="1828800" algn="l" rtl="0" eaLnBrk="1" latinLnBrk="0" hangingPunct="1">
                        <a:defRPr kumimoji="0" kern="1200">
                          <a:solidFill>
                            <a:schemeClr val="dk1"/>
                          </a:solidFill>
                          <a:latin typeface="Eras Demi ITC"/>
                          <a:cs typeface="Arial"/>
                        </a:defRPr>
                      </a:lvl5pPr>
                      <a:lvl6pPr marL="2286000" algn="l" rtl="0" eaLnBrk="1" latinLnBrk="0" hangingPunct="1">
                        <a:defRPr kumimoji="0" kern="1200">
                          <a:solidFill>
                            <a:schemeClr val="dk1"/>
                          </a:solidFill>
                          <a:latin typeface="Eras Demi ITC"/>
                          <a:cs typeface="Arial"/>
                        </a:defRPr>
                      </a:lvl6pPr>
                      <a:lvl7pPr marL="2743200" algn="l" rtl="0" eaLnBrk="1" latinLnBrk="0" hangingPunct="1">
                        <a:defRPr kumimoji="0" kern="1200">
                          <a:solidFill>
                            <a:schemeClr val="dk1"/>
                          </a:solidFill>
                          <a:latin typeface="Eras Demi ITC"/>
                          <a:cs typeface="Arial"/>
                        </a:defRPr>
                      </a:lvl7pPr>
                      <a:lvl8pPr marL="3200400" algn="l" rtl="0" eaLnBrk="1" latinLnBrk="0" hangingPunct="1">
                        <a:defRPr kumimoji="0" kern="1200">
                          <a:solidFill>
                            <a:schemeClr val="dk1"/>
                          </a:solidFill>
                          <a:latin typeface="Eras Demi ITC"/>
                          <a:cs typeface="Arial"/>
                        </a:defRPr>
                      </a:lvl8pPr>
                      <a:lvl9pPr marL="3657600" algn="l" rtl="0" eaLnBrk="1" latinLnBrk="0" hangingPunct="1">
                        <a:defRPr kumimoji="0" kern="1200">
                          <a:solidFill>
                            <a:schemeClr val="dk1"/>
                          </a:solidFill>
                          <a:latin typeface="Eras Demi ITC"/>
                          <a:cs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bl>
          </a:graphicData>
        </a:graphic>
      </p:graphicFrame>
      <p:sp>
        <p:nvSpPr>
          <p:cNvPr id="22" name="Rectangle 68"/>
          <p:cNvSpPr>
            <a:spLocks noChangeArrowheads="1"/>
          </p:cNvSpPr>
          <p:nvPr/>
        </p:nvSpPr>
        <p:spPr bwMode="auto">
          <a:xfrm>
            <a:off x="2044670" y="1689394"/>
            <a:ext cx="2186850" cy="697593"/>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rPr>
              <a:t>First Gospel Sermon</a:t>
            </a:r>
          </a:p>
        </p:txBody>
      </p:sp>
      <p:sp>
        <p:nvSpPr>
          <p:cNvPr id="23" name="Rectangle 69"/>
          <p:cNvSpPr>
            <a:spLocks noChangeArrowheads="1"/>
          </p:cNvSpPr>
          <p:nvPr/>
        </p:nvSpPr>
        <p:spPr bwMode="auto">
          <a:xfrm>
            <a:off x="2044670" y="2386987"/>
            <a:ext cx="2186850" cy="690563"/>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rPr>
              <a:t>Preached Christ</a:t>
            </a:r>
          </a:p>
        </p:txBody>
      </p:sp>
      <p:sp>
        <p:nvSpPr>
          <p:cNvPr id="24" name="Rectangle 70"/>
          <p:cNvSpPr>
            <a:spLocks noChangeArrowheads="1"/>
          </p:cNvSpPr>
          <p:nvPr/>
        </p:nvSpPr>
        <p:spPr bwMode="auto">
          <a:xfrm>
            <a:off x="2044670" y="3082766"/>
            <a:ext cx="2186850" cy="693054"/>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rPr>
              <a:t>Preached Jesus</a:t>
            </a:r>
          </a:p>
        </p:txBody>
      </p:sp>
      <p:sp>
        <p:nvSpPr>
          <p:cNvPr id="25" name="Rectangle 71"/>
          <p:cNvSpPr>
            <a:spLocks noChangeArrowheads="1"/>
          </p:cNvSpPr>
          <p:nvPr/>
        </p:nvSpPr>
        <p:spPr bwMode="auto">
          <a:xfrm>
            <a:off x="2044491" y="3779451"/>
            <a:ext cx="2186850" cy="707799"/>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rPr>
              <a:t>Preached </a:t>
            </a: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gospel</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26" name="Rectangle 72"/>
          <p:cNvSpPr>
            <a:spLocks noChangeArrowheads="1"/>
          </p:cNvSpPr>
          <p:nvPr/>
        </p:nvSpPr>
        <p:spPr bwMode="auto">
          <a:xfrm>
            <a:off x="2044670" y="4476019"/>
            <a:ext cx="2186850" cy="682289"/>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rPr>
              <a:t>Preached gospel</a:t>
            </a:r>
          </a:p>
        </p:txBody>
      </p:sp>
      <p:sp>
        <p:nvSpPr>
          <p:cNvPr id="27" name="Rectangle 73"/>
          <p:cNvSpPr>
            <a:spLocks noChangeArrowheads="1"/>
          </p:cNvSpPr>
          <p:nvPr/>
        </p:nvSpPr>
        <p:spPr bwMode="auto">
          <a:xfrm>
            <a:off x="2044671" y="5156852"/>
            <a:ext cx="2186850" cy="698141"/>
          </a:xfrm>
          <a:prstGeom prst="rect">
            <a:avLst/>
          </a:prstGeom>
          <a:solidFill>
            <a:srgbClr val="C00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Word of </a:t>
            </a:r>
            <a:r>
              <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rPr>
              <a:t>the Lord</a:t>
            </a:r>
          </a:p>
        </p:txBody>
      </p:sp>
      <p:sp>
        <p:nvSpPr>
          <p:cNvPr id="28" name="Rectangle 68"/>
          <p:cNvSpPr>
            <a:spLocks noChangeArrowheads="1"/>
          </p:cNvSpPr>
          <p:nvPr/>
        </p:nvSpPr>
        <p:spPr bwMode="auto">
          <a:xfrm>
            <a:off x="6185641" y="1690912"/>
            <a:ext cx="1390816" cy="695101"/>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Baptized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V38-41</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29" name="Rectangle 68"/>
          <p:cNvSpPr>
            <a:spLocks noChangeArrowheads="1"/>
          </p:cNvSpPr>
          <p:nvPr/>
        </p:nvSpPr>
        <p:spPr bwMode="auto">
          <a:xfrm>
            <a:off x="6184325" y="2390306"/>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Baptized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V12-13</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30" name="Rectangle 68"/>
          <p:cNvSpPr>
            <a:spLocks noChangeArrowheads="1"/>
          </p:cNvSpPr>
          <p:nvPr/>
        </p:nvSpPr>
        <p:spPr bwMode="auto">
          <a:xfrm>
            <a:off x="6185647" y="3074961"/>
            <a:ext cx="1390816" cy="696939"/>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Baptized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V38</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31" name="Rectangle 68"/>
          <p:cNvSpPr>
            <a:spLocks noChangeArrowheads="1"/>
          </p:cNvSpPr>
          <p:nvPr/>
        </p:nvSpPr>
        <p:spPr bwMode="auto">
          <a:xfrm>
            <a:off x="6184331" y="3752850"/>
            <a:ext cx="1390816" cy="717527"/>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Baptized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V48</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32" name="Rectangle 68"/>
          <p:cNvSpPr>
            <a:spLocks noChangeArrowheads="1"/>
          </p:cNvSpPr>
          <p:nvPr/>
        </p:nvSpPr>
        <p:spPr bwMode="auto">
          <a:xfrm>
            <a:off x="6185653" y="4465736"/>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Baptized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V15</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33" name="Rectangle 68"/>
          <p:cNvSpPr>
            <a:spLocks noChangeArrowheads="1"/>
          </p:cNvSpPr>
          <p:nvPr/>
        </p:nvSpPr>
        <p:spPr bwMode="auto">
          <a:xfrm>
            <a:off x="6184337" y="5155154"/>
            <a:ext cx="1390816" cy="682183"/>
          </a:xfrm>
          <a:prstGeom prst="rect">
            <a:avLst/>
          </a:prstGeom>
          <a:solidFill>
            <a:srgbClr val="0099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Baptized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V33</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34" name="AutoShape 63"/>
          <p:cNvSpPr>
            <a:spLocks noChangeArrowheads="1"/>
          </p:cNvSpPr>
          <p:nvPr/>
        </p:nvSpPr>
        <p:spPr bwMode="auto">
          <a:xfrm>
            <a:off x="7330163" y="1535055"/>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Arial" charset="0"/>
                <a:ea typeface="+mn-ea"/>
                <a:cs typeface="Arial"/>
              </a:rPr>
              <a:t>One Session</a:t>
            </a:r>
          </a:p>
        </p:txBody>
      </p:sp>
      <p:sp>
        <p:nvSpPr>
          <p:cNvPr id="35" name="AutoShape 64"/>
          <p:cNvSpPr>
            <a:spLocks noChangeArrowheads="1"/>
          </p:cNvSpPr>
          <p:nvPr/>
        </p:nvSpPr>
        <p:spPr bwMode="auto">
          <a:xfrm>
            <a:off x="7330163" y="2225844"/>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Arial" charset="0"/>
                <a:ea typeface="+mn-ea"/>
                <a:cs typeface="Arial"/>
              </a:rPr>
              <a:t>One Session</a:t>
            </a:r>
          </a:p>
        </p:txBody>
      </p:sp>
      <p:sp>
        <p:nvSpPr>
          <p:cNvPr id="36" name="AutoShape 65"/>
          <p:cNvSpPr>
            <a:spLocks noChangeArrowheads="1"/>
          </p:cNvSpPr>
          <p:nvPr/>
        </p:nvSpPr>
        <p:spPr bwMode="auto">
          <a:xfrm>
            <a:off x="7330163" y="2916633"/>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Arial" charset="0"/>
                <a:ea typeface="+mn-ea"/>
                <a:cs typeface="Arial"/>
              </a:rPr>
              <a:t>One Session</a:t>
            </a:r>
          </a:p>
        </p:txBody>
      </p:sp>
      <p:sp>
        <p:nvSpPr>
          <p:cNvPr id="37" name="AutoShape 66"/>
          <p:cNvSpPr>
            <a:spLocks noChangeArrowheads="1"/>
          </p:cNvSpPr>
          <p:nvPr/>
        </p:nvSpPr>
        <p:spPr bwMode="auto">
          <a:xfrm>
            <a:off x="7330163" y="3591321"/>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Arial" charset="0"/>
                <a:ea typeface="+mn-ea"/>
                <a:cs typeface="Arial"/>
              </a:rPr>
              <a:t>One Session</a:t>
            </a:r>
          </a:p>
        </p:txBody>
      </p:sp>
      <p:sp>
        <p:nvSpPr>
          <p:cNvPr id="38" name="AutoShape 67"/>
          <p:cNvSpPr>
            <a:spLocks noChangeArrowheads="1"/>
          </p:cNvSpPr>
          <p:nvPr/>
        </p:nvSpPr>
        <p:spPr bwMode="auto">
          <a:xfrm>
            <a:off x="7330163" y="4282110"/>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Arial" charset="0"/>
                <a:ea typeface="+mn-ea"/>
                <a:cs typeface="Arial"/>
              </a:rPr>
              <a:t>One Session</a:t>
            </a:r>
          </a:p>
        </p:txBody>
      </p:sp>
      <p:sp>
        <p:nvSpPr>
          <p:cNvPr id="39" name="AutoShape 75"/>
          <p:cNvSpPr>
            <a:spLocks noChangeArrowheads="1"/>
          </p:cNvSpPr>
          <p:nvPr/>
        </p:nvSpPr>
        <p:spPr bwMode="auto">
          <a:xfrm>
            <a:off x="7330163" y="4985825"/>
            <a:ext cx="1828800" cy="942975"/>
          </a:xfrm>
          <a:prstGeom prst="irregularSeal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Arial" charset="0"/>
                <a:ea typeface="+mn-ea"/>
                <a:cs typeface="Arial"/>
              </a:rPr>
              <a:t>One Session</a:t>
            </a:r>
          </a:p>
        </p:txBody>
      </p:sp>
      <p:sp>
        <p:nvSpPr>
          <p:cNvPr id="41" name="Rectangle 62"/>
          <p:cNvSpPr txBox="1">
            <a:spLocks noChangeArrowheads="1"/>
          </p:cNvSpPr>
          <p:nvPr/>
        </p:nvSpPr>
        <p:spPr>
          <a:xfrm>
            <a:off x="500742" y="309094"/>
            <a:ext cx="8229600" cy="914400"/>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nchorCtr="0"/>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FFFFFF"/>
                </a:solidFill>
                <a:effectLst/>
                <a:uLnTx/>
                <a:uFillTx/>
                <a:latin typeface="Arial Black" pitchFamily="34" charset="0"/>
                <a:ea typeface="+mn-ea"/>
                <a:cs typeface="Arial"/>
              </a:rPr>
              <a:t>The Gospel </a:t>
            </a:r>
            <a:r>
              <a:rPr kumimoji="0" lang="en-US" sz="2400" b="0" i="0" u="none" strike="noStrike" kern="0" cap="none" spc="0" normalizeH="0" baseline="0" noProof="0" dirty="0" smtClean="0">
                <a:ln>
                  <a:noFill/>
                </a:ln>
                <a:solidFill>
                  <a:srgbClr val="FFFF00"/>
                </a:solidFill>
                <a:effectLst/>
                <a:uLnTx/>
                <a:uFillTx/>
                <a:latin typeface="Arial Black" pitchFamily="34" charset="0"/>
                <a:ea typeface="+mn-ea"/>
                <a:cs typeface="Arial"/>
              </a:rPr>
              <a:t>Can Be </a:t>
            </a:r>
            <a:r>
              <a:rPr kumimoji="0" lang="en-US" sz="2400" b="0" i="0" u="none" strike="noStrike" kern="0" cap="none" spc="0" normalizeH="0" baseline="0" noProof="0" dirty="0" smtClean="0">
                <a:ln>
                  <a:noFill/>
                </a:ln>
                <a:solidFill>
                  <a:srgbClr val="FFFFFF"/>
                </a:solidFill>
                <a:effectLst/>
                <a:uLnTx/>
                <a:uFillTx/>
                <a:latin typeface="Arial Black" pitchFamily="34" charset="0"/>
                <a:ea typeface="+mn-ea"/>
                <a:cs typeface="Arial"/>
              </a:rPr>
              <a:t>Shared In One Session!</a:t>
            </a:r>
            <a:endParaRPr kumimoji="0" lang="en-US" sz="2400" b="0" i="0" u="none" strike="noStrike" kern="0" cap="none" spc="0" normalizeH="0" baseline="0" noProof="0" dirty="0">
              <a:ln>
                <a:noFill/>
              </a:ln>
              <a:solidFill>
                <a:srgbClr val="FFFFFF"/>
              </a:solidFill>
              <a:effectLst/>
              <a:uLnTx/>
              <a:uFillTx/>
              <a:latin typeface="Arial Black" pitchFamily="34" charset="0"/>
              <a:ea typeface="+mn-ea"/>
              <a:cs typeface="Arial"/>
            </a:endParaRPr>
          </a:p>
        </p:txBody>
      </p:sp>
      <p:sp>
        <p:nvSpPr>
          <p:cNvPr id="40" name="Rectangle 68"/>
          <p:cNvSpPr>
            <a:spLocks noChangeArrowheads="1"/>
          </p:cNvSpPr>
          <p:nvPr/>
        </p:nvSpPr>
        <p:spPr bwMode="auto">
          <a:xfrm>
            <a:off x="4231328" y="1699877"/>
            <a:ext cx="1228166" cy="695101"/>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Jews</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42" name="Rectangle 68"/>
          <p:cNvSpPr>
            <a:spLocks noChangeArrowheads="1"/>
          </p:cNvSpPr>
          <p:nvPr/>
        </p:nvSpPr>
        <p:spPr bwMode="auto">
          <a:xfrm>
            <a:off x="4230012" y="2399271"/>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Non-Jews</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43" name="Rectangle 68"/>
          <p:cNvSpPr>
            <a:spLocks noChangeArrowheads="1"/>
          </p:cNvSpPr>
          <p:nvPr/>
        </p:nvSpPr>
        <p:spPr bwMode="auto">
          <a:xfrm>
            <a:off x="4231334" y="3083926"/>
            <a:ext cx="1228166" cy="696939"/>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Proselyte</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44" name="Rectangle 68"/>
          <p:cNvSpPr>
            <a:spLocks noChangeArrowheads="1"/>
          </p:cNvSpPr>
          <p:nvPr/>
        </p:nvSpPr>
        <p:spPr bwMode="auto">
          <a:xfrm>
            <a:off x="4230018" y="3761815"/>
            <a:ext cx="1228166" cy="717527"/>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Gentile</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45" name="Rectangle 68"/>
          <p:cNvSpPr>
            <a:spLocks noChangeArrowheads="1"/>
          </p:cNvSpPr>
          <p:nvPr/>
        </p:nvSpPr>
        <p:spPr bwMode="auto">
          <a:xfrm>
            <a:off x="4231340" y="4474701"/>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Worshipper</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
        <p:nvSpPr>
          <p:cNvPr id="46" name="Rectangle 68"/>
          <p:cNvSpPr>
            <a:spLocks noChangeArrowheads="1"/>
          </p:cNvSpPr>
          <p:nvPr/>
        </p:nvSpPr>
        <p:spPr bwMode="auto">
          <a:xfrm>
            <a:off x="4230024" y="5164119"/>
            <a:ext cx="1228166" cy="682183"/>
          </a:xfrm>
          <a:prstGeom prst="rect">
            <a:avLst/>
          </a:prstGeom>
          <a:solidFill>
            <a:srgbClr val="0070C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charset="0"/>
                <a:ea typeface="+mn-ea"/>
                <a:cs typeface="Arial"/>
              </a:rPr>
              <a:t>Pagan</a:t>
            </a:r>
            <a:endParaRPr kumimoji="0" lang="en-US" sz="1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a:endParaRPr>
          </a:p>
        </p:txBody>
      </p:sp>
    </p:spTree>
    <p:extLst>
      <p:ext uri="{BB962C8B-B14F-4D97-AF65-F5344CB8AC3E}">
        <p14:creationId xmlns:p14="http://schemas.microsoft.com/office/powerpoint/2010/main" val="4036573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 calcmode="lin" valueType="num">
                                      <p:cBhvr>
                                        <p:cTn id="16" dur="500" fill="hold"/>
                                        <p:tgtEl>
                                          <p:spTgt spid="35"/>
                                        </p:tgtEl>
                                        <p:attrNameLst>
                                          <p:attrName>style.rotation</p:attrName>
                                        </p:attrNameLst>
                                      </p:cBhvr>
                                      <p:tavLst>
                                        <p:tav tm="0">
                                          <p:val>
                                            <p:fltVal val="360"/>
                                          </p:val>
                                        </p:tav>
                                        <p:tav tm="100000">
                                          <p:val>
                                            <p:fltVal val="0"/>
                                          </p:val>
                                        </p:tav>
                                      </p:tavLst>
                                    </p:anim>
                                    <p:animEffect transition="in" filter="fade">
                                      <p:cBhvr>
                                        <p:cTn id="17" dur="500"/>
                                        <p:tgtEl>
                                          <p:spTgt spid="35"/>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 calcmode="lin" valueType="num">
                                      <p:cBhvr>
                                        <p:cTn id="30" dur="500" fill="hold"/>
                                        <p:tgtEl>
                                          <p:spTgt spid="37"/>
                                        </p:tgtEl>
                                        <p:attrNameLst>
                                          <p:attrName>style.rotation</p:attrName>
                                        </p:attrNameLst>
                                      </p:cBhvr>
                                      <p:tavLst>
                                        <p:tav tm="0">
                                          <p:val>
                                            <p:fltVal val="360"/>
                                          </p:val>
                                        </p:tav>
                                        <p:tav tm="100000">
                                          <p:val>
                                            <p:fltVal val="0"/>
                                          </p:val>
                                        </p:tav>
                                      </p:tavLst>
                                    </p:anim>
                                    <p:animEffect transition="in" filter="fade">
                                      <p:cBhvr>
                                        <p:cTn id="31" dur="500"/>
                                        <p:tgtEl>
                                          <p:spTgt spid="37"/>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 calcmode="lin" valueType="num">
                                      <p:cBhvr>
                                        <p:cTn id="37" dur="500" fill="hold"/>
                                        <p:tgtEl>
                                          <p:spTgt spid="38"/>
                                        </p:tgtEl>
                                        <p:attrNameLst>
                                          <p:attrName>style.rotation</p:attrName>
                                        </p:attrNameLst>
                                      </p:cBhvr>
                                      <p:tavLst>
                                        <p:tav tm="0">
                                          <p:val>
                                            <p:fltVal val="360"/>
                                          </p:val>
                                        </p:tav>
                                        <p:tav tm="100000">
                                          <p:val>
                                            <p:fltVal val="0"/>
                                          </p:val>
                                        </p:tav>
                                      </p:tavLst>
                                    </p:anim>
                                    <p:animEffect transition="in" filter="fade">
                                      <p:cBhvr>
                                        <p:cTn id="38" dur="500"/>
                                        <p:tgtEl>
                                          <p:spTgt spid="38"/>
                                        </p:tgtEl>
                                      </p:cBhvr>
                                    </p:animEffect>
                                  </p:childTnLst>
                                </p:cTn>
                              </p:par>
                            </p:childTnLst>
                          </p:cTn>
                        </p:par>
                        <p:par>
                          <p:cTn id="39" fill="hold">
                            <p:stCondLst>
                              <p:cond delay="2500"/>
                            </p:stCondLst>
                            <p:childTnLst>
                              <p:par>
                                <p:cTn id="40" presetID="49" presetClass="entr" presetSubtype="0" decel="100000"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 calcmode="lin" valueType="num">
                                      <p:cBhvr>
                                        <p:cTn id="44" dur="500" fill="hold"/>
                                        <p:tgtEl>
                                          <p:spTgt spid="39"/>
                                        </p:tgtEl>
                                        <p:attrNameLst>
                                          <p:attrName>style.rotation</p:attrName>
                                        </p:attrNameLst>
                                      </p:cBhvr>
                                      <p:tavLst>
                                        <p:tav tm="0">
                                          <p:val>
                                            <p:fltVal val="360"/>
                                          </p:val>
                                        </p:tav>
                                        <p:tav tm="100000">
                                          <p:val>
                                            <p:fltVal val="0"/>
                                          </p:val>
                                        </p:tav>
                                      </p:tavLst>
                                    </p:anim>
                                    <p:animEffect transition="in" filter="fade">
                                      <p:cBhvr>
                                        <p:cTn id="45" dur="500"/>
                                        <p:tgtEl>
                                          <p:spTgt spid="39"/>
                                        </p:tgtEl>
                                      </p:cBhvr>
                                    </p:animEffect>
                                  </p:childTnLst>
                                </p:cTn>
                              </p:par>
                            </p:childTnLst>
                          </p:cTn>
                        </p:par>
                        <p:par>
                          <p:cTn id="46" fill="hold">
                            <p:stCondLst>
                              <p:cond delay="3000"/>
                            </p:stCondLst>
                            <p:childTnLst>
                              <p:par>
                                <p:cTn id="47" presetID="47"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r>
              <a:rPr lang="en-US" dirty="0" smtClean="0"/>
              <a:t>The Early Church Model</a:t>
            </a:r>
            <a:endParaRPr lang="en-US" dirty="0"/>
          </a:p>
        </p:txBody>
      </p:sp>
      <p:sp>
        <p:nvSpPr>
          <p:cNvPr id="3" name="Vertical Text Placeholder 2"/>
          <p:cNvSpPr>
            <a:spLocks noGrp="1"/>
          </p:cNvSpPr>
          <p:nvPr>
            <p:ph type="body" orient="vert" idx="1"/>
          </p:nvPr>
        </p:nvSpPr>
        <p:spPr>
          <a:xfrm rot="16200000">
            <a:off x="2127093" y="162691"/>
            <a:ext cx="5276850" cy="7132055"/>
          </a:xfrm>
        </p:spPr>
        <p:txBody>
          <a:bodyPr/>
          <a:lstStyle/>
          <a:p>
            <a:pPr marL="0" indent="0">
              <a:buNone/>
            </a:pPr>
            <a:r>
              <a:rPr lang="en-US" dirty="0" smtClean="0"/>
              <a:t>The propagation of The Great Commission - the first “</a:t>
            </a:r>
            <a:r>
              <a:rPr lang="en-US" dirty="0"/>
              <a:t>s</a:t>
            </a:r>
            <a:r>
              <a:rPr lang="en-US" dirty="0" smtClean="0"/>
              <a:t>ocial network”</a:t>
            </a:r>
            <a:endParaRPr lang="en-US" dirty="0"/>
          </a:p>
        </p:txBody>
      </p:sp>
      <p:sp>
        <p:nvSpPr>
          <p:cNvPr id="4" name="Oval 3"/>
          <p:cNvSpPr/>
          <p:nvPr/>
        </p:nvSpPr>
        <p:spPr>
          <a:xfrm>
            <a:off x="4292803" y="2582871"/>
            <a:ext cx="721895" cy="493295"/>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23570" y="3852653"/>
            <a:ext cx="721895" cy="493295"/>
          </a:xfrm>
          <a:prstGeom prst="ellipse">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45465" y="3978535"/>
            <a:ext cx="721895" cy="493295"/>
          </a:xfrm>
          <a:prstGeom prst="ellipse">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098918" y="3569461"/>
            <a:ext cx="721895" cy="493295"/>
          </a:xfrm>
          <a:prstGeom prst="ellipse">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64792" y="3841070"/>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81361" y="4306531"/>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50590" y="4584267"/>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65908" y="3606005"/>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437308" y="3947447"/>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81692" y="4241774"/>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95036" y="4640274"/>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66963" y="4981716"/>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40203" y="5012805"/>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25739" y="5408882"/>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578930" y="5228363"/>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859664" y="5133569"/>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42179" y="4532356"/>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81754" y="4870667"/>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837256" y="4915587"/>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32518" y="2814071"/>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593465" y="3076166"/>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232517" y="3393385"/>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13052" y="3840108"/>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149675" y="3569461"/>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49675" y="3220095"/>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5200" y="4716055"/>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886359" y="4726113"/>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179125" y="4440742"/>
            <a:ext cx="721895" cy="493295"/>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064074" y="4039061"/>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17083" y="3978535"/>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40272" y="4371727"/>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540072" y="5261696"/>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407710" y="5686430"/>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061439" y="5518946"/>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653748" y="5475011"/>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377023" y="5888502"/>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016075" y="6027078"/>
            <a:ext cx="721895" cy="493295"/>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r="100000" b="100000"/>
            </a:path>
            <a:tileRect l="-100000" t="-100000"/>
          </a:gradFill>
          <a:ln w="19050" cap="rnd">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101231" y="3697341"/>
            <a:ext cx="1066800" cy="372541"/>
          </a:xfrm>
          <a:custGeom>
            <a:avLst/>
            <a:gdLst>
              <a:gd name="connsiteX0" fmla="*/ 1066800 w 1066800"/>
              <a:gd name="connsiteY0" fmla="*/ 372541 h 372541"/>
              <a:gd name="connsiteX1" fmla="*/ 558800 w 1066800"/>
              <a:gd name="connsiteY1" fmla="*/ 8 h 372541"/>
              <a:gd name="connsiteX2" fmla="*/ 0 w 1066800"/>
              <a:gd name="connsiteY2" fmla="*/ 364075 h 372541"/>
            </a:gdLst>
            <a:ahLst/>
            <a:cxnLst>
              <a:cxn ang="0">
                <a:pos x="connsiteX0" y="connsiteY0"/>
              </a:cxn>
              <a:cxn ang="0">
                <a:pos x="connsiteX1" y="connsiteY1"/>
              </a:cxn>
              <a:cxn ang="0">
                <a:pos x="connsiteX2" y="connsiteY2"/>
              </a:cxn>
            </a:cxnLst>
            <a:rect l="l" t="t" r="r" b="b"/>
            <a:pathLst>
              <a:path w="1066800" h="372541">
                <a:moveTo>
                  <a:pt x="1066800" y="372541"/>
                </a:moveTo>
                <a:cubicBezTo>
                  <a:pt x="901700" y="186980"/>
                  <a:pt x="736600" y="1419"/>
                  <a:pt x="558800" y="8"/>
                </a:cubicBezTo>
                <a:cubicBezTo>
                  <a:pt x="381000" y="-1403"/>
                  <a:pt x="190500" y="181336"/>
                  <a:pt x="0" y="364075"/>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279031" y="4003248"/>
            <a:ext cx="905934" cy="523834"/>
          </a:xfrm>
          <a:custGeom>
            <a:avLst/>
            <a:gdLst>
              <a:gd name="connsiteX0" fmla="*/ 905934 w 905934"/>
              <a:gd name="connsiteY0" fmla="*/ 58168 h 523834"/>
              <a:gd name="connsiteX1" fmla="*/ 372534 w 905934"/>
              <a:gd name="connsiteY1" fmla="*/ 41234 h 523834"/>
              <a:gd name="connsiteX2" fmla="*/ 0 w 905934"/>
              <a:gd name="connsiteY2" fmla="*/ 523834 h 523834"/>
            </a:gdLst>
            <a:ahLst/>
            <a:cxnLst>
              <a:cxn ang="0">
                <a:pos x="connsiteX0" y="connsiteY0"/>
              </a:cxn>
              <a:cxn ang="0">
                <a:pos x="connsiteX1" y="connsiteY1"/>
              </a:cxn>
              <a:cxn ang="0">
                <a:pos x="connsiteX2" y="connsiteY2"/>
              </a:cxn>
            </a:cxnLst>
            <a:rect l="l" t="t" r="r" b="b"/>
            <a:pathLst>
              <a:path w="905934" h="523834">
                <a:moveTo>
                  <a:pt x="905934" y="58168"/>
                </a:moveTo>
                <a:cubicBezTo>
                  <a:pt x="714728" y="10895"/>
                  <a:pt x="523523" y="-36377"/>
                  <a:pt x="372534" y="41234"/>
                </a:cubicBezTo>
                <a:cubicBezTo>
                  <a:pt x="221545" y="118845"/>
                  <a:pt x="110772" y="321339"/>
                  <a:pt x="0" y="523834"/>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747026" y="4061416"/>
            <a:ext cx="412539" cy="770466"/>
          </a:xfrm>
          <a:custGeom>
            <a:avLst/>
            <a:gdLst>
              <a:gd name="connsiteX0" fmla="*/ 412539 w 412539"/>
              <a:gd name="connsiteY0" fmla="*/ 0 h 770466"/>
              <a:gd name="connsiteX1" fmla="*/ 31539 w 412539"/>
              <a:gd name="connsiteY1" fmla="*/ 220133 h 770466"/>
              <a:gd name="connsiteX2" fmla="*/ 48472 w 412539"/>
              <a:gd name="connsiteY2" fmla="*/ 770466 h 770466"/>
            </a:gdLst>
            <a:ahLst/>
            <a:cxnLst>
              <a:cxn ang="0">
                <a:pos x="connsiteX0" y="connsiteY0"/>
              </a:cxn>
              <a:cxn ang="0">
                <a:pos x="connsiteX1" y="connsiteY1"/>
              </a:cxn>
              <a:cxn ang="0">
                <a:pos x="connsiteX2" y="connsiteY2"/>
              </a:cxn>
            </a:cxnLst>
            <a:rect l="l" t="t" r="r" b="b"/>
            <a:pathLst>
              <a:path w="412539" h="770466">
                <a:moveTo>
                  <a:pt x="412539" y="0"/>
                </a:moveTo>
                <a:cubicBezTo>
                  <a:pt x="252378" y="45861"/>
                  <a:pt x="92217" y="91722"/>
                  <a:pt x="31539" y="220133"/>
                </a:cubicBezTo>
                <a:cubicBezTo>
                  <a:pt x="-29139" y="348544"/>
                  <a:pt x="9666" y="559505"/>
                  <a:pt x="48472" y="770466"/>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1797365" y="3873815"/>
            <a:ext cx="1320800" cy="272267"/>
          </a:xfrm>
          <a:custGeom>
            <a:avLst/>
            <a:gdLst>
              <a:gd name="connsiteX0" fmla="*/ 1320800 w 1320800"/>
              <a:gd name="connsiteY0" fmla="*/ 187601 h 272267"/>
              <a:gd name="connsiteX1" fmla="*/ 618066 w 1320800"/>
              <a:gd name="connsiteY1" fmla="*/ 1334 h 272267"/>
              <a:gd name="connsiteX2" fmla="*/ 0 w 1320800"/>
              <a:gd name="connsiteY2" fmla="*/ 272267 h 272267"/>
            </a:gdLst>
            <a:ahLst/>
            <a:cxnLst>
              <a:cxn ang="0">
                <a:pos x="connsiteX0" y="connsiteY0"/>
              </a:cxn>
              <a:cxn ang="0">
                <a:pos x="connsiteX1" y="connsiteY1"/>
              </a:cxn>
              <a:cxn ang="0">
                <a:pos x="connsiteX2" y="connsiteY2"/>
              </a:cxn>
            </a:cxnLst>
            <a:rect l="l" t="t" r="r" b="b"/>
            <a:pathLst>
              <a:path w="1320800" h="272267">
                <a:moveTo>
                  <a:pt x="1320800" y="187601"/>
                </a:moveTo>
                <a:cubicBezTo>
                  <a:pt x="1079499" y="87412"/>
                  <a:pt x="838199" y="-12777"/>
                  <a:pt x="618066" y="1334"/>
                </a:cubicBezTo>
                <a:cubicBezTo>
                  <a:pt x="397933" y="15445"/>
                  <a:pt x="198966" y="143856"/>
                  <a:pt x="0" y="27226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2017498" y="3640032"/>
            <a:ext cx="1092200" cy="421384"/>
          </a:xfrm>
          <a:custGeom>
            <a:avLst/>
            <a:gdLst>
              <a:gd name="connsiteX0" fmla="*/ 1092200 w 1092200"/>
              <a:gd name="connsiteY0" fmla="*/ 513241 h 513241"/>
              <a:gd name="connsiteX1" fmla="*/ 643467 w 1092200"/>
              <a:gd name="connsiteY1" fmla="*/ 5241 h 513241"/>
              <a:gd name="connsiteX2" fmla="*/ 0 w 1092200"/>
              <a:gd name="connsiteY2" fmla="*/ 293107 h 513241"/>
            </a:gdLst>
            <a:ahLst/>
            <a:cxnLst>
              <a:cxn ang="0">
                <a:pos x="connsiteX0" y="connsiteY0"/>
              </a:cxn>
              <a:cxn ang="0">
                <a:pos x="connsiteX1" y="connsiteY1"/>
              </a:cxn>
              <a:cxn ang="0">
                <a:pos x="connsiteX2" y="connsiteY2"/>
              </a:cxn>
            </a:cxnLst>
            <a:rect l="l" t="t" r="r" b="b"/>
            <a:pathLst>
              <a:path w="1092200" h="513241">
                <a:moveTo>
                  <a:pt x="1092200" y="513241"/>
                </a:moveTo>
                <a:cubicBezTo>
                  <a:pt x="958850" y="277585"/>
                  <a:pt x="825500" y="41930"/>
                  <a:pt x="643467" y="5241"/>
                </a:cubicBezTo>
                <a:cubicBezTo>
                  <a:pt x="461434" y="-31448"/>
                  <a:pt x="230717" y="130829"/>
                  <a:pt x="0" y="29310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932831" y="4001170"/>
            <a:ext cx="1176867" cy="475112"/>
          </a:xfrm>
          <a:custGeom>
            <a:avLst/>
            <a:gdLst>
              <a:gd name="connsiteX0" fmla="*/ 1176867 w 1176867"/>
              <a:gd name="connsiteY0" fmla="*/ 60246 h 475112"/>
              <a:gd name="connsiteX1" fmla="*/ 482600 w 1176867"/>
              <a:gd name="connsiteY1" fmla="*/ 34846 h 475112"/>
              <a:gd name="connsiteX2" fmla="*/ 0 w 1176867"/>
              <a:gd name="connsiteY2" fmla="*/ 475112 h 475112"/>
            </a:gdLst>
            <a:ahLst/>
            <a:cxnLst>
              <a:cxn ang="0">
                <a:pos x="connsiteX0" y="connsiteY0"/>
              </a:cxn>
              <a:cxn ang="0">
                <a:pos x="connsiteX1" y="connsiteY1"/>
              </a:cxn>
              <a:cxn ang="0">
                <a:pos x="connsiteX2" y="connsiteY2"/>
              </a:cxn>
            </a:cxnLst>
            <a:rect l="l" t="t" r="r" b="b"/>
            <a:pathLst>
              <a:path w="1176867" h="475112">
                <a:moveTo>
                  <a:pt x="1176867" y="60246"/>
                </a:moveTo>
                <a:cubicBezTo>
                  <a:pt x="927805" y="12974"/>
                  <a:pt x="678744" y="-34298"/>
                  <a:pt x="482600" y="34846"/>
                </a:cubicBezTo>
                <a:cubicBezTo>
                  <a:pt x="286456" y="103990"/>
                  <a:pt x="143228" y="289551"/>
                  <a:pt x="0" y="475112"/>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2423898" y="4446648"/>
            <a:ext cx="889000" cy="402167"/>
          </a:xfrm>
          <a:custGeom>
            <a:avLst/>
            <a:gdLst>
              <a:gd name="connsiteX0" fmla="*/ 889000 w 889000"/>
              <a:gd name="connsiteY0" fmla="*/ 84565 h 448632"/>
              <a:gd name="connsiteX1" fmla="*/ 279400 w 889000"/>
              <a:gd name="connsiteY1" fmla="*/ 25298 h 448632"/>
              <a:gd name="connsiteX2" fmla="*/ 0 w 889000"/>
              <a:gd name="connsiteY2" fmla="*/ 448632 h 448632"/>
            </a:gdLst>
            <a:ahLst/>
            <a:cxnLst>
              <a:cxn ang="0">
                <a:pos x="connsiteX0" y="connsiteY0"/>
              </a:cxn>
              <a:cxn ang="0">
                <a:pos x="connsiteX1" y="connsiteY1"/>
              </a:cxn>
              <a:cxn ang="0">
                <a:pos x="connsiteX2" y="connsiteY2"/>
              </a:cxn>
            </a:cxnLst>
            <a:rect l="l" t="t" r="r" b="b"/>
            <a:pathLst>
              <a:path w="889000" h="448632">
                <a:moveTo>
                  <a:pt x="889000" y="84565"/>
                </a:moveTo>
                <a:cubicBezTo>
                  <a:pt x="658283" y="24592"/>
                  <a:pt x="427567" y="-35380"/>
                  <a:pt x="279400" y="25298"/>
                </a:cubicBezTo>
                <a:cubicBezTo>
                  <a:pt x="131233" y="85976"/>
                  <a:pt x="65616" y="267304"/>
                  <a:pt x="0" y="448632"/>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2398498" y="4505085"/>
            <a:ext cx="897467" cy="682397"/>
          </a:xfrm>
          <a:custGeom>
            <a:avLst/>
            <a:gdLst>
              <a:gd name="connsiteX0" fmla="*/ 897467 w 897467"/>
              <a:gd name="connsiteY0" fmla="*/ 21997 h 682397"/>
              <a:gd name="connsiteX1" fmla="*/ 381000 w 897467"/>
              <a:gd name="connsiteY1" fmla="*/ 81264 h 682397"/>
              <a:gd name="connsiteX2" fmla="*/ 0 w 897467"/>
              <a:gd name="connsiteY2" fmla="*/ 682397 h 682397"/>
            </a:gdLst>
            <a:ahLst/>
            <a:cxnLst>
              <a:cxn ang="0">
                <a:pos x="connsiteX0" y="connsiteY0"/>
              </a:cxn>
              <a:cxn ang="0">
                <a:pos x="connsiteX1" y="connsiteY1"/>
              </a:cxn>
              <a:cxn ang="0">
                <a:pos x="connsiteX2" y="connsiteY2"/>
              </a:cxn>
            </a:cxnLst>
            <a:rect l="l" t="t" r="r" b="b"/>
            <a:pathLst>
              <a:path w="897467" h="682397">
                <a:moveTo>
                  <a:pt x="897467" y="21997"/>
                </a:moveTo>
                <a:cubicBezTo>
                  <a:pt x="714022" y="-3403"/>
                  <a:pt x="530578" y="-28803"/>
                  <a:pt x="381000" y="81264"/>
                </a:cubicBezTo>
                <a:cubicBezTo>
                  <a:pt x="231422" y="191331"/>
                  <a:pt x="115711" y="436864"/>
                  <a:pt x="0" y="68239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2856176" y="4535549"/>
            <a:ext cx="414389" cy="668867"/>
          </a:xfrm>
          <a:custGeom>
            <a:avLst/>
            <a:gdLst>
              <a:gd name="connsiteX0" fmla="*/ 414389 w 414389"/>
              <a:gd name="connsiteY0" fmla="*/ 0 h 668867"/>
              <a:gd name="connsiteX1" fmla="*/ 41855 w 414389"/>
              <a:gd name="connsiteY1" fmla="*/ 135467 h 668867"/>
              <a:gd name="connsiteX2" fmla="*/ 24922 w 414389"/>
              <a:gd name="connsiteY2" fmla="*/ 668867 h 668867"/>
            </a:gdLst>
            <a:ahLst/>
            <a:cxnLst>
              <a:cxn ang="0">
                <a:pos x="connsiteX0" y="connsiteY0"/>
              </a:cxn>
              <a:cxn ang="0">
                <a:pos x="connsiteX1" y="connsiteY1"/>
              </a:cxn>
              <a:cxn ang="0">
                <a:pos x="connsiteX2" y="connsiteY2"/>
              </a:cxn>
            </a:cxnLst>
            <a:rect l="l" t="t" r="r" b="b"/>
            <a:pathLst>
              <a:path w="414389" h="668867">
                <a:moveTo>
                  <a:pt x="414389" y="0"/>
                </a:moveTo>
                <a:cubicBezTo>
                  <a:pt x="260577" y="11994"/>
                  <a:pt x="106766" y="23989"/>
                  <a:pt x="41855" y="135467"/>
                </a:cubicBezTo>
                <a:cubicBezTo>
                  <a:pt x="-23056" y="246945"/>
                  <a:pt x="933" y="457906"/>
                  <a:pt x="24922" y="66886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3341101" y="4831882"/>
            <a:ext cx="454397" cy="821267"/>
          </a:xfrm>
          <a:custGeom>
            <a:avLst/>
            <a:gdLst>
              <a:gd name="connsiteX0" fmla="*/ 454397 w 454397"/>
              <a:gd name="connsiteY0" fmla="*/ 0 h 821267"/>
              <a:gd name="connsiteX1" fmla="*/ 31064 w 454397"/>
              <a:gd name="connsiteY1" fmla="*/ 203200 h 821267"/>
              <a:gd name="connsiteX2" fmla="*/ 64930 w 454397"/>
              <a:gd name="connsiteY2" fmla="*/ 821267 h 821267"/>
            </a:gdLst>
            <a:ahLst/>
            <a:cxnLst>
              <a:cxn ang="0">
                <a:pos x="connsiteX0" y="connsiteY0"/>
              </a:cxn>
              <a:cxn ang="0">
                <a:pos x="connsiteX1" y="connsiteY1"/>
              </a:cxn>
              <a:cxn ang="0">
                <a:pos x="connsiteX2" y="connsiteY2"/>
              </a:cxn>
            </a:cxnLst>
            <a:rect l="l" t="t" r="r" b="b"/>
            <a:pathLst>
              <a:path w="454397" h="821267">
                <a:moveTo>
                  <a:pt x="454397" y="0"/>
                </a:moveTo>
                <a:cubicBezTo>
                  <a:pt x="275186" y="33161"/>
                  <a:pt x="95975" y="66322"/>
                  <a:pt x="31064" y="203200"/>
                </a:cubicBezTo>
                <a:cubicBezTo>
                  <a:pt x="-33847" y="340078"/>
                  <a:pt x="15541" y="580672"/>
                  <a:pt x="64930" y="82126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3668415" y="4831882"/>
            <a:ext cx="152483" cy="694267"/>
          </a:xfrm>
          <a:custGeom>
            <a:avLst/>
            <a:gdLst>
              <a:gd name="connsiteX0" fmla="*/ 135550 w 152483"/>
              <a:gd name="connsiteY0" fmla="*/ 0 h 694267"/>
              <a:gd name="connsiteX1" fmla="*/ 83 w 152483"/>
              <a:gd name="connsiteY1" fmla="*/ 313267 h 694267"/>
              <a:gd name="connsiteX2" fmla="*/ 152483 w 152483"/>
              <a:gd name="connsiteY2" fmla="*/ 694267 h 694267"/>
            </a:gdLst>
            <a:ahLst/>
            <a:cxnLst>
              <a:cxn ang="0">
                <a:pos x="connsiteX0" y="connsiteY0"/>
              </a:cxn>
              <a:cxn ang="0">
                <a:pos x="connsiteX1" y="connsiteY1"/>
              </a:cxn>
              <a:cxn ang="0">
                <a:pos x="connsiteX2" y="connsiteY2"/>
              </a:cxn>
            </a:cxnLst>
            <a:rect l="l" t="t" r="r" b="b"/>
            <a:pathLst>
              <a:path w="152483" h="694267">
                <a:moveTo>
                  <a:pt x="135550" y="0"/>
                </a:moveTo>
                <a:cubicBezTo>
                  <a:pt x="66405" y="98778"/>
                  <a:pt x="-2739" y="197556"/>
                  <a:pt x="83" y="313267"/>
                </a:cubicBezTo>
                <a:cubicBezTo>
                  <a:pt x="2905" y="428978"/>
                  <a:pt x="77694" y="561622"/>
                  <a:pt x="152483" y="69426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3803964" y="4831883"/>
            <a:ext cx="395851" cy="541867"/>
          </a:xfrm>
          <a:custGeom>
            <a:avLst/>
            <a:gdLst>
              <a:gd name="connsiteX0" fmla="*/ 0 w 395851"/>
              <a:gd name="connsiteY0" fmla="*/ 0 h 541867"/>
              <a:gd name="connsiteX1" fmla="*/ 355600 w 395851"/>
              <a:gd name="connsiteY1" fmla="*/ 270933 h 541867"/>
              <a:gd name="connsiteX2" fmla="*/ 372533 w 395851"/>
              <a:gd name="connsiteY2" fmla="*/ 541867 h 541867"/>
            </a:gdLst>
            <a:ahLst/>
            <a:cxnLst>
              <a:cxn ang="0">
                <a:pos x="connsiteX0" y="connsiteY0"/>
              </a:cxn>
              <a:cxn ang="0">
                <a:pos x="connsiteX1" y="connsiteY1"/>
              </a:cxn>
              <a:cxn ang="0">
                <a:pos x="connsiteX2" y="connsiteY2"/>
              </a:cxn>
            </a:cxnLst>
            <a:rect l="l" t="t" r="r" b="b"/>
            <a:pathLst>
              <a:path w="395851" h="541867">
                <a:moveTo>
                  <a:pt x="0" y="0"/>
                </a:moveTo>
                <a:cubicBezTo>
                  <a:pt x="146755" y="90311"/>
                  <a:pt x="293511" y="180622"/>
                  <a:pt x="355600" y="270933"/>
                </a:cubicBezTo>
                <a:cubicBezTo>
                  <a:pt x="417689" y="361244"/>
                  <a:pt x="395111" y="451555"/>
                  <a:pt x="372533" y="54186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4545465" y="4196882"/>
            <a:ext cx="308366" cy="728134"/>
          </a:xfrm>
          <a:custGeom>
            <a:avLst/>
            <a:gdLst>
              <a:gd name="connsiteX0" fmla="*/ 426564 w 426564"/>
              <a:gd name="connsiteY0" fmla="*/ 0 h 728134"/>
              <a:gd name="connsiteX1" fmla="*/ 3231 w 426564"/>
              <a:gd name="connsiteY1" fmla="*/ 338667 h 728134"/>
              <a:gd name="connsiteX2" fmla="*/ 265698 w 426564"/>
              <a:gd name="connsiteY2" fmla="*/ 728134 h 728134"/>
            </a:gdLst>
            <a:ahLst/>
            <a:cxnLst>
              <a:cxn ang="0">
                <a:pos x="connsiteX0" y="connsiteY0"/>
              </a:cxn>
              <a:cxn ang="0">
                <a:pos x="connsiteX1" y="connsiteY1"/>
              </a:cxn>
              <a:cxn ang="0">
                <a:pos x="connsiteX2" y="connsiteY2"/>
              </a:cxn>
            </a:cxnLst>
            <a:rect l="l" t="t" r="r" b="b"/>
            <a:pathLst>
              <a:path w="426564" h="728134">
                <a:moveTo>
                  <a:pt x="426564" y="0"/>
                </a:moveTo>
                <a:cubicBezTo>
                  <a:pt x="228303" y="108655"/>
                  <a:pt x="30042" y="217311"/>
                  <a:pt x="3231" y="338667"/>
                </a:cubicBezTo>
                <a:cubicBezTo>
                  <a:pt x="-23580" y="460023"/>
                  <a:pt x="121059" y="594078"/>
                  <a:pt x="265698" y="728134"/>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4836898" y="4188416"/>
            <a:ext cx="389467" cy="812800"/>
          </a:xfrm>
          <a:custGeom>
            <a:avLst/>
            <a:gdLst>
              <a:gd name="connsiteX0" fmla="*/ 0 w 389467"/>
              <a:gd name="connsiteY0" fmla="*/ 0 h 812800"/>
              <a:gd name="connsiteX1" fmla="*/ 262467 w 389467"/>
              <a:gd name="connsiteY1" fmla="*/ 279400 h 812800"/>
              <a:gd name="connsiteX2" fmla="*/ 389467 w 389467"/>
              <a:gd name="connsiteY2" fmla="*/ 812800 h 812800"/>
            </a:gdLst>
            <a:ahLst/>
            <a:cxnLst>
              <a:cxn ang="0">
                <a:pos x="connsiteX0" y="connsiteY0"/>
              </a:cxn>
              <a:cxn ang="0">
                <a:pos x="connsiteX1" y="connsiteY1"/>
              </a:cxn>
              <a:cxn ang="0">
                <a:pos x="connsiteX2" y="connsiteY2"/>
              </a:cxn>
            </a:cxnLst>
            <a:rect l="l" t="t" r="r" b="b"/>
            <a:pathLst>
              <a:path w="389467" h="812800">
                <a:moveTo>
                  <a:pt x="0" y="0"/>
                </a:moveTo>
                <a:cubicBezTo>
                  <a:pt x="98778" y="71966"/>
                  <a:pt x="197556" y="143933"/>
                  <a:pt x="262467" y="279400"/>
                </a:cubicBezTo>
                <a:cubicBezTo>
                  <a:pt x="327378" y="414867"/>
                  <a:pt x="358422" y="613833"/>
                  <a:pt x="389467" y="812800"/>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4828431" y="4181831"/>
            <a:ext cx="702734" cy="480718"/>
          </a:xfrm>
          <a:custGeom>
            <a:avLst/>
            <a:gdLst>
              <a:gd name="connsiteX0" fmla="*/ 0 w 702734"/>
              <a:gd name="connsiteY0" fmla="*/ 6585 h 480718"/>
              <a:gd name="connsiteX1" fmla="*/ 584200 w 702734"/>
              <a:gd name="connsiteY1" fmla="*/ 65851 h 480718"/>
              <a:gd name="connsiteX2" fmla="*/ 702734 w 702734"/>
              <a:gd name="connsiteY2" fmla="*/ 480718 h 480718"/>
            </a:gdLst>
            <a:ahLst/>
            <a:cxnLst>
              <a:cxn ang="0">
                <a:pos x="connsiteX0" y="connsiteY0"/>
              </a:cxn>
              <a:cxn ang="0">
                <a:pos x="connsiteX1" y="connsiteY1"/>
              </a:cxn>
              <a:cxn ang="0">
                <a:pos x="connsiteX2" y="connsiteY2"/>
              </a:cxn>
            </a:cxnLst>
            <a:rect l="l" t="t" r="r" b="b"/>
            <a:pathLst>
              <a:path w="702734" h="480718">
                <a:moveTo>
                  <a:pt x="0" y="6585"/>
                </a:moveTo>
                <a:cubicBezTo>
                  <a:pt x="233539" y="-3293"/>
                  <a:pt x="467078" y="-13171"/>
                  <a:pt x="584200" y="65851"/>
                </a:cubicBezTo>
                <a:cubicBezTo>
                  <a:pt x="701322" y="144873"/>
                  <a:pt x="702028" y="312795"/>
                  <a:pt x="702734" y="480718"/>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4195637" y="4925016"/>
            <a:ext cx="548128" cy="1371600"/>
          </a:xfrm>
          <a:custGeom>
            <a:avLst/>
            <a:gdLst>
              <a:gd name="connsiteX0" fmla="*/ 548128 w 548128"/>
              <a:gd name="connsiteY0" fmla="*/ 0 h 1371600"/>
              <a:gd name="connsiteX1" fmla="*/ 23194 w 548128"/>
              <a:gd name="connsiteY1" fmla="*/ 601133 h 1371600"/>
              <a:gd name="connsiteX2" fmla="*/ 141728 w 548128"/>
              <a:gd name="connsiteY2" fmla="*/ 1371600 h 1371600"/>
            </a:gdLst>
            <a:ahLst/>
            <a:cxnLst>
              <a:cxn ang="0">
                <a:pos x="connsiteX0" y="connsiteY0"/>
              </a:cxn>
              <a:cxn ang="0">
                <a:pos x="connsiteX1" y="connsiteY1"/>
              </a:cxn>
              <a:cxn ang="0">
                <a:pos x="connsiteX2" y="connsiteY2"/>
              </a:cxn>
            </a:cxnLst>
            <a:rect l="l" t="t" r="r" b="b"/>
            <a:pathLst>
              <a:path w="548128" h="1371600">
                <a:moveTo>
                  <a:pt x="548128" y="0"/>
                </a:moveTo>
                <a:cubicBezTo>
                  <a:pt x="319527" y="186266"/>
                  <a:pt x="90927" y="372533"/>
                  <a:pt x="23194" y="601133"/>
                </a:cubicBezTo>
                <a:cubicBezTo>
                  <a:pt x="-44539" y="829733"/>
                  <a:pt x="48594" y="1100666"/>
                  <a:pt x="141728" y="1371600"/>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545465" y="4908082"/>
            <a:ext cx="232166" cy="1193800"/>
          </a:xfrm>
          <a:custGeom>
            <a:avLst/>
            <a:gdLst>
              <a:gd name="connsiteX0" fmla="*/ 330338 w 364204"/>
              <a:gd name="connsiteY0" fmla="*/ 0 h 1193800"/>
              <a:gd name="connsiteX1" fmla="*/ 138 w 364204"/>
              <a:gd name="connsiteY1" fmla="*/ 719667 h 1193800"/>
              <a:gd name="connsiteX2" fmla="*/ 364204 w 364204"/>
              <a:gd name="connsiteY2" fmla="*/ 1193800 h 1193800"/>
            </a:gdLst>
            <a:ahLst/>
            <a:cxnLst>
              <a:cxn ang="0">
                <a:pos x="connsiteX0" y="connsiteY0"/>
              </a:cxn>
              <a:cxn ang="0">
                <a:pos x="connsiteX1" y="connsiteY1"/>
              </a:cxn>
              <a:cxn ang="0">
                <a:pos x="connsiteX2" y="connsiteY2"/>
              </a:cxn>
            </a:cxnLst>
            <a:rect l="l" t="t" r="r" b="b"/>
            <a:pathLst>
              <a:path w="364204" h="1193800">
                <a:moveTo>
                  <a:pt x="330338" y="0"/>
                </a:moveTo>
                <a:cubicBezTo>
                  <a:pt x="162416" y="260350"/>
                  <a:pt x="-5506" y="520700"/>
                  <a:pt x="138" y="719667"/>
                </a:cubicBezTo>
                <a:cubicBezTo>
                  <a:pt x="5782" y="918634"/>
                  <a:pt x="184993" y="1056217"/>
                  <a:pt x="364204" y="1193800"/>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4760698" y="4925016"/>
            <a:ext cx="329099" cy="778933"/>
          </a:xfrm>
          <a:custGeom>
            <a:avLst/>
            <a:gdLst>
              <a:gd name="connsiteX0" fmla="*/ 0 w 329099"/>
              <a:gd name="connsiteY0" fmla="*/ 0 h 778933"/>
              <a:gd name="connsiteX1" fmla="*/ 304800 w 329099"/>
              <a:gd name="connsiteY1" fmla="*/ 389466 h 778933"/>
              <a:gd name="connsiteX2" fmla="*/ 287867 w 329099"/>
              <a:gd name="connsiteY2" fmla="*/ 778933 h 778933"/>
            </a:gdLst>
            <a:ahLst/>
            <a:cxnLst>
              <a:cxn ang="0">
                <a:pos x="connsiteX0" y="connsiteY0"/>
              </a:cxn>
              <a:cxn ang="0">
                <a:pos x="connsiteX1" y="connsiteY1"/>
              </a:cxn>
              <a:cxn ang="0">
                <a:pos x="connsiteX2" y="connsiteY2"/>
              </a:cxn>
            </a:cxnLst>
            <a:rect l="l" t="t" r="r" b="b"/>
            <a:pathLst>
              <a:path w="329099" h="778933">
                <a:moveTo>
                  <a:pt x="0" y="0"/>
                </a:moveTo>
                <a:cubicBezTo>
                  <a:pt x="128411" y="129822"/>
                  <a:pt x="256822" y="259644"/>
                  <a:pt x="304800" y="389466"/>
                </a:cubicBezTo>
                <a:cubicBezTo>
                  <a:pt x="352778" y="519288"/>
                  <a:pt x="320322" y="649110"/>
                  <a:pt x="287867" y="778933"/>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5226365" y="4984282"/>
            <a:ext cx="546435" cy="963115"/>
          </a:xfrm>
          <a:custGeom>
            <a:avLst/>
            <a:gdLst>
              <a:gd name="connsiteX0" fmla="*/ 0 w 546435"/>
              <a:gd name="connsiteY0" fmla="*/ 0 h 963115"/>
              <a:gd name="connsiteX1" fmla="*/ 397933 w 546435"/>
              <a:gd name="connsiteY1" fmla="*/ 372534 h 963115"/>
              <a:gd name="connsiteX2" fmla="*/ 533400 w 546435"/>
              <a:gd name="connsiteY2" fmla="*/ 905934 h 963115"/>
              <a:gd name="connsiteX3" fmla="*/ 533400 w 546435"/>
              <a:gd name="connsiteY3" fmla="*/ 922867 h 963115"/>
            </a:gdLst>
            <a:ahLst/>
            <a:cxnLst>
              <a:cxn ang="0">
                <a:pos x="connsiteX0" y="connsiteY0"/>
              </a:cxn>
              <a:cxn ang="0">
                <a:pos x="connsiteX1" y="connsiteY1"/>
              </a:cxn>
              <a:cxn ang="0">
                <a:pos x="connsiteX2" y="connsiteY2"/>
              </a:cxn>
              <a:cxn ang="0">
                <a:pos x="connsiteX3" y="connsiteY3"/>
              </a:cxn>
            </a:cxnLst>
            <a:rect l="l" t="t" r="r" b="b"/>
            <a:pathLst>
              <a:path w="546435" h="963115">
                <a:moveTo>
                  <a:pt x="0" y="0"/>
                </a:moveTo>
                <a:cubicBezTo>
                  <a:pt x="154516" y="110772"/>
                  <a:pt x="309033" y="221545"/>
                  <a:pt x="397933" y="372534"/>
                </a:cubicBezTo>
                <a:cubicBezTo>
                  <a:pt x="486833" y="523523"/>
                  <a:pt x="510822" y="814212"/>
                  <a:pt x="533400" y="905934"/>
                </a:cubicBezTo>
                <a:cubicBezTo>
                  <a:pt x="555978" y="997656"/>
                  <a:pt x="544689" y="960261"/>
                  <a:pt x="533400" y="92286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5217898" y="4972760"/>
            <a:ext cx="683121" cy="544922"/>
          </a:xfrm>
          <a:custGeom>
            <a:avLst/>
            <a:gdLst>
              <a:gd name="connsiteX0" fmla="*/ 0 w 719101"/>
              <a:gd name="connsiteY0" fmla="*/ 0 h 533400"/>
              <a:gd name="connsiteX1" fmla="*/ 618067 w 719101"/>
              <a:gd name="connsiteY1" fmla="*/ 143934 h 533400"/>
              <a:gd name="connsiteX2" fmla="*/ 711200 w 719101"/>
              <a:gd name="connsiteY2" fmla="*/ 533400 h 533400"/>
            </a:gdLst>
            <a:ahLst/>
            <a:cxnLst>
              <a:cxn ang="0">
                <a:pos x="connsiteX0" y="connsiteY0"/>
              </a:cxn>
              <a:cxn ang="0">
                <a:pos x="connsiteX1" y="connsiteY1"/>
              </a:cxn>
              <a:cxn ang="0">
                <a:pos x="connsiteX2" y="connsiteY2"/>
              </a:cxn>
            </a:cxnLst>
            <a:rect l="l" t="t" r="r" b="b"/>
            <a:pathLst>
              <a:path w="719101" h="533400">
                <a:moveTo>
                  <a:pt x="0" y="0"/>
                </a:moveTo>
                <a:cubicBezTo>
                  <a:pt x="249767" y="27517"/>
                  <a:pt x="499534" y="55034"/>
                  <a:pt x="618067" y="143934"/>
                </a:cubicBezTo>
                <a:cubicBezTo>
                  <a:pt x="736600" y="232834"/>
                  <a:pt x="723900" y="383117"/>
                  <a:pt x="711200" y="533400"/>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5217898" y="4970715"/>
            <a:ext cx="1244600" cy="834834"/>
          </a:xfrm>
          <a:custGeom>
            <a:avLst/>
            <a:gdLst>
              <a:gd name="connsiteX0" fmla="*/ 0 w 1244600"/>
              <a:gd name="connsiteY0" fmla="*/ 5101 h 834834"/>
              <a:gd name="connsiteX1" fmla="*/ 939800 w 1244600"/>
              <a:gd name="connsiteY1" fmla="*/ 123634 h 834834"/>
              <a:gd name="connsiteX2" fmla="*/ 1244600 w 1244600"/>
              <a:gd name="connsiteY2" fmla="*/ 834834 h 834834"/>
            </a:gdLst>
            <a:ahLst/>
            <a:cxnLst>
              <a:cxn ang="0">
                <a:pos x="connsiteX0" y="connsiteY0"/>
              </a:cxn>
              <a:cxn ang="0">
                <a:pos x="connsiteX1" y="connsiteY1"/>
              </a:cxn>
              <a:cxn ang="0">
                <a:pos x="connsiteX2" y="connsiteY2"/>
              </a:cxn>
            </a:cxnLst>
            <a:rect l="l" t="t" r="r" b="b"/>
            <a:pathLst>
              <a:path w="1244600" h="834834">
                <a:moveTo>
                  <a:pt x="0" y="5101"/>
                </a:moveTo>
                <a:cubicBezTo>
                  <a:pt x="366183" y="-4777"/>
                  <a:pt x="732367" y="-14655"/>
                  <a:pt x="939800" y="123634"/>
                </a:cubicBezTo>
                <a:cubicBezTo>
                  <a:pt x="1147233" y="261923"/>
                  <a:pt x="1195916" y="548378"/>
                  <a:pt x="1244600" y="834834"/>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5522698" y="4618627"/>
            <a:ext cx="1024467" cy="501122"/>
          </a:xfrm>
          <a:custGeom>
            <a:avLst/>
            <a:gdLst>
              <a:gd name="connsiteX0" fmla="*/ 0 w 1024467"/>
              <a:gd name="connsiteY0" fmla="*/ 26989 h 501122"/>
              <a:gd name="connsiteX1" fmla="*/ 643467 w 1024467"/>
              <a:gd name="connsiteY1" fmla="*/ 52389 h 501122"/>
              <a:gd name="connsiteX2" fmla="*/ 1024467 w 1024467"/>
              <a:gd name="connsiteY2" fmla="*/ 501122 h 501122"/>
            </a:gdLst>
            <a:ahLst/>
            <a:cxnLst>
              <a:cxn ang="0">
                <a:pos x="connsiteX0" y="connsiteY0"/>
              </a:cxn>
              <a:cxn ang="0">
                <a:pos x="connsiteX1" y="connsiteY1"/>
              </a:cxn>
              <a:cxn ang="0">
                <a:pos x="connsiteX2" y="connsiteY2"/>
              </a:cxn>
            </a:cxnLst>
            <a:rect l="l" t="t" r="r" b="b"/>
            <a:pathLst>
              <a:path w="1024467" h="501122">
                <a:moveTo>
                  <a:pt x="0" y="26989"/>
                </a:moveTo>
                <a:cubicBezTo>
                  <a:pt x="236361" y="178"/>
                  <a:pt x="472723" y="-26633"/>
                  <a:pt x="643467" y="52389"/>
                </a:cubicBezTo>
                <a:cubicBezTo>
                  <a:pt x="814211" y="131411"/>
                  <a:pt x="919339" y="316266"/>
                  <a:pt x="1024467" y="501122"/>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5531165" y="4567261"/>
            <a:ext cx="1693333" cy="586355"/>
          </a:xfrm>
          <a:custGeom>
            <a:avLst/>
            <a:gdLst>
              <a:gd name="connsiteX0" fmla="*/ 0 w 1693333"/>
              <a:gd name="connsiteY0" fmla="*/ 69888 h 586355"/>
              <a:gd name="connsiteX1" fmla="*/ 956733 w 1693333"/>
              <a:gd name="connsiteY1" fmla="*/ 44488 h 586355"/>
              <a:gd name="connsiteX2" fmla="*/ 1693333 w 1693333"/>
              <a:gd name="connsiteY2" fmla="*/ 586355 h 586355"/>
            </a:gdLst>
            <a:ahLst/>
            <a:cxnLst>
              <a:cxn ang="0">
                <a:pos x="connsiteX0" y="connsiteY0"/>
              </a:cxn>
              <a:cxn ang="0">
                <a:pos x="connsiteX1" y="connsiteY1"/>
              </a:cxn>
              <a:cxn ang="0">
                <a:pos x="connsiteX2" y="connsiteY2"/>
              </a:cxn>
            </a:cxnLst>
            <a:rect l="l" t="t" r="r" b="b"/>
            <a:pathLst>
              <a:path w="1693333" h="586355">
                <a:moveTo>
                  <a:pt x="0" y="69888"/>
                </a:moveTo>
                <a:cubicBezTo>
                  <a:pt x="337255" y="14149"/>
                  <a:pt x="674511" y="-41590"/>
                  <a:pt x="956733" y="44488"/>
                </a:cubicBezTo>
                <a:cubicBezTo>
                  <a:pt x="1238955" y="130566"/>
                  <a:pt x="1466144" y="358460"/>
                  <a:pt x="1693333" y="586355"/>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522698" y="4466758"/>
            <a:ext cx="1236133" cy="271991"/>
          </a:xfrm>
          <a:custGeom>
            <a:avLst/>
            <a:gdLst>
              <a:gd name="connsiteX0" fmla="*/ 0 w 1236133"/>
              <a:gd name="connsiteY0" fmla="*/ 195791 h 271991"/>
              <a:gd name="connsiteX1" fmla="*/ 812800 w 1236133"/>
              <a:gd name="connsiteY1" fmla="*/ 1058 h 271991"/>
              <a:gd name="connsiteX2" fmla="*/ 1236133 w 1236133"/>
              <a:gd name="connsiteY2" fmla="*/ 271991 h 271991"/>
            </a:gdLst>
            <a:ahLst/>
            <a:cxnLst>
              <a:cxn ang="0">
                <a:pos x="connsiteX0" y="connsiteY0"/>
              </a:cxn>
              <a:cxn ang="0">
                <a:pos x="connsiteX1" y="connsiteY1"/>
              </a:cxn>
              <a:cxn ang="0">
                <a:pos x="connsiteX2" y="connsiteY2"/>
              </a:cxn>
            </a:cxnLst>
            <a:rect l="l" t="t" r="r" b="b"/>
            <a:pathLst>
              <a:path w="1236133" h="271991">
                <a:moveTo>
                  <a:pt x="0" y="195791"/>
                </a:moveTo>
                <a:cubicBezTo>
                  <a:pt x="303389" y="92074"/>
                  <a:pt x="606778" y="-11642"/>
                  <a:pt x="812800" y="1058"/>
                </a:cubicBezTo>
                <a:cubicBezTo>
                  <a:pt x="1018822" y="13758"/>
                  <a:pt x="1127477" y="142874"/>
                  <a:pt x="1236133" y="271991"/>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5514231" y="3674666"/>
            <a:ext cx="804334" cy="505283"/>
          </a:xfrm>
          <a:custGeom>
            <a:avLst/>
            <a:gdLst>
              <a:gd name="connsiteX0" fmla="*/ 0 w 804334"/>
              <a:gd name="connsiteY0" fmla="*/ 56550 h 505283"/>
              <a:gd name="connsiteX1" fmla="*/ 457200 w 804334"/>
              <a:gd name="connsiteY1" fmla="*/ 39616 h 505283"/>
              <a:gd name="connsiteX2" fmla="*/ 804334 w 804334"/>
              <a:gd name="connsiteY2" fmla="*/ 505283 h 505283"/>
            </a:gdLst>
            <a:ahLst/>
            <a:cxnLst>
              <a:cxn ang="0">
                <a:pos x="connsiteX0" y="connsiteY0"/>
              </a:cxn>
              <a:cxn ang="0">
                <a:pos x="connsiteX1" y="connsiteY1"/>
              </a:cxn>
              <a:cxn ang="0">
                <a:pos x="connsiteX2" y="connsiteY2"/>
              </a:cxn>
            </a:cxnLst>
            <a:rect l="l" t="t" r="r" b="b"/>
            <a:pathLst>
              <a:path w="804334" h="505283">
                <a:moveTo>
                  <a:pt x="0" y="56550"/>
                </a:moveTo>
                <a:cubicBezTo>
                  <a:pt x="161572" y="10688"/>
                  <a:pt x="323144" y="-35173"/>
                  <a:pt x="457200" y="39616"/>
                </a:cubicBezTo>
                <a:cubicBezTo>
                  <a:pt x="591256" y="114405"/>
                  <a:pt x="697795" y="309844"/>
                  <a:pt x="804334" y="505283"/>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79"/>
          <p:cNvSpPr/>
          <p:nvPr/>
        </p:nvSpPr>
        <p:spPr>
          <a:xfrm>
            <a:off x="5480365" y="3492889"/>
            <a:ext cx="1066800" cy="339927"/>
          </a:xfrm>
          <a:custGeom>
            <a:avLst/>
            <a:gdLst>
              <a:gd name="connsiteX0" fmla="*/ 0 w 1066800"/>
              <a:gd name="connsiteY0" fmla="*/ 246793 h 339927"/>
              <a:gd name="connsiteX1" fmla="*/ 508000 w 1066800"/>
              <a:gd name="connsiteY1" fmla="*/ 1260 h 339927"/>
              <a:gd name="connsiteX2" fmla="*/ 1066800 w 1066800"/>
              <a:gd name="connsiteY2" fmla="*/ 339927 h 339927"/>
            </a:gdLst>
            <a:ahLst/>
            <a:cxnLst>
              <a:cxn ang="0">
                <a:pos x="connsiteX0" y="connsiteY0"/>
              </a:cxn>
              <a:cxn ang="0">
                <a:pos x="connsiteX1" y="connsiteY1"/>
              </a:cxn>
              <a:cxn ang="0">
                <a:pos x="connsiteX2" y="connsiteY2"/>
              </a:cxn>
            </a:cxnLst>
            <a:rect l="l" t="t" r="r" b="b"/>
            <a:pathLst>
              <a:path w="1066800" h="339927">
                <a:moveTo>
                  <a:pt x="0" y="246793"/>
                </a:moveTo>
                <a:cubicBezTo>
                  <a:pt x="165100" y="116265"/>
                  <a:pt x="330200" y="-14262"/>
                  <a:pt x="508000" y="1260"/>
                </a:cubicBezTo>
                <a:cubicBezTo>
                  <a:pt x="685800" y="16782"/>
                  <a:pt x="876300" y="178354"/>
                  <a:pt x="1066800" y="339927"/>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5488831" y="3221969"/>
            <a:ext cx="1032934" cy="500780"/>
          </a:xfrm>
          <a:custGeom>
            <a:avLst/>
            <a:gdLst>
              <a:gd name="connsiteX0" fmla="*/ 0 w 1032934"/>
              <a:gd name="connsiteY0" fmla="*/ 500780 h 500780"/>
              <a:gd name="connsiteX1" fmla="*/ 474134 w 1032934"/>
              <a:gd name="connsiteY1" fmla="*/ 9713 h 500780"/>
              <a:gd name="connsiteX2" fmla="*/ 1032934 w 1032934"/>
              <a:gd name="connsiteY2" fmla="*/ 221380 h 500780"/>
            </a:gdLst>
            <a:ahLst/>
            <a:cxnLst>
              <a:cxn ang="0">
                <a:pos x="connsiteX0" y="connsiteY0"/>
              </a:cxn>
              <a:cxn ang="0">
                <a:pos x="connsiteX1" y="connsiteY1"/>
              </a:cxn>
              <a:cxn ang="0">
                <a:pos x="connsiteX2" y="connsiteY2"/>
              </a:cxn>
            </a:cxnLst>
            <a:rect l="l" t="t" r="r" b="b"/>
            <a:pathLst>
              <a:path w="1032934" h="500780">
                <a:moveTo>
                  <a:pt x="0" y="500780"/>
                </a:moveTo>
                <a:cubicBezTo>
                  <a:pt x="150989" y="278530"/>
                  <a:pt x="301978" y="56280"/>
                  <a:pt x="474134" y="9713"/>
                </a:cubicBezTo>
                <a:cubicBezTo>
                  <a:pt x="646290" y="-36854"/>
                  <a:pt x="839612" y="92263"/>
                  <a:pt x="1032934" y="221380"/>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6547165" y="2838467"/>
            <a:ext cx="1058333" cy="604882"/>
          </a:xfrm>
          <a:custGeom>
            <a:avLst/>
            <a:gdLst>
              <a:gd name="connsiteX0" fmla="*/ 0 w 1058333"/>
              <a:gd name="connsiteY0" fmla="*/ 604882 h 604882"/>
              <a:gd name="connsiteX1" fmla="*/ 440266 w 1058333"/>
              <a:gd name="connsiteY1" fmla="*/ 12215 h 604882"/>
              <a:gd name="connsiteX2" fmla="*/ 1058333 w 1058333"/>
              <a:gd name="connsiteY2" fmla="*/ 190015 h 604882"/>
              <a:gd name="connsiteX3" fmla="*/ 1058333 w 1058333"/>
              <a:gd name="connsiteY3" fmla="*/ 190015 h 604882"/>
            </a:gdLst>
            <a:ahLst/>
            <a:cxnLst>
              <a:cxn ang="0">
                <a:pos x="connsiteX0" y="connsiteY0"/>
              </a:cxn>
              <a:cxn ang="0">
                <a:pos x="connsiteX1" y="connsiteY1"/>
              </a:cxn>
              <a:cxn ang="0">
                <a:pos x="connsiteX2" y="connsiteY2"/>
              </a:cxn>
              <a:cxn ang="0">
                <a:pos x="connsiteX3" y="connsiteY3"/>
              </a:cxn>
            </a:cxnLst>
            <a:rect l="l" t="t" r="r" b="b"/>
            <a:pathLst>
              <a:path w="1058333" h="604882">
                <a:moveTo>
                  <a:pt x="0" y="604882"/>
                </a:moveTo>
                <a:cubicBezTo>
                  <a:pt x="131938" y="343120"/>
                  <a:pt x="263877" y="81359"/>
                  <a:pt x="440266" y="12215"/>
                </a:cubicBezTo>
                <a:cubicBezTo>
                  <a:pt x="616655" y="-56930"/>
                  <a:pt x="1058333" y="190015"/>
                  <a:pt x="1058333" y="190015"/>
                </a:cubicBezTo>
                <a:lnTo>
                  <a:pt x="1058333" y="190015"/>
                </a:ln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6530231" y="3009911"/>
            <a:ext cx="1447800" cy="424971"/>
          </a:xfrm>
          <a:custGeom>
            <a:avLst/>
            <a:gdLst>
              <a:gd name="connsiteX0" fmla="*/ 0 w 1447800"/>
              <a:gd name="connsiteY0" fmla="*/ 424971 h 424971"/>
              <a:gd name="connsiteX1" fmla="*/ 685800 w 1447800"/>
              <a:gd name="connsiteY1" fmla="*/ 1638 h 424971"/>
              <a:gd name="connsiteX2" fmla="*/ 1447800 w 1447800"/>
              <a:gd name="connsiteY2" fmla="*/ 306438 h 424971"/>
            </a:gdLst>
            <a:ahLst/>
            <a:cxnLst>
              <a:cxn ang="0">
                <a:pos x="connsiteX0" y="connsiteY0"/>
              </a:cxn>
              <a:cxn ang="0">
                <a:pos x="connsiteX1" y="connsiteY1"/>
              </a:cxn>
              <a:cxn ang="0">
                <a:pos x="connsiteX2" y="connsiteY2"/>
              </a:cxn>
            </a:cxnLst>
            <a:rect l="l" t="t" r="r" b="b"/>
            <a:pathLst>
              <a:path w="1447800" h="424971">
                <a:moveTo>
                  <a:pt x="0" y="424971"/>
                </a:moveTo>
                <a:cubicBezTo>
                  <a:pt x="222250" y="223182"/>
                  <a:pt x="444500" y="21393"/>
                  <a:pt x="685800" y="1638"/>
                </a:cubicBezTo>
                <a:cubicBezTo>
                  <a:pt x="927100" y="-18118"/>
                  <a:pt x="1187450" y="144160"/>
                  <a:pt x="1447800" y="306438"/>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6521765" y="3243233"/>
            <a:ext cx="1083733" cy="377916"/>
          </a:xfrm>
          <a:custGeom>
            <a:avLst/>
            <a:gdLst>
              <a:gd name="connsiteX0" fmla="*/ 0 w 1083733"/>
              <a:gd name="connsiteY0" fmla="*/ 191649 h 377916"/>
              <a:gd name="connsiteX1" fmla="*/ 609600 w 1083733"/>
              <a:gd name="connsiteY1" fmla="*/ 5383 h 377916"/>
              <a:gd name="connsiteX2" fmla="*/ 1083733 w 1083733"/>
              <a:gd name="connsiteY2" fmla="*/ 377916 h 377916"/>
            </a:gdLst>
            <a:ahLst/>
            <a:cxnLst>
              <a:cxn ang="0">
                <a:pos x="connsiteX0" y="connsiteY0"/>
              </a:cxn>
              <a:cxn ang="0">
                <a:pos x="connsiteX1" y="connsiteY1"/>
              </a:cxn>
              <a:cxn ang="0">
                <a:pos x="connsiteX2" y="connsiteY2"/>
              </a:cxn>
            </a:cxnLst>
            <a:rect l="l" t="t" r="r" b="b"/>
            <a:pathLst>
              <a:path w="1083733" h="377916">
                <a:moveTo>
                  <a:pt x="0" y="191649"/>
                </a:moveTo>
                <a:cubicBezTo>
                  <a:pt x="214489" y="82994"/>
                  <a:pt x="428978" y="-25661"/>
                  <a:pt x="609600" y="5383"/>
                </a:cubicBezTo>
                <a:cubicBezTo>
                  <a:pt x="790222" y="36427"/>
                  <a:pt x="936977" y="207171"/>
                  <a:pt x="1083733" y="377916"/>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6555631" y="3799664"/>
            <a:ext cx="863600" cy="431085"/>
          </a:xfrm>
          <a:custGeom>
            <a:avLst/>
            <a:gdLst>
              <a:gd name="connsiteX0" fmla="*/ 0 w 863600"/>
              <a:gd name="connsiteY0" fmla="*/ 50085 h 431085"/>
              <a:gd name="connsiteX1" fmla="*/ 618067 w 863600"/>
              <a:gd name="connsiteY1" fmla="*/ 33152 h 431085"/>
              <a:gd name="connsiteX2" fmla="*/ 863600 w 863600"/>
              <a:gd name="connsiteY2" fmla="*/ 431085 h 431085"/>
            </a:gdLst>
            <a:ahLst/>
            <a:cxnLst>
              <a:cxn ang="0">
                <a:pos x="connsiteX0" y="connsiteY0"/>
              </a:cxn>
              <a:cxn ang="0">
                <a:pos x="connsiteX1" y="connsiteY1"/>
              </a:cxn>
              <a:cxn ang="0">
                <a:pos x="connsiteX2" y="connsiteY2"/>
              </a:cxn>
            </a:cxnLst>
            <a:rect l="l" t="t" r="r" b="b"/>
            <a:pathLst>
              <a:path w="863600" h="431085">
                <a:moveTo>
                  <a:pt x="0" y="50085"/>
                </a:moveTo>
                <a:cubicBezTo>
                  <a:pt x="237067" y="9868"/>
                  <a:pt x="474134" y="-30348"/>
                  <a:pt x="618067" y="33152"/>
                </a:cubicBezTo>
                <a:cubicBezTo>
                  <a:pt x="762000" y="96652"/>
                  <a:pt x="863600" y="431085"/>
                  <a:pt x="863600" y="431085"/>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6555631" y="3848492"/>
            <a:ext cx="948267" cy="746324"/>
          </a:xfrm>
          <a:custGeom>
            <a:avLst/>
            <a:gdLst>
              <a:gd name="connsiteX0" fmla="*/ 0 w 948267"/>
              <a:gd name="connsiteY0" fmla="*/ 9724 h 746324"/>
              <a:gd name="connsiteX1" fmla="*/ 558800 w 948267"/>
              <a:gd name="connsiteY1" fmla="*/ 102857 h 746324"/>
              <a:gd name="connsiteX2" fmla="*/ 948267 w 948267"/>
              <a:gd name="connsiteY2" fmla="*/ 746324 h 746324"/>
            </a:gdLst>
            <a:ahLst/>
            <a:cxnLst>
              <a:cxn ang="0">
                <a:pos x="connsiteX0" y="connsiteY0"/>
              </a:cxn>
              <a:cxn ang="0">
                <a:pos x="connsiteX1" y="connsiteY1"/>
              </a:cxn>
              <a:cxn ang="0">
                <a:pos x="connsiteX2" y="connsiteY2"/>
              </a:cxn>
            </a:cxnLst>
            <a:rect l="l" t="t" r="r" b="b"/>
            <a:pathLst>
              <a:path w="948267" h="746324">
                <a:moveTo>
                  <a:pt x="0" y="9724"/>
                </a:moveTo>
                <a:cubicBezTo>
                  <a:pt x="200378" y="-5093"/>
                  <a:pt x="400756" y="-19910"/>
                  <a:pt x="558800" y="102857"/>
                </a:cubicBezTo>
                <a:cubicBezTo>
                  <a:pt x="716844" y="225624"/>
                  <a:pt x="948267" y="746324"/>
                  <a:pt x="948267" y="746324"/>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6551398" y="3696335"/>
            <a:ext cx="1447800" cy="534414"/>
          </a:xfrm>
          <a:custGeom>
            <a:avLst/>
            <a:gdLst>
              <a:gd name="connsiteX0" fmla="*/ 0 w 1447800"/>
              <a:gd name="connsiteY0" fmla="*/ 140714 h 534414"/>
              <a:gd name="connsiteX1" fmla="*/ 1045633 w 1447800"/>
              <a:gd name="connsiteY1" fmla="*/ 22181 h 534414"/>
              <a:gd name="connsiteX2" fmla="*/ 1447800 w 1447800"/>
              <a:gd name="connsiteY2" fmla="*/ 534414 h 534414"/>
            </a:gdLst>
            <a:ahLst/>
            <a:cxnLst>
              <a:cxn ang="0">
                <a:pos x="connsiteX0" y="connsiteY0"/>
              </a:cxn>
              <a:cxn ang="0">
                <a:pos x="connsiteX1" y="connsiteY1"/>
              </a:cxn>
              <a:cxn ang="0">
                <a:pos x="connsiteX2" y="connsiteY2"/>
              </a:cxn>
            </a:cxnLst>
            <a:rect l="l" t="t" r="r" b="b"/>
            <a:pathLst>
              <a:path w="1447800" h="534414">
                <a:moveTo>
                  <a:pt x="0" y="140714"/>
                </a:moveTo>
                <a:cubicBezTo>
                  <a:pt x="402166" y="48639"/>
                  <a:pt x="804333" y="-43436"/>
                  <a:pt x="1045633" y="22181"/>
                </a:cubicBezTo>
                <a:cubicBezTo>
                  <a:pt x="1286933" y="87798"/>
                  <a:pt x="1367366" y="311106"/>
                  <a:pt x="1447800" y="534414"/>
                </a:cubicBezTo>
              </a:path>
            </a:pathLst>
          </a:custGeom>
          <a:ln w="190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4699648" y="2794194"/>
            <a:ext cx="805525" cy="879230"/>
          </a:xfrm>
          <a:custGeom>
            <a:avLst/>
            <a:gdLst>
              <a:gd name="connsiteX0" fmla="*/ 0 w 805525"/>
              <a:gd name="connsiteY0" fmla="*/ 0 h 879230"/>
              <a:gd name="connsiteX1" fmla="*/ 691661 w 805525"/>
              <a:gd name="connsiteY1" fmla="*/ 222738 h 879230"/>
              <a:gd name="connsiteX2" fmla="*/ 797169 w 805525"/>
              <a:gd name="connsiteY2" fmla="*/ 879230 h 879230"/>
            </a:gdLst>
            <a:ahLst/>
            <a:cxnLst>
              <a:cxn ang="0">
                <a:pos x="connsiteX0" y="connsiteY0"/>
              </a:cxn>
              <a:cxn ang="0">
                <a:pos x="connsiteX1" y="connsiteY1"/>
              </a:cxn>
              <a:cxn ang="0">
                <a:pos x="connsiteX2" y="connsiteY2"/>
              </a:cxn>
            </a:cxnLst>
            <a:rect l="l" t="t" r="r" b="b"/>
            <a:pathLst>
              <a:path w="805525" h="879230">
                <a:moveTo>
                  <a:pt x="0" y="0"/>
                </a:moveTo>
                <a:cubicBezTo>
                  <a:pt x="279400" y="38100"/>
                  <a:pt x="558800" y="76200"/>
                  <a:pt x="691661" y="222738"/>
                </a:cubicBezTo>
                <a:cubicBezTo>
                  <a:pt x="824522" y="369276"/>
                  <a:pt x="810845" y="624253"/>
                  <a:pt x="797169" y="879230"/>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700954" y="2790092"/>
            <a:ext cx="382351" cy="1355990"/>
          </a:xfrm>
          <a:custGeom>
            <a:avLst/>
            <a:gdLst>
              <a:gd name="connsiteX0" fmla="*/ 0 w 382351"/>
              <a:gd name="connsiteY0" fmla="*/ 0 h 1348154"/>
              <a:gd name="connsiteX1" fmla="*/ 375138 w 382351"/>
              <a:gd name="connsiteY1" fmla="*/ 762000 h 1348154"/>
              <a:gd name="connsiteX2" fmla="*/ 211015 w 382351"/>
              <a:gd name="connsiteY2" fmla="*/ 1348154 h 1348154"/>
            </a:gdLst>
            <a:ahLst/>
            <a:cxnLst>
              <a:cxn ang="0">
                <a:pos x="connsiteX0" y="connsiteY0"/>
              </a:cxn>
              <a:cxn ang="0">
                <a:pos x="connsiteX1" y="connsiteY1"/>
              </a:cxn>
              <a:cxn ang="0">
                <a:pos x="connsiteX2" y="connsiteY2"/>
              </a:cxn>
            </a:cxnLst>
            <a:rect l="l" t="t" r="r" b="b"/>
            <a:pathLst>
              <a:path w="382351" h="1348154">
                <a:moveTo>
                  <a:pt x="0" y="0"/>
                </a:moveTo>
                <a:cubicBezTo>
                  <a:pt x="169984" y="268654"/>
                  <a:pt x="339969" y="537308"/>
                  <a:pt x="375138" y="762000"/>
                </a:cubicBezTo>
                <a:cubicBezTo>
                  <a:pt x="410307" y="986692"/>
                  <a:pt x="310661" y="1167423"/>
                  <a:pt x="211015" y="1348154"/>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4122292" y="2790092"/>
            <a:ext cx="555216" cy="1289539"/>
          </a:xfrm>
          <a:custGeom>
            <a:avLst/>
            <a:gdLst>
              <a:gd name="connsiteX0" fmla="*/ 555216 w 555216"/>
              <a:gd name="connsiteY0" fmla="*/ 0 h 1289539"/>
              <a:gd name="connsiteX1" fmla="*/ 39400 w 555216"/>
              <a:gd name="connsiteY1" fmla="*/ 527539 h 1289539"/>
              <a:gd name="connsiteX2" fmla="*/ 74569 w 555216"/>
              <a:gd name="connsiteY2" fmla="*/ 1289539 h 1289539"/>
            </a:gdLst>
            <a:ahLst/>
            <a:cxnLst>
              <a:cxn ang="0">
                <a:pos x="connsiteX0" y="connsiteY0"/>
              </a:cxn>
              <a:cxn ang="0">
                <a:pos x="connsiteX1" y="connsiteY1"/>
              </a:cxn>
              <a:cxn ang="0">
                <a:pos x="connsiteX2" y="connsiteY2"/>
              </a:cxn>
            </a:cxnLst>
            <a:rect l="l" t="t" r="r" b="b"/>
            <a:pathLst>
              <a:path w="555216" h="1289539">
                <a:moveTo>
                  <a:pt x="555216" y="0"/>
                </a:moveTo>
                <a:cubicBezTo>
                  <a:pt x="337362" y="156308"/>
                  <a:pt x="119508" y="312616"/>
                  <a:pt x="39400" y="527539"/>
                </a:cubicBezTo>
                <a:cubicBezTo>
                  <a:pt x="-40708" y="742462"/>
                  <a:pt x="16930" y="1016000"/>
                  <a:pt x="74569" y="1289539"/>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itle 1"/>
          <p:cNvSpPr txBox="1">
            <a:spLocks/>
          </p:cNvSpPr>
          <p:nvPr/>
        </p:nvSpPr>
        <p:spPr bwMode="auto">
          <a:xfrm>
            <a:off x="1353163" y="4881066"/>
            <a:ext cx="6967470" cy="1602902"/>
          </a:xfrm>
          <a:prstGeom prst="rect">
            <a:avLst/>
          </a:prstGeom>
          <a:solidFill>
            <a:srgbClr val="C00000">
              <a:alpha val="7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75000" lnSpcReduction="20000"/>
          </a:bodyPr>
          <a:lstStyle>
            <a:lvl1pPr algn="l" rtl="0" eaLnBrk="1" fontAlgn="base" hangingPunct="1">
              <a:spcBef>
                <a:spcPct val="0"/>
              </a:spcBef>
              <a:spcAft>
                <a:spcPct val="0"/>
              </a:spcAft>
              <a:defRPr sz="4000" b="1" cap="all">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r>
              <a:rPr lang="en-US" i="1" cap="none" dirty="0" smtClean="0">
                <a:effectLst>
                  <a:outerShdw blurRad="38100" dist="38100" dir="2700000" algn="tl">
                    <a:srgbClr val="000000">
                      <a:alpha val="43137"/>
                    </a:srgbClr>
                  </a:outerShdw>
                </a:effectLst>
              </a:rPr>
              <a:t>“…you shall be my witnesses both in </a:t>
            </a:r>
            <a:r>
              <a:rPr lang="en-US" i="1" cap="none" dirty="0" err="1" smtClean="0">
                <a:effectLst>
                  <a:outerShdw blurRad="38100" dist="38100" dir="2700000" algn="tl">
                    <a:srgbClr val="000000">
                      <a:alpha val="43137"/>
                    </a:srgbClr>
                  </a:outerShdw>
                </a:effectLst>
              </a:rPr>
              <a:t>jerusalem</a:t>
            </a:r>
            <a:r>
              <a:rPr lang="en-US" i="1" cap="none" dirty="0" smtClean="0">
                <a:effectLst>
                  <a:outerShdw blurRad="38100" dist="38100" dir="2700000" algn="tl">
                    <a:srgbClr val="000000">
                      <a:alpha val="43137"/>
                    </a:srgbClr>
                  </a:outerShdw>
                </a:effectLst>
              </a:rPr>
              <a:t>, and in all </a:t>
            </a:r>
            <a:r>
              <a:rPr lang="en-US" i="1" cap="none" dirty="0" err="1" smtClean="0">
                <a:effectLst>
                  <a:outerShdw blurRad="38100" dist="38100" dir="2700000" algn="tl">
                    <a:srgbClr val="000000">
                      <a:alpha val="43137"/>
                    </a:srgbClr>
                  </a:outerShdw>
                </a:effectLst>
              </a:rPr>
              <a:t>judea</a:t>
            </a:r>
            <a:r>
              <a:rPr lang="en-US" i="1" cap="none" dirty="0" smtClean="0">
                <a:effectLst>
                  <a:outerShdw blurRad="38100" dist="38100" dir="2700000" algn="tl">
                    <a:srgbClr val="000000">
                      <a:alpha val="43137"/>
                    </a:srgbClr>
                  </a:outerShdw>
                </a:effectLst>
              </a:rPr>
              <a:t> and </a:t>
            </a:r>
            <a:r>
              <a:rPr lang="en-US" i="1" cap="none" dirty="0" err="1" smtClean="0">
                <a:effectLst>
                  <a:outerShdw blurRad="38100" dist="38100" dir="2700000" algn="tl">
                    <a:srgbClr val="000000">
                      <a:alpha val="43137"/>
                    </a:srgbClr>
                  </a:outerShdw>
                </a:effectLst>
              </a:rPr>
              <a:t>samaria</a:t>
            </a:r>
            <a:r>
              <a:rPr lang="en-US" i="1" cap="none" dirty="0" smtClean="0">
                <a:effectLst>
                  <a:outerShdw blurRad="38100" dist="38100" dir="2700000" algn="tl">
                    <a:srgbClr val="000000">
                      <a:alpha val="43137"/>
                    </a:srgbClr>
                  </a:outerShdw>
                </a:effectLst>
              </a:rPr>
              <a:t>, and even to the remotest part of the earth.”  			</a:t>
            </a:r>
            <a:r>
              <a:rPr lang="en-US" sz="2700" i="1" cap="none" dirty="0" smtClean="0">
                <a:solidFill>
                  <a:srgbClr val="FFFF00"/>
                </a:solidFill>
                <a:effectLst>
                  <a:outerShdw blurRad="38100" dist="38100" dir="2700000" algn="tl">
                    <a:srgbClr val="000000">
                      <a:alpha val="43137"/>
                    </a:srgbClr>
                  </a:outerShdw>
                </a:effectLst>
              </a:rPr>
              <a:t>Acts 1:8</a:t>
            </a:r>
            <a:endParaRPr lang="en-US" sz="19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7442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up)">
                                      <p:cBhvr>
                                        <p:cTn id="7" dur="500"/>
                                        <p:tgtEl>
                                          <p:spTgt spid="9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wipe(up)">
                                      <p:cBhvr>
                                        <p:cTn id="14" dur="500"/>
                                        <p:tgtEl>
                                          <p:spTgt spid="95"/>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wipe(up)">
                                      <p:cBhvr>
                                        <p:cTn id="21" dur="500"/>
                                        <p:tgtEl>
                                          <p:spTgt spid="94"/>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right)">
                                      <p:cBhvr>
                                        <p:cTn id="28" dur="500"/>
                                        <p:tgtEl>
                                          <p:spTgt spid="51"/>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left)">
                                      <p:cBhvr>
                                        <p:cTn id="35" dur="500"/>
                                        <p:tgtEl>
                                          <p:spTgt spid="78"/>
                                        </p:tgtEl>
                                      </p:cBhvr>
                                    </p:animEffect>
                                  </p:childTnLst>
                                </p:cTn>
                              </p:par>
                            </p:childTnLst>
                          </p:cTn>
                        </p:par>
                        <p:par>
                          <p:cTn id="36" fill="hold">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2500"/>
                            </p:stCondLst>
                            <p:childTnLst>
                              <p:par>
                                <p:cTn id="40" presetID="22" presetClass="entr" presetSubtype="1"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up)">
                                      <p:cBhvr>
                                        <p:cTn id="42" dur="500"/>
                                        <p:tgtEl>
                                          <p:spTgt spid="53"/>
                                        </p:tgtEl>
                                      </p:cBhvr>
                                    </p:animEffec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3000"/>
                            </p:stCondLst>
                            <p:childTnLst>
                              <p:par>
                                <p:cTn id="47" presetID="22" presetClass="entr" presetSubtype="1" fill="hold" grpId="0" nodeType="after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wipe(up)">
                                      <p:cBhvr>
                                        <p:cTn id="49" dur="500"/>
                                        <p:tgtEl>
                                          <p:spTgt spid="64"/>
                                        </p:tgtEl>
                                      </p:cBhvr>
                                    </p:animEffect>
                                  </p:childTnLst>
                                </p:cTn>
                              </p:par>
                            </p:childTnLst>
                          </p:cTn>
                        </p:par>
                        <p:par>
                          <p:cTn id="50" fill="hold">
                            <p:stCondLst>
                              <p:cond delay="3500"/>
                            </p:stCondLst>
                            <p:childTnLst>
                              <p:par>
                                <p:cTn id="51" presetID="1"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par>
                          <p:cTn id="53" fill="hold">
                            <p:stCondLst>
                              <p:cond delay="3500"/>
                            </p:stCondLst>
                            <p:childTnLst>
                              <p:par>
                                <p:cTn id="54" presetID="22" presetClass="entr" presetSubtype="1" fill="hold" grpId="0" nodeType="after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wipe(up)">
                                      <p:cBhvr>
                                        <p:cTn id="56" dur="500"/>
                                        <p:tgtEl>
                                          <p:spTgt spid="66"/>
                                        </p:tgtEl>
                                      </p:cBhvr>
                                    </p:animEffect>
                                  </p:childTnLst>
                                </p:cTn>
                              </p:par>
                            </p:childTnLst>
                          </p:cTn>
                        </p:par>
                        <p:par>
                          <p:cTn id="57" fill="hold">
                            <p:stCondLst>
                              <p:cond delay="4000"/>
                            </p:stCondLst>
                            <p:childTnLst>
                              <p:par>
                                <p:cTn id="58" presetID="1"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wipe(left)">
                                      <p:cBhvr>
                                        <p:cTn id="63" dur="500"/>
                                        <p:tgtEl>
                                          <p:spTgt spid="80"/>
                                        </p:tgtEl>
                                      </p:cBhvr>
                                    </p:animEffect>
                                  </p:childTnLst>
                                </p:cTn>
                              </p:par>
                            </p:childTnLst>
                          </p:cTn>
                        </p:par>
                        <p:par>
                          <p:cTn id="64" fill="hold">
                            <p:stCondLst>
                              <p:cond delay="4500"/>
                            </p:stCondLst>
                            <p:childTnLst>
                              <p:par>
                                <p:cTn id="65" presetID="1"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par>
                          <p:cTn id="67" fill="hold">
                            <p:stCondLst>
                              <p:cond delay="4500"/>
                            </p:stCondLst>
                            <p:childTnLst>
                              <p:par>
                                <p:cTn id="68" presetID="22" presetClass="entr" presetSubtype="1" fill="hold" grpId="0" nodeType="after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up)">
                                      <p:cBhvr>
                                        <p:cTn id="70" dur="500"/>
                                        <p:tgtEl>
                                          <p:spTgt spid="70"/>
                                        </p:tgtEl>
                                      </p:cBhvr>
                                    </p:animEffect>
                                  </p:childTnLst>
                                </p:cTn>
                              </p:par>
                            </p:childTnLst>
                          </p:cTn>
                        </p:par>
                        <p:par>
                          <p:cTn id="71" fill="hold">
                            <p:stCondLst>
                              <p:cond delay="5000"/>
                            </p:stCondLst>
                            <p:childTnLst>
                              <p:par>
                                <p:cTn id="72" presetID="1" presetClass="entr" presetSubtype="0"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childTnLst>
                                </p:cTn>
                              </p:par>
                            </p:childTnLst>
                          </p:cTn>
                        </p:par>
                        <p:par>
                          <p:cTn id="74" fill="hold">
                            <p:stCondLst>
                              <p:cond delay="5000"/>
                            </p:stCondLst>
                            <p:childTnLst>
                              <p:par>
                                <p:cTn id="75" presetID="22" presetClass="entr" presetSubtype="2" fill="hold" grpId="0" nodeType="after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wipe(right)">
                                      <p:cBhvr>
                                        <p:cTn id="77" dur="500"/>
                                        <p:tgtEl>
                                          <p:spTgt spid="57"/>
                                        </p:tgtEl>
                                      </p:cBhvr>
                                    </p:animEffect>
                                  </p:childTnLst>
                                </p:cTn>
                              </p:par>
                            </p:childTnLst>
                          </p:cTn>
                        </p:par>
                        <p:par>
                          <p:cTn id="78" fill="hold">
                            <p:stCondLst>
                              <p:cond delay="5500"/>
                            </p:stCondLst>
                            <p:childTnLst>
                              <p:par>
                                <p:cTn id="79" presetID="1" presetClass="entr" presetSubtype="0" fill="hold" grpId="0" nodeType="after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par>
                          <p:cTn id="81" fill="hold">
                            <p:stCondLst>
                              <p:cond delay="5500"/>
                            </p:stCondLst>
                            <p:childTnLst>
                              <p:par>
                                <p:cTn id="82" presetID="22" presetClass="entr" presetSubtype="1" fill="hold" grpId="0" nodeType="after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wipe(up)">
                                      <p:cBhvr>
                                        <p:cTn id="84" dur="500"/>
                                        <p:tgtEl>
                                          <p:spTgt spid="63"/>
                                        </p:tgtEl>
                                      </p:cBhvr>
                                    </p:animEffect>
                                  </p:childTnLst>
                                </p:cTn>
                              </p:par>
                            </p:childTnLst>
                          </p:cTn>
                        </p:par>
                        <p:par>
                          <p:cTn id="85" fill="hold">
                            <p:stCondLst>
                              <p:cond delay="6000"/>
                            </p:stCondLst>
                            <p:childTnLst>
                              <p:par>
                                <p:cTn id="86" presetID="1"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childTnLst>
                                </p:cTn>
                              </p:par>
                            </p:childTnLst>
                          </p:cTn>
                        </p:par>
                        <p:par>
                          <p:cTn id="88" fill="hold">
                            <p:stCondLst>
                              <p:cond delay="6000"/>
                            </p:stCondLst>
                            <p:childTnLst>
                              <p:par>
                                <p:cTn id="89" presetID="22" presetClass="entr" presetSubtype="8" fill="hold" grpId="0" nodeType="after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wipe(left)">
                                      <p:cBhvr>
                                        <p:cTn id="91" dur="500"/>
                                        <p:tgtEl>
                                          <p:spTgt spid="81"/>
                                        </p:tgtEl>
                                      </p:cBhvr>
                                    </p:animEffect>
                                  </p:childTnLst>
                                </p:cTn>
                              </p:par>
                            </p:childTnLst>
                          </p:cTn>
                        </p:par>
                        <p:par>
                          <p:cTn id="92" fill="hold">
                            <p:stCondLst>
                              <p:cond delay="6500"/>
                            </p:stCondLst>
                            <p:childTnLst>
                              <p:par>
                                <p:cTn id="93" presetID="1" presetClass="entr" presetSubtype="0"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par>
                          <p:cTn id="95" fill="hold">
                            <p:stCondLst>
                              <p:cond delay="6500"/>
                            </p:stCondLst>
                            <p:childTnLst>
                              <p:par>
                                <p:cTn id="96" presetID="22" presetClass="entr" presetSubtype="8" fill="hold" grpId="0" nodeType="afterEffect">
                                  <p:stCondLst>
                                    <p:cond delay="0"/>
                                  </p:stCondLst>
                                  <p:childTnLst>
                                    <p:set>
                                      <p:cBhvr>
                                        <p:cTn id="97" dur="1" fill="hold">
                                          <p:stCondLst>
                                            <p:cond delay="0"/>
                                          </p:stCondLst>
                                        </p:cTn>
                                        <p:tgtEl>
                                          <p:spTgt spid="86"/>
                                        </p:tgtEl>
                                        <p:attrNameLst>
                                          <p:attrName>style.visibility</p:attrName>
                                        </p:attrNameLst>
                                      </p:cBhvr>
                                      <p:to>
                                        <p:strVal val="visible"/>
                                      </p:to>
                                    </p:set>
                                    <p:animEffect transition="in" filter="wipe(left)">
                                      <p:cBhvr>
                                        <p:cTn id="98" dur="500"/>
                                        <p:tgtEl>
                                          <p:spTgt spid="86"/>
                                        </p:tgtEl>
                                      </p:cBhvr>
                                    </p:animEffect>
                                  </p:childTnLst>
                                </p:cTn>
                              </p:par>
                            </p:childTnLst>
                          </p:cTn>
                        </p:par>
                        <p:par>
                          <p:cTn id="99" fill="hold">
                            <p:stCondLst>
                              <p:cond delay="7000"/>
                            </p:stCondLst>
                            <p:childTnLst>
                              <p:par>
                                <p:cTn id="100" presetID="1" presetClass="entr" presetSubtype="0"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childTnLst>
                                </p:cTn>
                              </p:par>
                            </p:childTnLst>
                          </p:cTn>
                        </p:par>
                        <p:par>
                          <p:cTn id="102" fill="hold">
                            <p:stCondLst>
                              <p:cond delay="7000"/>
                            </p:stCondLst>
                            <p:childTnLst>
                              <p:par>
                                <p:cTn id="103" presetID="22" presetClass="entr" presetSubtype="8" fill="hold" grpId="0" nodeType="after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wipe(left)">
                                      <p:cBhvr>
                                        <p:cTn id="105" dur="500"/>
                                        <p:tgtEl>
                                          <p:spTgt spid="87"/>
                                        </p:tgtEl>
                                      </p:cBhvr>
                                    </p:animEffect>
                                  </p:childTnLst>
                                </p:cTn>
                              </p:par>
                            </p:childTnLst>
                          </p:cTn>
                        </p:par>
                        <p:par>
                          <p:cTn id="106" fill="hold">
                            <p:stCondLst>
                              <p:cond delay="7500"/>
                            </p:stCondLst>
                            <p:childTnLst>
                              <p:par>
                                <p:cTn id="107" presetID="1" presetClass="entr" presetSubtype="0" fill="hold" grpId="0" nodeType="afterEffect">
                                  <p:stCondLst>
                                    <p:cond delay="0"/>
                                  </p:stCondLst>
                                  <p:childTnLst>
                                    <p:set>
                                      <p:cBhvr>
                                        <p:cTn id="108" dur="1" fill="hold">
                                          <p:stCondLst>
                                            <p:cond delay="0"/>
                                          </p:stCondLst>
                                        </p:cTn>
                                        <p:tgtEl>
                                          <p:spTgt spid="38"/>
                                        </p:tgtEl>
                                        <p:attrNameLst>
                                          <p:attrName>style.visibility</p:attrName>
                                        </p:attrNameLst>
                                      </p:cBhvr>
                                      <p:to>
                                        <p:strVal val="visible"/>
                                      </p:to>
                                    </p:set>
                                  </p:childTnLst>
                                </p:cTn>
                              </p:par>
                            </p:childTnLst>
                          </p:cTn>
                        </p:par>
                        <p:par>
                          <p:cTn id="109" fill="hold">
                            <p:stCondLst>
                              <p:cond delay="7500"/>
                            </p:stCondLst>
                            <p:childTnLst>
                              <p:par>
                                <p:cTn id="110" presetID="22" presetClass="entr" presetSubtype="2" fill="hold" grpId="0" nodeType="after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wipe(right)">
                                      <p:cBhvr>
                                        <p:cTn id="112" dur="500"/>
                                        <p:tgtEl>
                                          <p:spTgt spid="52"/>
                                        </p:tgtEl>
                                      </p:cBhvr>
                                    </p:animEffect>
                                  </p:childTnLst>
                                </p:cTn>
                              </p:par>
                            </p:childTnLst>
                          </p:cTn>
                        </p:par>
                        <p:par>
                          <p:cTn id="113" fill="hold">
                            <p:stCondLst>
                              <p:cond delay="8000"/>
                            </p:stCondLst>
                            <p:childTnLst>
                              <p:par>
                                <p:cTn id="114" presetID="1" presetClass="entr" presetSubtype="0" fill="hold" grpId="0" nodeType="afterEffect">
                                  <p:stCondLst>
                                    <p:cond delay="0"/>
                                  </p:stCondLst>
                                  <p:childTnLst>
                                    <p:set>
                                      <p:cBhvr>
                                        <p:cTn id="115" dur="1" fill="hold">
                                          <p:stCondLst>
                                            <p:cond delay="0"/>
                                          </p:stCondLst>
                                        </p:cTn>
                                        <p:tgtEl>
                                          <p:spTgt spid="13"/>
                                        </p:tgtEl>
                                        <p:attrNameLst>
                                          <p:attrName>style.visibility</p:attrName>
                                        </p:attrNameLst>
                                      </p:cBhvr>
                                      <p:to>
                                        <p:strVal val="visible"/>
                                      </p:to>
                                    </p:set>
                                  </p:childTnLst>
                                </p:cTn>
                              </p:par>
                            </p:childTnLst>
                          </p:cTn>
                        </p:par>
                        <p:par>
                          <p:cTn id="116" fill="hold">
                            <p:stCondLst>
                              <p:cond delay="8000"/>
                            </p:stCondLst>
                            <p:childTnLst>
                              <p:par>
                                <p:cTn id="117" presetID="22" presetClass="entr" presetSubtype="8" fill="hold" grpId="0" nodeType="afterEffect">
                                  <p:stCondLst>
                                    <p:cond delay="0"/>
                                  </p:stCondLst>
                                  <p:childTnLst>
                                    <p:set>
                                      <p:cBhvr>
                                        <p:cTn id="118" dur="1" fill="hold">
                                          <p:stCondLst>
                                            <p:cond delay="0"/>
                                          </p:stCondLst>
                                        </p:cTn>
                                        <p:tgtEl>
                                          <p:spTgt spid="67"/>
                                        </p:tgtEl>
                                        <p:attrNameLst>
                                          <p:attrName>style.visibility</p:attrName>
                                        </p:attrNameLst>
                                      </p:cBhvr>
                                      <p:to>
                                        <p:strVal val="visible"/>
                                      </p:to>
                                    </p:set>
                                    <p:animEffect transition="in" filter="wipe(left)">
                                      <p:cBhvr>
                                        <p:cTn id="119" dur="500"/>
                                        <p:tgtEl>
                                          <p:spTgt spid="67"/>
                                        </p:tgtEl>
                                      </p:cBhvr>
                                    </p:animEffect>
                                  </p:childTnLst>
                                </p:cTn>
                              </p:par>
                            </p:childTnLst>
                          </p:cTn>
                        </p:par>
                        <p:par>
                          <p:cTn id="120" fill="hold">
                            <p:stCondLst>
                              <p:cond delay="8500"/>
                            </p:stCondLst>
                            <p:childTnLst>
                              <p:par>
                                <p:cTn id="121" presetID="1" presetClass="entr" presetSubtype="0"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childTnLst>
                                </p:cTn>
                              </p:par>
                            </p:childTnLst>
                          </p:cTn>
                        </p:par>
                        <p:par>
                          <p:cTn id="123" fill="hold">
                            <p:stCondLst>
                              <p:cond delay="8500"/>
                            </p:stCondLst>
                            <p:childTnLst>
                              <p:par>
                                <p:cTn id="124" presetID="22" presetClass="entr" presetSubtype="8" fill="hold" grpId="0" nodeType="after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left)">
                                      <p:cBhvr>
                                        <p:cTn id="126" dur="500"/>
                                        <p:tgtEl>
                                          <p:spTgt spid="74"/>
                                        </p:tgtEl>
                                      </p:cBhvr>
                                    </p:animEffect>
                                  </p:childTnLst>
                                </p:cTn>
                              </p:par>
                            </p:childTnLst>
                          </p:cTn>
                        </p:par>
                        <p:par>
                          <p:cTn id="127" fill="hold">
                            <p:stCondLst>
                              <p:cond delay="9000"/>
                            </p:stCondLst>
                            <p:childTnLst>
                              <p:par>
                                <p:cTn id="128" presetID="1" presetClass="entr" presetSubtype="0"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childTnLst>
                                </p:cTn>
                              </p:par>
                            </p:childTnLst>
                          </p:cTn>
                        </p:par>
                        <p:par>
                          <p:cTn id="130" fill="hold">
                            <p:stCondLst>
                              <p:cond delay="9000"/>
                            </p:stCondLst>
                            <p:childTnLst>
                              <p:par>
                                <p:cTn id="131" presetID="22" presetClass="entr" presetSubtype="1" fill="hold" grpId="0" nodeType="after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wipe(up)">
                                      <p:cBhvr>
                                        <p:cTn id="133" dur="500"/>
                                        <p:tgtEl>
                                          <p:spTgt spid="69"/>
                                        </p:tgtEl>
                                      </p:cBhvr>
                                    </p:animEffect>
                                  </p:childTnLst>
                                </p:cTn>
                              </p:par>
                            </p:childTnLst>
                          </p:cTn>
                        </p:par>
                        <p:par>
                          <p:cTn id="134" fill="hold">
                            <p:stCondLst>
                              <p:cond delay="9500"/>
                            </p:stCondLst>
                            <p:childTnLst>
                              <p:par>
                                <p:cTn id="135" presetID="1" presetClass="entr" presetSubtype="0" fill="hold" grpId="0" nodeType="afterEffect">
                                  <p:stCondLst>
                                    <p:cond delay="0"/>
                                  </p:stCondLst>
                                  <p:childTnLst>
                                    <p:set>
                                      <p:cBhvr>
                                        <p:cTn id="136" dur="1" fill="hold">
                                          <p:stCondLst>
                                            <p:cond delay="0"/>
                                          </p:stCondLst>
                                        </p:cTn>
                                        <p:tgtEl>
                                          <p:spTgt spid="43"/>
                                        </p:tgtEl>
                                        <p:attrNameLst>
                                          <p:attrName>style.visibility</p:attrName>
                                        </p:attrNameLst>
                                      </p:cBhvr>
                                      <p:to>
                                        <p:strVal val="visible"/>
                                      </p:to>
                                    </p:set>
                                  </p:childTnLst>
                                </p:cTn>
                              </p:par>
                            </p:childTnLst>
                          </p:cTn>
                        </p:par>
                        <p:par>
                          <p:cTn id="137" fill="hold">
                            <p:stCondLst>
                              <p:cond delay="9500"/>
                            </p:stCondLst>
                            <p:childTnLst>
                              <p:par>
                                <p:cTn id="138" presetID="22" presetClass="entr" presetSubtype="1" fill="hold" grpId="0" nodeType="afterEffect">
                                  <p:stCondLst>
                                    <p:cond delay="0"/>
                                  </p:stCondLst>
                                  <p:childTnLst>
                                    <p:set>
                                      <p:cBhvr>
                                        <p:cTn id="139" dur="1" fill="hold">
                                          <p:stCondLst>
                                            <p:cond delay="0"/>
                                          </p:stCondLst>
                                        </p:cTn>
                                        <p:tgtEl>
                                          <p:spTgt spid="71"/>
                                        </p:tgtEl>
                                        <p:attrNameLst>
                                          <p:attrName>style.visibility</p:attrName>
                                        </p:attrNameLst>
                                      </p:cBhvr>
                                      <p:to>
                                        <p:strVal val="visible"/>
                                      </p:to>
                                    </p:set>
                                    <p:animEffect transition="in" filter="wipe(up)">
                                      <p:cBhvr>
                                        <p:cTn id="140" dur="500"/>
                                        <p:tgtEl>
                                          <p:spTgt spid="71"/>
                                        </p:tgtEl>
                                      </p:cBhvr>
                                    </p:animEffect>
                                  </p:childTnLst>
                                </p:cTn>
                              </p:par>
                            </p:childTnLst>
                          </p:cTn>
                        </p:par>
                        <p:par>
                          <p:cTn id="141" fill="hold">
                            <p:stCondLst>
                              <p:cond delay="10000"/>
                            </p:stCondLst>
                            <p:childTnLst>
                              <p:par>
                                <p:cTn id="142" presetID="1" presetClass="entr" presetSubtype="0" fill="hold" grpId="0" nodeType="afterEffect">
                                  <p:stCondLst>
                                    <p:cond delay="0"/>
                                  </p:stCondLst>
                                  <p:childTnLst>
                                    <p:set>
                                      <p:cBhvr>
                                        <p:cTn id="143" dur="1" fill="hold">
                                          <p:stCondLst>
                                            <p:cond delay="0"/>
                                          </p:stCondLst>
                                        </p:cTn>
                                        <p:tgtEl>
                                          <p:spTgt spid="40"/>
                                        </p:tgtEl>
                                        <p:attrNameLst>
                                          <p:attrName>style.visibility</p:attrName>
                                        </p:attrNameLst>
                                      </p:cBhvr>
                                      <p:to>
                                        <p:strVal val="visible"/>
                                      </p:to>
                                    </p:set>
                                  </p:childTnLst>
                                </p:cTn>
                              </p:par>
                            </p:childTnLst>
                          </p:cTn>
                        </p:par>
                        <p:par>
                          <p:cTn id="144" fill="hold">
                            <p:stCondLst>
                              <p:cond delay="10000"/>
                            </p:stCondLst>
                            <p:childTnLst>
                              <p:par>
                                <p:cTn id="145" presetID="22" presetClass="entr" presetSubtype="1" fill="hold" grpId="0" nodeType="afterEffect">
                                  <p:stCondLst>
                                    <p:cond delay="0"/>
                                  </p:stCondLst>
                                  <p:childTnLst>
                                    <p:set>
                                      <p:cBhvr>
                                        <p:cTn id="146" dur="1" fill="hold">
                                          <p:stCondLst>
                                            <p:cond delay="0"/>
                                          </p:stCondLst>
                                        </p:cTn>
                                        <p:tgtEl>
                                          <p:spTgt spid="68"/>
                                        </p:tgtEl>
                                        <p:attrNameLst>
                                          <p:attrName>style.visibility</p:attrName>
                                        </p:attrNameLst>
                                      </p:cBhvr>
                                      <p:to>
                                        <p:strVal val="visible"/>
                                      </p:to>
                                    </p:set>
                                    <p:animEffect transition="in" filter="wipe(up)">
                                      <p:cBhvr>
                                        <p:cTn id="147" dur="500"/>
                                        <p:tgtEl>
                                          <p:spTgt spid="68"/>
                                        </p:tgtEl>
                                      </p:cBhvr>
                                    </p:animEffect>
                                  </p:childTnLst>
                                </p:cTn>
                              </p:par>
                            </p:childTnLst>
                          </p:cTn>
                        </p:par>
                        <p:par>
                          <p:cTn id="148" fill="hold">
                            <p:stCondLst>
                              <p:cond delay="10500"/>
                            </p:stCondLst>
                            <p:childTnLst>
                              <p:par>
                                <p:cTn id="149" presetID="1" presetClass="entr" presetSubtype="0" fill="hold" grpId="0" nodeType="after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childTnLst>
                          </p:cTn>
                        </p:par>
                        <p:par>
                          <p:cTn id="151" fill="hold">
                            <p:stCondLst>
                              <p:cond delay="10500"/>
                            </p:stCondLst>
                            <p:childTnLst>
                              <p:par>
                                <p:cTn id="152" presetID="22" presetClass="entr" presetSubtype="8" fill="hold" grpId="0" nodeType="afterEffect">
                                  <p:stCondLst>
                                    <p:cond delay="0"/>
                                  </p:stCondLst>
                                  <p:childTnLst>
                                    <p:set>
                                      <p:cBhvr>
                                        <p:cTn id="153" dur="1" fill="hold">
                                          <p:stCondLst>
                                            <p:cond delay="0"/>
                                          </p:stCondLst>
                                        </p:cTn>
                                        <p:tgtEl>
                                          <p:spTgt spid="83"/>
                                        </p:tgtEl>
                                        <p:attrNameLst>
                                          <p:attrName>style.visibility</p:attrName>
                                        </p:attrNameLst>
                                      </p:cBhvr>
                                      <p:to>
                                        <p:strVal val="visible"/>
                                      </p:to>
                                    </p:set>
                                    <p:animEffect transition="in" filter="wipe(left)">
                                      <p:cBhvr>
                                        <p:cTn id="154" dur="500"/>
                                        <p:tgtEl>
                                          <p:spTgt spid="83"/>
                                        </p:tgtEl>
                                      </p:cBhvr>
                                    </p:animEffect>
                                  </p:childTnLst>
                                </p:cTn>
                              </p:par>
                            </p:childTnLst>
                          </p:cTn>
                        </p:par>
                        <p:par>
                          <p:cTn id="155" fill="hold">
                            <p:stCondLst>
                              <p:cond delay="11000"/>
                            </p:stCondLst>
                            <p:childTnLst>
                              <p:par>
                                <p:cTn id="156" presetID="1" presetClass="entr" presetSubtype="0" fill="hold" grpId="0" nodeType="afterEffect">
                                  <p:stCondLst>
                                    <p:cond delay="0"/>
                                  </p:stCondLst>
                                  <p:childTnLst>
                                    <p:set>
                                      <p:cBhvr>
                                        <p:cTn id="157" dur="1" fill="hold">
                                          <p:stCondLst>
                                            <p:cond delay="0"/>
                                          </p:stCondLst>
                                        </p:cTn>
                                        <p:tgtEl>
                                          <p:spTgt spid="28"/>
                                        </p:tgtEl>
                                        <p:attrNameLst>
                                          <p:attrName>style.visibility</p:attrName>
                                        </p:attrNameLst>
                                      </p:cBhvr>
                                      <p:to>
                                        <p:strVal val="visible"/>
                                      </p:to>
                                    </p:set>
                                  </p:childTnLst>
                                </p:cTn>
                              </p:par>
                            </p:childTnLst>
                          </p:cTn>
                        </p:par>
                        <p:par>
                          <p:cTn id="158" fill="hold">
                            <p:stCondLst>
                              <p:cond delay="11000"/>
                            </p:stCondLst>
                            <p:childTnLst>
                              <p:par>
                                <p:cTn id="159" presetID="22" presetClass="entr" presetSubtype="1" fill="hold" grpId="0" nodeType="afterEffect">
                                  <p:stCondLst>
                                    <p:cond delay="0"/>
                                  </p:stCondLst>
                                  <p:childTnLst>
                                    <p:set>
                                      <p:cBhvr>
                                        <p:cTn id="160" dur="1" fill="hold">
                                          <p:stCondLst>
                                            <p:cond delay="0"/>
                                          </p:stCondLst>
                                        </p:cTn>
                                        <p:tgtEl>
                                          <p:spTgt spid="62"/>
                                        </p:tgtEl>
                                        <p:attrNameLst>
                                          <p:attrName>style.visibility</p:attrName>
                                        </p:attrNameLst>
                                      </p:cBhvr>
                                      <p:to>
                                        <p:strVal val="visible"/>
                                      </p:to>
                                    </p:set>
                                    <p:animEffect transition="in" filter="wipe(up)">
                                      <p:cBhvr>
                                        <p:cTn id="161" dur="500"/>
                                        <p:tgtEl>
                                          <p:spTgt spid="62"/>
                                        </p:tgtEl>
                                      </p:cBhvr>
                                    </p:animEffect>
                                  </p:childTnLst>
                                </p:cTn>
                              </p:par>
                            </p:childTnLst>
                          </p:cTn>
                        </p:par>
                        <p:par>
                          <p:cTn id="162" fill="hold">
                            <p:stCondLst>
                              <p:cond delay="11500"/>
                            </p:stCondLst>
                            <p:childTnLst>
                              <p:par>
                                <p:cTn id="163" presetID="1" presetClass="entr" presetSubtype="0" fill="hold" grpId="0" nodeType="afterEffect">
                                  <p:stCondLst>
                                    <p:cond delay="0"/>
                                  </p:stCondLst>
                                  <p:childTnLst>
                                    <p:set>
                                      <p:cBhvr>
                                        <p:cTn id="164" dur="1" fill="hold">
                                          <p:stCondLst>
                                            <p:cond delay="0"/>
                                          </p:stCondLst>
                                        </p:cTn>
                                        <p:tgtEl>
                                          <p:spTgt spid="22"/>
                                        </p:tgtEl>
                                        <p:attrNameLst>
                                          <p:attrName>style.visibility</p:attrName>
                                        </p:attrNameLst>
                                      </p:cBhvr>
                                      <p:to>
                                        <p:strVal val="visible"/>
                                      </p:to>
                                    </p:set>
                                  </p:childTnLst>
                                </p:cTn>
                              </p:par>
                            </p:childTnLst>
                          </p:cTn>
                        </p:par>
                        <p:par>
                          <p:cTn id="165" fill="hold">
                            <p:stCondLst>
                              <p:cond delay="11500"/>
                            </p:stCondLst>
                            <p:childTnLst>
                              <p:par>
                                <p:cTn id="166" presetID="22" presetClass="entr" presetSubtype="1" fill="hold" grpId="0" nodeType="after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wipe(up)">
                                      <p:cBhvr>
                                        <p:cTn id="168" dur="500"/>
                                        <p:tgtEl>
                                          <p:spTgt spid="61"/>
                                        </p:tgtEl>
                                      </p:cBhvr>
                                    </p:animEffect>
                                  </p:childTnLst>
                                </p:cTn>
                              </p:par>
                            </p:childTnLst>
                          </p:cTn>
                        </p:par>
                        <p:par>
                          <p:cTn id="169" fill="hold">
                            <p:stCondLst>
                              <p:cond delay="12000"/>
                            </p:stCondLst>
                            <p:childTnLst>
                              <p:par>
                                <p:cTn id="170" presetID="1" presetClass="entr" presetSubtype="0" fill="hold" grpId="0" nodeType="afterEffect">
                                  <p:stCondLst>
                                    <p:cond delay="0"/>
                                  </p:stCondLst>
                                  <p:childTnLst>
                                    <p:set>
                                      <p:cBhvr>
                                        <p:cTn id="171" dur="1" fill="hold">
                                          <p:stCondLst>
                                            <p:cond delay="0"/>
                                          </p:stCondLst>
                                        </p:cTn>
                                        <p:tgtEl>
                                          <p:spTgt spid="21"/>
                                        </p:tgtEl>
                                        <p:attrNameLst>
                                          <p:attrName>style.visibility</p:attrName>
                                        </p:attrNameLst>
                                      </p:cBhvr>
                                      <p:to>
                                        <p:strVal val="visible"/>
                                      </p:to>
                                    </p:set>
                                  </p:childTnLst>
                                </p:cTn>
                              </p:par>
                            </p:childTnLst>
                          </p:cTn>
                        </p:par>
                        <p:par>
                          <p:cTn id="172" fill="hold">
                            <p:stCondLst>
                              <p:cond delay="12000"/>
                            </p:stCondLst>
                            <p:childTnLst>
                              <p:par>
                                <p:cTn id="173" presetID="22" presetClass="entr" presetSubtype="2" fill="hold" grpId="0" nodeType="afterEffect">
                                  <p:stCondLst>
                                    <p:cond delay="0"/>
                                  </p:stCondLst>
                                  <p:childTnLst>
                                    <p:set>
                                      <p:cBhvr>
                                        <p:cTn id="174" dur="1" fill="hold">
                                          <p:stCondLst>
                                            <p:cond delay="0"/>
                                          </p:stCondLst>
                                        </p:cTn>
                                        <p:tgtEl>
                                          <p:spTgt spid="55"/>
                                        </p:tgtEl>
                                        <p:attrNameLst>
                                          <p:attrName>style.visibility</p:attrName>
                                        </p:attrNameLst>
                                      </p:cBhvr>
                                      <p:to>
                                        <p:strVal val="visible"/>
                                      </p:to>
                                    </p:set>
                                    <p:animEffect transition="in" filter="wipe(right)">
                                      <p:cBhvr>
                                        <p:cTn id="175" dur="500"/>
                                        <p:tgtEl>
                                          <p:spTgt spid="55"/>
                                        </p:tgtEl>
                                      </p:cBhvr>
                                    </p:animEffect>
                                  </p:childTnLst>
                                </p:cTn>
                              </p:par>
                            </p:childTnLst>
                          </p:cTn>
                        </p:par>
                        <p:par>
                          <p:cTn id="176" fill="hold">
                            <p:stCondLst>
                              <p:cond delay="12500"/>
                            </p:stCondLst>
                            <p:childTnLst>
                              <p:par>
                                <p:cTn id="177" presetID="1" presetClass="entr" presetSubtype="0" fill="hold" grpId="0" nodeType="afterEffect">
                                  <p:stCondLst>
                                    <p:cond delay="0"/>
                                  </p:stCondLst>
                                  <p:childTnLst>
                                    <p:set>
                                      <p:cBhvr>
                                        <p:cTn id="178" dur="1" fill="hold">
                                          <p:stCondLst>
                                            <p:cond delay="0"/>
                                          </p:stCondLst>
                                        </p:cTn>
                                        <p:tgtEl>
                                          <p:spTgt spid="16"/>
                                        </p:tgtEl>
                                        <p:attrNameLst>
                                          <p:attrName>style.visibility</p:attrName>
                                        </p:attrNameLst>
                                      </p:cBhvr>
                                      <p:to>
                                        <p:strVal val="visible"/>
                                      </p:to>
                                    </p:set>
                                  </p:childTnLst>
                                </p:cTn>
                              </p:par>
                            </p:childTnLst>
                          </p:cTn>
                        </p:par>
                        <p:par>
                          <p:cTn id="179" fill="hold">
                            <p:stCondLst>
                              <p:cond delay="12500"/>
                            </p:stCondLst>
                            <p:childTnLst>
                              <p:par>
                                <p:cTn id="180" presetID="22" presetClass="entr" presetSubtype="8" fill="hold" grpId="0" nodeType="afterEffect">
                                  <p:stCondLst>
                                    <p:cond delay="0"/>
                                  </p:stCondLst>
                                  <p:childTnLst>
                                    <p:set>
                                      <p:cBhvr>
                                        <p:cTn id="181" dur="1" fill="hold">
                                          <p:stCondLst>
                                            <p:cond delay="0"/>
                                          </p:stCondLst>
                                        </p:cTn>
                                        <p:tgtEl>
                                          <p:spTgt spid="84"/>
                                        </p:tgtEl>
                                        <p:attrNameLst>
                                          <p:attrName>style.visibility</p:attrName>
                                        </p:attrNameLst>
                                      </p:cBhvr>
                                      <p:to>
                                        <p:strVal val="visible"/>
                                      </p:to>
                                    </p:set>
                                    <p:animEffect transition="in" filter="wipe(left)">
                                      <p:cBhvr>
                                        <p:cTn id="182" dur="500"/>
                                        <p:tgtEl>
                                          <p:spTgt spid="84"/>
                                        </p:tgtEl>
                                      </p:cBhvr>
                                    </p:animEffect>
                                  </p:childTnLst>
                                </p:cTn>
                              </p:par>
                            </p:childTnLst>
                          </p:cTn>
                        </p:par>
                        <p:par>
                          <p:cTn id="183" fill="hold">
                            <p:stCondLst>
                              <p:cond delay="13000"/>
                            </p:stCondLst>
                            <p:childTnLst>
                              <p:par>
                                <p:cTn id="184" presetID="1" presetClass="entr" presetSubtype="0" fill="hold" grpId="0" nodeType="afterEffect">
                                  <p:stCondLst>
                                    <p:cond delay="0"/>
                                  </p:stCondLst>
                                  <p:childTnLst>
                                    <p:set>
                                      <p:cBhvr>
                                        <p:cTn id="185" dur="1" fill="hold">
                                          <p:stCondLst>
                                            <p:cond delay="0"/>
                                          </p:stCondLst>
                                        </p:cTn>
                                        <p:tgtEl>
                                          <p:spTgt spid="29"/>
                                        </p:tgtEl>
                                        <p:attrNameLst>
                                          <p:attrName>style.visibility</p:attrName>
                                        </p:attrNameLst>
                                      </p:cBhvr>
                                      <p:to>
                                        <p:strVal val="visible"/>
                                      </p:to>
                                    </p:set>
                                  </p:childTnLst>
                                </p:cTn>
                              </p:par>
                            </p:childTnLst>
                          </p:cTn>
                        </p:par>
                        <p:par>
                          <p:cTn id="186" fill="hold">
                            <p:stCondLst>
                              <p:cond delay="13000"/>
                            </p:stCondLst>
                            <p:childTnLst>
                              <p:par>
                                <p:cTn id="187" presetID="22" presetClass="entr" presetSubtype="8" fill="hold" grpId="0" nodeType="afterEffect">
                                  <p:stCondLst>
                                    <p:cond delay="0"/>
                                  </p:stCondLst>
                                  <p:childTnLst>
                                    <p:set>
                                      <p:cBhvr>
                                        <p:cTn id="188" dur="1" fill="hold">
                                          <p:stCondLst>
                                            <p:cond delay="0"/>
                                          </p:stCondLst>
                                        </p:cTn>
                                        <p:tgtEl>
                                          <p:spTgt spid="72"/>
                                        </p:tgtEl>
                                        <p:attrNameLst>
                                          <p:attrName>style.visibility</p:attrName>
                                        </p:attrNameLst>
                                      </p:cBhvr>
                                      <p:to>
                                        <p:strVal val="visible"/>
                                      </p:to>
                                    </p:set>
                                    <p:animEffect transition="in" filter="wipe(left)">
                                      <p:cBhvr>
                                        <p:cTn id="189" dur="500"/>
                                        <p:tgtEl>
                                          <p:spTgt spid="72"/>
                                        </p:tgtEl>
                                      </p:cBhvr>
                                    </p:animEffect>
                                  </p:childTnLst>
                                </p:cTn>
                              </p:par>
                            </p:childTnLst>
                          </p:cTn>
                        </p:par>
                        <p:par>
                          <p:cTn id="190" fill="hold">
                            <p:stCondLst>
                              <p:cond delay="13500"/>
                            </p:stCondLst>
                            <p:childTnLst>
                              <p:par>
                                <p:cTn id="191" presetID="1" presetClass="entr" presetSubtype="0" fill="hold" grpId="0" nodeType="afterEffect">
                                  <p:stCondLst>
                                    <p:cond delay="0"/>
                                  </p:stCondLst>
                                  <p:childTnLst>
                                    <p:set>
                                      <p:cBhvr>
                                        <p:cTn id="192" dur="1" fill="hold">
                                          <p:stCondLst>
                                            <p:cond delay="0"/>
                                          </p:stCondLst>
                                        </p:cTn>
                                        <p:tgtEl>
                                          <p:spTgt spid="39"/>
                                        </p:tgtEl>
                                        <p:attrNameLst>
                                          <p:attrName>style.visibility</p:attrName>
                                        </p:attrNameLst>
                                      </p:cBhvr>
                                      <p:to>
                                        <p:strVal val="visible"/>
                                      </p:to>
                                    </p:set>
                                  </p:childTnLst>
                                </p:cTn>
                              </p:par>
                            </p:childTnLst>
                          </p:cTn>
                        </p:par>
                        <p:par>
                          <p:cTn id="193" fill="hold">
                            <p:stCondLst>
                              <p:cond delay="13500"/>
                            </p:stCondLst>
                            <p:childTnLst>
                              <p:par>
                                <p:cTn id="194" presetID="22" presetClass="entr" presetSubtype="8" fill="hold" grpId="0" nodeType="afterEffect">
                                  <p:stCondLst>
                                    <p:cond delay="0"/>
                                  </p:stCondLst>
                                  <p:childTnLst>
                                    <p:set>
                                      <p:cBhvr>
                                        <p:cTn id="195" dur="1" fill="hold">
                                          <p:stCondLst>
                                            <p:cond delay="0"/>
                                          </p:stCondLst>
                                        </p:cTn>
                                        <p:tgtEl>
                                          <p:spTgt spid="76"/>
                                        </p:tgtEl>
                                        <p:attrNameLst>
                                          <p:attrName>style.visibility</p:attrName>
                                        </p:attrNameLst>
                                      </p:cBhvr>
                                      <p:to>
                                        <p:strVal val="visible"/>
                                      </p:to>
                                    </p:set>
                                    <p:animEffect transition="in" filter="wipe(left)">
                                      <p:cBhvr>
                                        <p:cTn id="196" dur="500"/>
                                        <p:tgtEl>
                                          <p:spTgt spid="76"/>
                                        </p:tgtEl>
                                      </p:cBhvr>
                                    </p:animEffect>
                                  </p:childTnLst>
                                </p:cTn>
                              </p:par>
                            </p:childTnLst>
                          </p:cTn>
                        </p:par>
                        <p:par>
                          <p:cTn id="197" fill="hold">
                            <p:stCondLst>
                              <p:cond delay="14000"/>
                            </p:stCondLst>
                            <p:childTnLst>
                              <p:par>
                                <p:cTn id="198" presetID="1" presetClass="entr" presetSubtype="0" fill="hold" grpId="0" nodeType="afterEffect">
                                  <p:stCondLst>
                                    <p:cond delay="0"/>
                                  </p:stCondLst>
                                  <p:childTnLst>
                                    <p:set>
                                      <p:cBhvr>
                                        <p:cTn id="199" dur="1" fill="hold">
                                          <p:stCondLst>
                                            <p:cond delay="0"/>
                                          </p:stCondLst>
                                        </p:cTn>
                                        <p:tgtEl>
                                          <p:spTgt spid="26"/>
                                        </p:tgtEl>
                                        <p:attrNameLst>
                                          <p:attrName>style.visibility</p:attrName>
                                        </p:attrNameLst>
                                      </p:cBhvr>
                                      <p:to>
                                        <p:strVal val="visible"/>
                                      </p:to>
                                    </p:set>
                                  </p:childTnLst>
                                </p:cTn>
                              </p:par>
                            </p:childTnLst>
                          </p:cTn>
                        </p:par>
                        <p:par>
                          <p:cTn id="200" fill="hold">
                            <p:stCondLst>
                              <p:cond delay="14000"/>
                            </p:stCondLst>
                            <p:childTnLst>
                              <p:par>
                                <p:cTn id="201" presetID="22" presetClass="entr" presetSubtype="2" fill="hold" grpId="0" nodeType="afterEffect">
                                  <p:stCondLst>
                                    <p:cond delay="0"/>
                                  </p:stCondLst>
                                  <p:childTnLst>
                                    <p:set>
                                      <p:cBhvr>
                                        <p:cTn id="202" dur="1" fill="hold">
                                          <p:stCondLst>
                                            <p:cond delay="0"/>
                                          </p:stCondLst>
                                        </p:cTn>
                                        <p:tgtEl>
                                          <p:spTgt spid="58"/>
                                        </p:tgtEl>
                                        <p:attrNameLst>
                                          <p:attrName>style.visibility</p:attrName>
                                        </p:attrNameLst>
                                      </p:cBhvr>
                                      <p:to>
                                        <p:strVal val="visible"/>
                                      </p:to>
                                    </p:set>
                                    <p:animEffect transition="in" filter="wipe(right)">
                                      <p:cBhvr>
                                        <p:cTn id="203" dur="500"/>
                                        <p:tgtEl>
                                          <p:spTgt spid="58"/>
                                        </p:tgtEl>
                                      </p:cBhvr>
                                    </p:animEffect>
                                  </p:childTnLst>
                                </p:cTn>
                              </p:par>
                            </p:childTnLst>
                          </p:cTn>
                        </p:par>
                        <p:par>
                          <p:cTn id="204" fill="hold">
                            <p:stCondLst>
                              <p:cond delay="14500"/>
                            </p:stCondLst>
                            <p:childTnLst>
                              <p:par>
                                <p:cTn id="205" presetID="1" presetClass="entr" presetSubtype="0" fill="hold" grpId="0" nodeType="afterEffect">
                                  <p:stCondLst>
                                    <p:cond delay="0"/>
                                  </p:stCondLst>
                                  <p:childTnLst>
                                    <p:set>
                                      <p:cBhvr>
                                        <p:cTn id="206" dur="1" fill="hold">
                                          <p:stCondLst>
                                            <p:cond delay="0"/>
                                          </p:stCondLst>
                                        </p:cTn>
                                        <p:tgtEl>
                                          <p:spTgt spid="18"/>
                                        </p:tgtEl>
                                        <p:attrNameLst>
                                          <p:attrName>style.visibility</p:attrName>
                                        </p:attrNameLst>
                                      </p:cBhvr>
                                      <p:to>
                                        <p:strVal val="visible"/>
                                      </p:to>
                                    </p:set>
                                  </p:childTnLst>
                                </p:cTn>
                              </p:par>
                            </p:childTnLst>
                          </p:cTn>
                        </p:par>
                        <p:par>
                          <p:cTn id="207" fill="hold">
                            <p:stCondLst>
                              <p:cond delay="14500"/>
                            </p:stCondLst>
                            <p:childTnLst>
                              <p:par>
                                <p:cTn id="208" presetID="22" presetClass="entr" presetSubtype="8" fill="hold" grpId="0" nodeType="afterEffect">
                                  <p:stCondLst>
                                    <p:cond delay="0"/>
                                  </p:stCondLst>
                                  <p:childTnLst>
                                    <p:set>
                                      <p:cBhvr>
                                        <p:cTn id="209" dur="1" fill="hold">
                                          <p:stCondLst>
                                            <p:cond delay="0"/>
                                          </p:stCondLst>
                                        </p:cTn>
                                        <p:tgtEl>
                                          <p:spTgt spid="82"/>
                                        </p:tgtEl>
                                        <p:attrNameLst>
                                          <p:attrName>style.visibility</p:attrName>
                                        </p:attrNameLst>
                                      </p:cBhvr>
                                      <p:to>
                                        <p:strVal val="visible"/>
                                      </p:to>
                                    </p:set>
                                    <p:animEffect transition="in" filter="wipe(left)">
                                      <p:cBhvr>
                                        <p:cTn id="210" dur="500"/>
                                        <p:tgtEl>
                                          <p:spTgt spid="82"/>
                                        </p:tgtEl>
                                      </p:cBhvr>
                                    </p:animEffect>
                                  </p:childTnLst>
                                </p:cTn>
                              </p:par>
                            </p:childTnLst>
                          </p:cTn>
                        </p:par>
                        <p:par>
                          <p:cTn id="211" fill="hold">
                            <p:stCondLst>
                              <p:cond delay="15000"/>
                            </p:stCondLst>
                            <p:childTnLst>
                              <p:par>
                                <p:cTn id="212" presetID="1" presetClass="entr" presetSubtype="0" fill="hold" grpId="0" nodeType="afterEffect">
                                  <p:stCondLst>
                                    <p:cond delay="0"/>
                                  </p:stCondLst>
                                  <p:childTnLst>
                                    <p:set>
                                      <p:cBhvr>
                                        <p:cTn id="213" dur="1" fill="hold">
                                          <p:stCondLst>
                                            <p:cond delay="0"/>
                                          </p:stCondLst>
                                        </p:cTn>
                                        <p:tgtEl>
                                          <p:spTgt spid="27"/>
                                        </p:tgtEl>
                                        <p:attrNameLst>
                                          <p:attrName>style.visibility</p:attrName>
                                        </p:attrNameLst>
                                      </p:cBhvr>
                                      <p:to>
                                        <p:strVal val="visible"/>
                                      </p:to>
                                    </p:set>
                                  </p:childTnLst>
                                </p:cTn>
                              </p:par>
                            </p:childTnLst>
                          </p:cTn>
                        </p:par>
                        <p:par>
                          <p:cTn id="214" fill="hold">
                            <p:stCondLst>
                              <p:cond delay="15000"/>
                            </p:stCondLst>
                            <p:childTnLst>
                              <p:par>
                                <p:cTn id="215" presetID="22" presetClass="entr" presetSubtype="2" fill="hold" grpId="0" nodeType="afterEffect">
                                  <p:stCondLst>
                                    <p:cond delay="0"/>
                                  </p:stCondLst>
                                  <p:childTnLst>
                                    <p:set>
                                      <p:cBhvr>
                                        <p:cTn id="216" dur="1" fill="hold">
                                          <p:stCondLst>
                                            <p:cond delay="0"/>
                                          </p:stCondLst>
                                        </p:cTn>
                                        <p:tgtEl>
                                          <p:spTgt spid="59"/>
                                        </p:tgtEl>
                                        <p:attrNameLst>
                                          <p:attrName>style.visibility</p:attrName>
                                        </p:attrNameLst>
                                      </p:cBhvr>
                                      <p:to>
                                        <p:strVal val="visible"/>
                                      </p:to>
                                    </p:set>
                                    <p:animEffect transition="in" filter="wipe(right)">
                                      <p:cBhvr>
                                        <p:cTn id="217" dur="500"/>
                                        <p:tgtEl>
                                          <p:spTgt spid="59"/>
                                        </p:tgtEl>
                                      </p:cBhvr>
                                    </p:animEffect>
                                  </p:childTnLst>
                                </p:cTn>
                              </p:par>
                            </p:childTnLst>
                          </p:cTn>
                        </p:par>
                        <p:par>
                          <p:cTn id="218" fill="hold">
                            <p:stCondLst>
                              <p:cond delay="15500"/>
                            </p:stCondLst>
                            <p:childTnLst>
                              <p:par>
                                <p:cTn id="219" presetID="1" presetClass="entr" presetSubtype="0" fill="hold" grpId="0" nodeType="afterEffect">
                                  <p:stCondLst>
                                    <p:cond delay="0"/>
                                  </p:stCondLst>
                                  <p:childTnLst>
                                    <p:set>
                                      <p:cBhvr>
                                        <p:cTn id="220" dur="1" fill="hold">
                                          <p:stCondLst>
                                            <p:cond delay="0"/>
                                          </p:stCondLst>
                                        </p:cTn>
                                        <p:tgtEl>
                                          <p:spTgt spid="19"/>
                                        </p:tgtEl>
                                        <p:attrNameLst>
                                          <p:attrName>style.visibility</p:attrName>
                                        </p:attrNameLst>
                                      </p:cBhvr>
                                      <p:to>
                                        <p:strVal val="visible"/>
                                      </p:to>
                                    </p:set>
                                  </p:childTnLst>
                                </p:cTn>
                              </p:par>
                            </p:childTnLst>
                          </p:cTn>
                        </p:par>
                        <p:par>
                          <p:cTn id="221" fill="hold">
                            <p:stCondLst>
                              <p:cond delay="15500"/>
                            </p:stCondLst>
                            <p:childTnLst>
                              <p:par>
                                <p:cTn id="222" presetID="22" presetClass="entr" presetSubtype="8" fill="hold" grpId="0" nodeType="afterEffect">
                                  <p:stCondLst>
                                    <p:cond delay="0"/>
                                  </p:stCondLst>
                                  <p:childTnLst>
                                    <p:set>
                                      <p:cBhvr>
                                        <p:cTn id="223" dur="1" fill="hold">
                                          <p:stCondLst>
                                            <p:cond delay="0"/>
                                          </p:stCondLst>
                                        </p:cTn>
                                        <p:tgtEl>
                                          <p:spTgt spid="73"/>
                                        </p:tgtEl>
                                        <p:attrNameLst>
                                          <p:attrName>style.visibility</p:attrName>
                                        </p:attrNameLst>
                                      </p:cBhvr>
                                      <p:to>
                                        <p:strVal val="visible"/>
                                      </p:to>
                                    </p:set>
                                    <p:animEffect transition="in" filter="wipe(left)">
                                      <p:cBhvr>
                                        <p:cTn id="224" dur="500"/>
                                        <p:tgtEl>
                                          <p:spTgt spid="73"/>
                                        </p:tgtEl>
                                      </p:cBhvr>
                                    </p:animEffect>
                                  </p:childTnLst>
                                </p:cTn>
                              </p:par>
                            </p:childTnLst>
                          </p:cTn>
                        </p:par>
                        <p:par>
                          <p:cTn id="225" fill="hold">
                            <p:stCondLst>
                              <p:cond delay="16000"/>
                            </p:stCondLst>
                            <p:childTnLst>
                              <p:par>
                                <p:cTn id="226" presetID="1" presetClass="entr" presetSubtype="0" fill="hold" grpId="0" nodeType="afterEffect">
                                  <p:stCondLst>
                                    <p:cond delay="0"/>
                                  </p:stCondLst>
                                  <p:childTnLst>
                                    <p:set>
                                      <p:cBhvr>
                                        <p:cTn id="227" dur="1" fill="hold">
                                          <p:stCondLst>
                                            <p:cond delay="0"/>
                                          </p:stCondLst>
                                        </p:cTn>
                                        <p:tgtEl>
                                          <p:spTgt spid="41"/>
                                        </p:tgtEl>
                                        <p:attrNameLst>
                                          <p:attrName>style.visibility</p:attrName>
                                        </p:attrNameLst>
                                      </p:cBhvr>
                                      <p:to>
                                        <p:strVal val="visible"/>
                                      </p:to>
                                    </p:set>
                                  </p:childTnLst>
                                </p:cTn>
                              </p:par>
                            </p:childTnLst>
                          </p:cTn>
                        </p:par>
                        <p:par>
                          <p:cTn id="228" fill="hold">
                            <p:stCondLst>
                              <p:cond delay="16000"/>
                            </p:stCondLst>
                            <p:childTnLst>
                              <p:par>
                                <p:cTn id="229" presetID="22" presetClass="entr" presetSubtype="8" fill="hold" grpId="0" nodeType="afterEffect">
                                  <p:stCondLst>
                                    <p:cond delay="0"/>
                                  </p:stCondLst>
                                  <p:childTnLst>
                                    <p:set>
                                      <p:cBhvr>
                                        <p:cTn id="230" dur="1" fill="hold">
                                          <p:stCondLst>
                                            <p:cond delay="0"/>
                                          </p:stCondLst>
                                        </p:cTn>
                                        <p:tgtEl>
                                          <p:spTgt spid="90"/>
                                        </p:tgtEl>
                                        <p:attrNameLst>
                                          <p:attrName>style.visibility</p:attrName>
                                        </p:attrNameLst>
                                      </p:cBhvr>
                                      <p:to>
                                        <p:strVal val="visible"/>
                                      </p:to>
                                    </p:set>
                                    <p:animEffect transition="in" filter="wipe(left)">
                                      <p:cBhvr>
                                        <p:cTn id="231" dur="500"/>
                                        <p:tgtEl>
                                          <p:spTgt spid="90"/>
                                        </p:tgtEl>
                                      </p:cBhvr>
                                    </p:animEffect>
                                  </p:childTnLst>
                                </p:cTn>
                              </p:par>
                            </p:childTnLst>
                          </p:cTn>
                        </p:par>
                        <p:par>
                          <p:cTn id="232" fill="hold">
                            <p:stCondLst>
                              <p:cond delay="16500"/>
                            </p:stCondLst>
                            <p:childTnLst>
                              <p:par>
                                <p:cTn id="233" presetID="1" presetClass="entr" presetSubtype="0" fill="hold" grpId="0" nodeType="afterEffect">
                                  <p:stCondLst>
                                    <p:cond delay="0"/>
                                  </p:stCondLst>
                                  <p:childTnLst>
                                    <p:set>
                                      <p:cBhvr>
                                        <p:cTn id="234" dur="1" fill="hold">
                                          <p:stCondLst>
                                            <p:cond delay="0"/>
                                          </p:stCondLst>
                                        </p:cTn>
                                        <p:tgtEl>
                                          <p:spTgt spid="37"/>
                                        </p:tgtEl>
                                        <p:attrNameLst>
                                          <p:attrName>style.visibility</p:attrName>
                                        </p:attrNameLst>
                                      </p:cBhvr>
                                      <p:to>
                                        <p:strVal val="visible"/>
                                      </p:to>
                                    </p:set>
                                  </p:childTnLst>
                                </p:cTn>
                              </p:par>
                            </p:childTnLst>
                          </p:cTn>
                        </p:par>
                        <p:par>
                          <p:cTn id="235" fill="hold">
                            <p:stCondLst>
                              <p:cond delay="16500"/>
                            </p:stCondLst>
                            <p:childTnLst>
                              <p:par>
                                <p:cTn id="236" presetID="22" presetClass="entr" presetSubtype="2" fill="hold" grpId="0" nodeType="afterEffect">
                                  <p:stCondLst>
                                    <p:cond delay="0"/>
                                  </p:stCondLst>
                                  <p:childTnLst>
                                    <p:set>
                                      <p:cBhvr>
                                        <p:cTn id="237" dur="1" fill="hold">
                                          <p:stCondLst>
                                            <p:cond delay="0"/>
                                          </p:stCondLst>
                                        </p:cTn>
                                        <p:tgtEl>
                                          <p:spTgt spid="60"/>
                                        </p:tgtEl>
                                        <p:attrNameLst>
                                          <p:attrName>style.visibility</p:attrName>
                                        </p:attrNameLst>
                                      </p:cBhvr>
                                      <p:to>
                                        <p:strVal val="visible"/>
                                      </p:to>
                                    </p:set>
                                    <p:animEffect transition="in" filter="wipe(right)">
                                      <p:cBhvr>
                                        <p:cTn id="238" dur="500"/>
                                        <p:tgtEl>
                                          <p:spTgt spid="60"/>
                                        </p:tgtEl>
                                      </p:cBhvr>
                                    </p:animEffect>
                                  </p:childTnLst>
                                </p:cTn>
                              </p:par>
                            </p:childTnLst>
                          </p:cTn>
                        </p:par>
                        <p:par>
                          <p:cTn id="239" fill="hold">
                            <p:stCondLst>
                              <p:cond delay="17000"/>
                            </p:stCondLst>
                            <p:childTnLst>
                              <p:par>
                                <p:cTn id="240" presetID="1" presetClass="entr" presetSubtype="0" fill="hold" grpId="0" nodeType="afterEffect">
                                  <p:stCondLst>
                                    <p:cond delay="0"/>
                                  </p:stCondLst>
                                  <p:childTnLst>
                                    <p:set>
                                      <p:cBhvr>
                                        <p:cTn id="241" dur="1" fill="hold">
                                          <p:stCondLst>
                                            <p:cond delay="0"/>
                                          </p:stCondLst>
                                        </p:cTn>
                                        <p:tgtEl>
                                          <p:spTgt spid="20"/>
                                        </p:tgtEl>
                                        <p:attrNameLst>
                                          <p:attrName>style.visibility</p:attrName>
                                        </p:attrNameLst>
                                      </p:cBhvr>
                                      <p:to>
                                        <p:strVal val="visible"/>
                                      </p:to>
                                    </p:set>
                                  </p:childTnLst>
                                </p:cTn>
                              </p:par>
                            </p:childTnLst>
                          </p:cTn>
                        </p:par>
                        <p:par>
                          <p:cTn id="242" fill="hold">
                            <p:stCondLst>
                              <p:cond delay="17000"/>
                            </p:stCondLst>
                            <p:childTnLst>
                              <p:par>
                                <p:cTn id="243" presetID="22" presetClass="entr" presetSubtype="8" fill="hold" grpId="0" nodeType="afterEffect">
                                  <p:stCondLst>
                                    <p:cond delay="0"/>
                                  </p:stCondLst>
                                  <p:childTnLst>
                                    <p:set>
                                      <p:cBhvr>
                                        <p:cTn id="244" dur="1" fill="hold">
                                          <p:stCondLst>
                                            <p:cond delay="0"/>
                                          </p:stCondLst>
                                        </p:cTn>
                                        <p:tgtEl>
                                          <p:spTgt spid="77"/>
                                        </p:tgtEl>
                                        <p:attrNameLst>
                                          <p:attrName>style.visibility</p:attrName>
                                        </p:attrNameLst>
                                      </p:cBhvr>
                                      <p:to>
                                        <p:strVal val="visible"/>
                                      </p:to>
                                    </p:set>
                                    <p:animEffect transition="in" filter="wipe(left)">
                                      <p:cBhvr>
                                        <p:cTn id="245" dur="500"/>
                                        <p:tgtEl>
                                          <p:spTgt spid="77"/>
                                        </p:tgtEl>
                                      </p:cBhvr>
                                    </p:animEffect>
                                  </p:childTnLst>
                                </p:cTn>
                              </p:par>
                            </p:childTnLst>
                          </p:cTn>
                        </p:par>
                        <p:par>
                          <p:cTn id="246" fill="hold">
                            <p:stCondLst>
                              <p:cond delay="17500"/>
                            </p:stCondLst>
                            <p:childTnLst>
                              <p:par>
                                <p:cTn id="247" presetID="1" presetClass="entr" presetSubtype="0" fill="hold" grpId="0" nodeType="afterEffect">
                                  <p:stCondLst>
                                    <p:cond delay="0"/>
                                  </p:stCondLst>
                                  <p:childTnLst>
                                    <p:set>
                                      <p:cBhvr>
                                        <p:cTn id="248" dur="1" fill="hold">
                                          <p:stCondLst>
                                            <p:cond delay="0"/>
                                          </p:stCondLst>
                                        </p:cTn>
                                        <p:tgtEl>
                                          <p:spTgt spid="24"/>
                                        </p:tgtEl>
                                        <p:attrNameLst>
                                          <p:attrName>style.visibility</p:attrName>
                                        </p:attrNameLst>
                                      </p:cBhvr>
                                      <p:to>
                                        <p:strVal val="visible"/>
                                      </p:to>
                                    </p:set>
                                  </p:childTnLst>
                                </p:cTn>
                              </p:par>
                            </p:childTnLst>
                          </p:cTn>
                        </p:par>
                        <p:par>
                          <p:cTn id="249" fill="hold">
                            <p:stCondLst>
                              <p:cond delay="17500"/>
                            </p:stCondLst>
                            <p:childTnLst>
                              <p:par>
                                <p:cTn id="250" presetID="22" presetClass="entr" presetSubtype="2" fill="hold" grpId="0" nodeType="afterEffect">
                                  <p:stCondLst>
                                    <p:cond delay="0"/>
                                  </p:stCondLst>
                                  <p:childTnLst>
                                    <p:set>
                                      <p:cBhvr>
                                        <p:cTn id="251" dur="1" fill="hold">
                                          <p:stCondLst>
                                            <p:cond delay="0"/>
                                          </p:stCondLst>
                                        </p:cTn>
                                        <p:tgtEl>
                                          <p:spTgt spid="56"/>
                                        </p:tgtEl>
                                        <p:attrNameLst>
                                          <p:attrName>style.visibility</p:attrName>
                                        </p:attrNameLst>
                                      </p:cBhvr>
                                      <p:to>
                                        <p:strVal val="visible"/>
                                      </p:to>
                                    </p:set>
                                    <p:animEffect transition="in" filter="wipe(right)">
                                      <p:cBhvr>
                                        <p:cTn id="252" dur="500"/>
                                        <p:tgtEl>
                                          <p:spTgt spid="56"/>
                                        </p:tgtEl>
                                      </p:cBhvr>
                                    </p:animEffect>
                                  </p:childTnLst>
                                </p:cTn>
                              </p:par>
                            </p:childTnLst>
                          </p:cTn>
                        </p:par>
                        <p:par>
                          <p:cTn id="253" fill="hold">
                            <p:stCondLst>
                              <p:cond delay="18000"/>
                            </p:stCondLst>
                            <p:childTnLst>
                              <p:par>
                                <p:cTn id="254" presetID="1" presetClass="entr" presetSubtype="0" fill="hold" grpId="0" nodeType="afterEffect">
                                  <p:stCondLst>
                                    <p:cond delay="0"/>
                                  </p:stCondLst>
                                  <p:childTnLst>
                                    <p:set>
                                      <p:cBhvr>
                                        <p:cTn id="255" dur="1" fill="hold">
                                          <p:stCondLst>
                                            <p:cond delay="0"/>
                                          </p:stCondLst>
                                        </p:cTn>
                                        <p:tgtEl>
                                          <p:spTgt spid="15"/>
                                        </p:tgtEl>
                                        <p:attrNameLst>
                                          <p:attrName>style.visibility</p:attrName>
                                        </p:attrNameLst>
                                      </p:cBhvr>
                                      <p:to>
                                        <p:strVal val="visible"/>
                                      </p:to>
                                    </p:set>
                                  </p:childTnLst>
                                </p:cTn>
                              </p:par>
                            </p:childTnLst>
                          </p:cTn>
                        </p:par>
                        <p:par>
                          <p:cTn id="256" fill="hold">
                            <p:stCondLst>
                              <p:cond delay="18000"/>
                            </p:stCondLst>
                            <p:childTnLst>
                              <p:par>
                                <p:cTn id="257" presetID="10" presetClass="entr" presetSubtype="0" fill="hold" grpId="0" nodeType="afterEffect">
                                  <p:stCondLst>
                                    <p:cond delay="0"/>
                                  </p:stCondLst>
                                  <p:childTnLst>
                                    <p:set>
                                      <p:cBhvr>
                                        <p:cTn id="258" dur="1" fill="hold">
                                          <p:stCondLst>
                                            <p:cond delay="0"/>
                                          </p:stCondLst>
                                        </p:cTn>
                                        <p:tgtEl>
                                          <p:spTgt spid="79"/>
                                        </p:tgtEl>
                                        <p:attrNameLst>
                                          <p:attrName>style.visibility</p:attrName>
                                        </p:attrNameLst>
                                      </p:cBhvr>
                                      <p:to>
                                        <p:strVal val="visible"/>
                                      </p:to>
                                    </p:set>
                                    <p:animEffect transition="in" filter="fade">
                                      <p:cBhvr>
                                        <p:cTn id="25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51" grpId="0" animBg="1"/>
      <p:bldP spid="52"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6" grpId="0" animBg="1"/>
      <p:bldP spid="77" grpId="0" animBg="1"/>
      <p:bldP spid="78" grpId="0" animBg="1"/>
      <p:bldP spid="80" grpId="0" animBg="1"/>
      <p:bldP spid="81" grpId="0" animBg="1"/>
      <p:bldP spid="82" grpId="0" animBg="1"/>
      <p:bldP spid="83" grpId="0" animBg="1"/>
      <p:bldP spid="84" grpId="0" animBg="1"/>
      <p:bldP spid="86" grpId="0" animBg="1"/>
      <p:bldP spid="87" grpId="0" animBg="1"/>
      <p:bldP spid="90" grpId="0" animBg="1"/>
      <p:bldP spid="93" grpId="0" animBg="1"/>
      <p:bldP spid="94" grpId="0" animBg="1"/>
      <p:bldP spid="95" grpId="0" animBg="1"/>
      <p:bldP spid="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r>
              <a:rPr lang="en-US" sz="2400" dirty="0" smtClean="0"/>
              <a:t>The Growth of the New Testament Church</a:t>
            </a:r>
            <a:endParaRPr lang="en-US" sz="2400" dirty="0"/>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498301" y="1082871"/>
            <a:ext cx="6871976" cy="5625045"/>
          </a:xfrm>
          <a:prstGeom prst="rect">
            <a:avLst/>
          </a:prstGeom>
        </p:spPr>
      </p:pic>
    </p:spTree>
    <p:extLst>
      <p:ext uri="{BB962C8B-B14F-4D97-AF65-F5344CB8AC3E}">
        <p14:creationId xmlns:p14="http://schemas.microsoft.com/office/powerpoint/2010/main" val="1974635344"/>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fontAlgn="auto">
              <a:spcAft>
                <a:spcPts val="0"/>
              </a:spcAft>
              <a:defRPr/>
            </a:pPr>
            <a:r>
              <a:rPr lang="en-US" smtClean="0"/>
              <a:t>What Approach Should I Take?</a:t>
            </a:r>
          </a:p>
        </p:txBody>
      </p:sp>
      <p:sp>
        <p:nvSpPr>
          <p:cNvPr id="1112067" name="Rectangle 3"/>
          <p:cNvSpPr>
            <a:spLocks noGrp="1" noChangeArrowheads="1"/>
          </p:cNvSpPr>
          <p:nvPr>
            <p:ph idx="1"/>
          </p:nvPr>
        </p:nvSpPr>
        <p:spPr>
          <a:xfrm>
            <a:off x="1182414" y="1600200"/>
            <a:ext cx="3421118" cy="4708525"/>
          </a:xfrm>
        </p:spPr>
        <p:txBody>
          <a:bodyPr/>
          <a:lstStyle/>
          <a:p>
            <a:pPr marL="0" indent="20638" algn="ctr">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Let others do the teaching:</a:t>
            </a:r>
          </a:p>
          <a:p>
            <a:pPr marL="0" indent="20638" algn="ctr">
              <a:buFontTx/>
              <a:buNone/>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Let those do evangelism who have the “gift of teaching”</a:t>
            </a:r>
          </a:p>
        </p:txBody>
      </p:sp>
      <p:pic>
        <p:nvPicPr>
          <p:cNvPr id="1112069" name="Picture 5" descr="clergy laity"/>
          <p:cNvPicPr>
            <a:picLocks noChangeAspect="1" noChangeArrowheads="1"/>
          </p:cNvPicPr>
          <p:nvPr/>
        </p:nvPicPr>
        <p:blipFill>
          <a:blip r:embed="rId3" cstate="screen">
            <a:lum bright="12000" contrast="36000"/>
          </a:blip>
          <a:srcRect/>
          <a:stretch>
            <a:fillRect/>
          </a:stretch>
        </p:blipFill>
        <p:spPr bwMode="auto">
          <a:xfrm>
            <a:off x="4627563" y="2452688"/>
            <a:ext cx="3998912" cy="399891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743252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2067">
                                            <p:txEl>
                                              <p:pRg st="0" end="0"/>
                                            </p:txEl>
                                          </p:spTgt>
                                        </p:tgtEl>
                                        <p:attrNameLst>
                                          <p:attrName>style.visibility</p:attrName>
                                        </p:attrNameLst>
                                      </p:cBhvr>
                                      <p:to>
                                        <p:strVal val="visible"/>
                                      </p:to>
                                    </p:set>
                                    <p:animEffect transition="in" filter="fade">
                                      <p:cBhvr>
                                        <p:cTn id="7" dur="1000"/>
                                        <p:tgtEl>
                                          <p:spTgt spid="1112067">
                                            <p:txEl>
                                              <p:pRg st="0" end="0"/>
                                            </p:txEl>
                                          </p:spTgt>
                                        </p:tgtEl>
                                      </p:cBhvr>
                                    </p:animEffect>
                                    <p:anim calcmode="lin" valueType="num">
                                      <p:cBhvr>
                                        <p:cTn id="8" dur="1000" fill="hold"/>
                                        <p:tgtEl>
                                          <p:spTgt spid="1112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2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12067">
                                            <p:txEl>
                                              <p:pRg st="1" end="1"/>
                                            </p:txEl>
                                          </p:spTgt>
                                        </p:tgtEl>
                                        <p:attrNameLst>
                                          <p:attrName>style.visibility</p:attrName>
                                        </p:attrNameLst>
                                      </p:cBhvr>
                                      <p:to>
                                        <p:strVal val="visible"/>
                                      </p:to>
                                    </p:set>
                                    <p:animEffect transition="in" filter="fade">
                                      <p:cBhvr>
                                        <p:cTn id="14" dur="1000"/>
                                        <p:tgtEl>
                                          <p:spTgt spid="1112067">
                                            <p:txEl>
                                              <p:pRg st="1" end="1"/>
                                            </p:txEl>
                                          </p:spTgt>
                                        </p:tgtEl>
                                      </p:cBhvr>
                                    </p:animEffect>
                                    <p:anim calcmode="lin" valueType="num">
                                      <p:cBhvr>
                                        <p:cTn id="15" dur="1000" fill="hold"/>
                                        <p:tgtEl>
                                          <p:spTgt spid="1112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12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12069"/>
                                        </p:tgtEl>
                                        <p:attrNameLst>
                                          <p:attrName>style.visibility</p:attrName>
                                        </p:attrNameLst>
                                      </p:cBhvr>
                                      <p:to>
                                        <p:strVal val="visible"/>
                                      </p:to>
                                    </p:set>
                                    <p:animEffect transition="in" filter="fade">
                                      <p:cBhvr>
                                        <p:cTn id="21" dur="1000"/>
                                        <p:tgtEl>
                                          <p:spTgt spid="1112069"/>
                                        </p:tgtEl>
                                      </p:cBhvr>
                                    </p:animEffect>
                                    <p:anim calcmode="lin" valueType="num">
                                      <p:cBhvr>
                                        <p:cTn id="22" dur="1000" fill="hold"/>
                                        <p:tgtEl>
                                          <p:spTgt spid="1112069"/>
                                        </p:tgtEl>
                                        <p:attrNameLst>
                                          <p:attrName>ppt_x</p:attrName>
                                        </p:attrNameLst>
                                      </p:cBhvr>
                                      <p:tavLst>
                                        <p:tav tm="0">
                                          <p:val>
                                            <p:strVal val="#ppt_x"/>
                                          </p:val>
                                        </p:tav>
                                        <p:tav tm="100000">
                                          <p:val>
                                            <p:strVal val="#ppt_x"/>
                                          </p:val>
                                        </p:tav>
                                      </p:tavLst>
                                    </p:anim>
                                    <p:anim calcmode="lin" valueType="num">
                                      <p:cBhvr>
                                        <p:cTn id="23" dur="1000" fill="hold"/>
                                        <p:tgtEl>
                                          <p:spTgt spid="11120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06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114" name="Picture 2" descr="luke"/>
          <p:cNvPicPr>
            <a:picLocks noChangeAspect="1" noChangeArrowheads="1"/>
          </p:cNvPicPr>
          <p:nvPr/>
        </p:nvPicPr>
        <p:blipFill>
          <a:blip r:embed="rId3" cstate="screen">
            <a:lum contrast="20000"/>
          </a:blip>
          <a:srcRect/>
          <a:stretch>
            <a:fillRect/>
          </a:stretch>
        </p:blipFill>
        <p:spPr bwMode="auto">
          <a:xfrm>
            <a:off x="5722938" y="3063875"/>
            <a:ext cx="3000375" cy="22479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339" name="Rectangle 3"/>
          <p:cNvSpPr>
            <a:spLocks noGrp="1" noChangeArrowheads="1"/>
          </p:cNvSpPr>
          <p:nvPr>
            <p:ph type="title"/>
          </p:nvPr>
        </p:nvSpPr>
        <p:spPr/>
        <p:txBody>
          <a:bodyPr>
            <a:normAutofit/>
          </a:bodyPr>
          <a:lstStyle/>
          <a:p>
            <a:pPr fontAlgn="auto">
              <a:spcAft>
                <a:spcPts val="0"/>
              </a:spcAft>
              <a:defRPr/>
            </a:pPr>
            <a:r>
              <a:rPr lang="en-US" smtClean="0"/>
              <a:t>What Approach Should I Take?</a:t>
            </a:r>
          </a:p>
        </p:txBody>
      </p:sp>
      <p:sp>
        <p:nvSpPr>
          <p:cNvPr id="1114116" name="Rectangle 4"/>
          <p:cNvSpPr>
            <a:spLocks noGrp="1" noChangeArrowheads="1"/>
          </p:cNvSpPr>
          <p:nvPr>
            <p:ph idx="1"/>
          </p:nvPr>
        </p:nvSpPr>
        <p:spPr/>
        <p:txBody>
          <a:bodyPr/>
          <a:lstStyle/>
          <a:p>
            <a:pPr marL="3084513" indent="-3084513">
              <a:buFontTx/>
              <a:buNone/>
            </a:pPr>
            <a:r>
              <a:rPr lang="en-US" b="1" dirty="0" smtClean="0">
                <a:effectLst>
                  <a:outerShdw blurRad="38100" dist="38100" dir="2700000" algn="tl">
                    <a:srgbClr val="000000">
                      <a:alpha val="43137"/>
                    </a:srgbClr>
                  </a:outerShdw>
                </a:effectLst>
                <a:latin typeface="Arial" pitchFamily="34" charset="0"/>
                <a:cs typeface="Arial" pitchFamily="34" charset="0"/>
              </a:rPr>
              <a:t>Build a rapport: </a:t>
            </a: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Gain their confidence first and then share the gospel</a:t>
            </a:r>
          </a:p>
          <a:p>
            <a:pPr>
              <a:buFontTx/>
              <a:buNone/>
            </a:pPr>
            <a:endParaRPr lang="en-US" dirty="0" smtClean="0"/>
          </a:p>
          <a:p>
            <a:endParaRPr lang="en-US" dirty="0" smtClean="0"/>
          </a:p>
        </p:txBody>
      </p:sp>
      <p:pic>
        <p:nvPicPr>
          <p:cNvPr id="1114117" name="Picture 5" descr="Solomon-sad"/>
          <p:cNvPicPr>
            <a:picLocks noChangeAspect="1" noChangeArrowheads="1"/>
          </p:cNvPicPr>
          <p:nvPr/>
        </p:nvPicPr>
        <p:blipFill>
          <a:blip r:embed="rId4" cstate="screen">
            <a:lum contrast="20000"/>
          </a:blip>
          <a:srcRect/>
          <a:stretch>
            <a:fillRect/>
          </a:stretch>
        </p:blipFill>
        <p:spPr bwMode="auto">
          <a:xfrm>
            <a:off x="647700" y="2801938"/>
            <a:ext cx="4191000" cy="301942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14118" name="AutoShape 6"/>
          <p:cNvSpPr>
            <a:spLocks noChangeArrowheads="1"/>
          </p:cNvSpPr>
          <p:nvPr/>
        </p:nvSpPr>
        <p:spPr bwMode="auto">
          <a:xfrm>
            <a:off x="3611563" y="3765550"/>
            <a:ext cx="2308225" cy="1317625"/>
          </a:xfrm>
          <a:custGeom>
            <a:avLst/>
            <a:gdLst>
              <a:gd name="T0" fmla="*/ 184996633 w 21600"/>
              <a:gd name="T1" fmla="*/ 0 h 21600"/>
              <a:gd name="T2" fmla="*/ 0 w 21600"/>
              <a:gd name="T3" fmla="*/ 40188356 h 21600"/>
              <a:gd name="T4" fmla="*/ 184996633 w 21600"/>
              <a:gd name="T5" fmla="*/ 80376651 h 21600"/>
              <a:gd name="T6" fmla="*/ 246662071 w 21600"/>
              <a:gd name="T7" fmla="*/ 4018835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33"/>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
        <p:nvSpPr>
          <p:cNvPr id="1114119" name="Text Box 7"/>
          <p:cNvSpPr txBox="1">
            <a:spLocks noChangeArrowheads="1"/>
          </p:cNvSpPr>
          <p:nvPr/>
        </p:nvSpPr>
        <p:spPr bwMode="auto">
          <a:xfrm>
            <a:off x="898525" y="5967413"/>
            <a:ext cx="3657600" cy="457200"/>
          </a:xfrm>
          <a:prstGeom prst="rect">
            <a:avLst/>
          </a:prstGeom>
          <a:noFill/>
          <a:ln w="9525" algn="ctr">
            <a:noFill/>
            <a:miter lim="800000"/>
            <a:headEnd/>
            <a:tailEnd/>
          </a:ln>
        </p:spPr>
        <p:txBody>
          <a:bodyPr>
            <a:spAutoFit/>
          </a:bodyPr>
          <a:lstStyle/>
          <a:p>
            <a:pPr>
              <a:spcBef>
                <a:spcPct val="50000"/>
              </a:spcBef>
            </a:pPr>
            <a:r>
              <a:rPr lang="en-US" sz="2400" b="1">
                <a:solidFill>
                  <a:srgbClr val="FFFF00"/>
                </a:solidFill>
              </a:rPr>
              <a:t>Ecclesiastes</a:t>
            </a:r>
          </a:p>
        </p:txBody>
      </p:sp>
      <p:sp>
        <p:nvSpPr>
          <p:cNvPr id="1114120" name="Text Box 8"/>
          <p:cNvSpPr txBox="1">
            <a:spLocks noChangeArrowheads="1"/>
          </p:cNvSpPr>
          <p:nvPr/>
        </p:nvSpPr>
        <p:spPr bwMode="auto">
          <a:xfrm>
            <a:off x="5235575" y="5329238"/>
            <a:ext cx="3657600" cy="457200"/>
          </a:xfrm>
          <a:prstGeom prst="rect">
            <a:avLst/>
          </a:prstGeom>
          <a:noFill/>
          <a:ln w="9525" algn="ctr">
            <a:noFill/>
            <a:miter lim="800000"/>
            <a:headEnd/>
            <a:tailEnd/>
          </a:ln>
        </p:spPr>
        <p:txBody>
          <a:bodyPr>
            <a:spAutoFit/>
          </a:bodyPr>
          <a:lstStyle/>
          <a:p>
            <a:pPr>
              <a:spcBef>
                <a:spcPct val="50000"/>
              </a:spcBef>
            </a:pPr>
            <a:r>
              <a:rPr lang="en-US" sz="2400" b="1">
                <a:solidFill>
                  <a:srgbClr val="FFFF00"/>
                </a:solidFill>
              </a:rPr>
              <a:t>Luke</a:t>
            </a:r>
          </a:p>
        </p:txBody>
      </p:sp>
    </p:spTree>
    <p:extLst>
      <p:ext uri="{BB962C8B-B14F-4D97-AF65-F5344CB8AC3E}">
        <p14:creationId xmlns:p14="http://schemas.microsoft.com/office/powerpoint/2010/main" val="737201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4116">
                                            <p:txEl>
                                              <p:pRg st="0" end="0"/>
                                            </p:txEl>
                                          </p:spTgt>
                                        </p:tgtEl>
                                        <p:attrNameLst>
                                          <p:attrName>style.visibility</p:attrName>
                                        </p:attrNameLst>
                                      </p:cBhvr>
                                      <p:to>
                                        <p:strVal val="visible"/>
                                      </p:to>
                                    </p:set>
                                    <p:animEffect transition="in" filter="fade">
                                      <p:cBhvr>
                                        <p:cTn id="7" dur="1000"/>
                                        <p:tgtEl>
                                          <p:spTgt spid="1114116">
                                            <p:txEl>
                                              <p:pRg st="0" end="0"/>
                                            </p:txEl>
                                          </p:spTgt>
                                        </p:tgtEl>
                                      </p:cBhvr>
                                    </p:animEffect>
                                    <p:anim calcmode="lin" valueType="num">
                                      <p:cBhvr>
                                        <p:cTn id="8" dur="1000" fill="hold"/>
                                        <p:tgtEl>
                                          <p:spTgt spid="1114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411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14114"/>
                                        </p:tgtEl>
                                        <p:attrNameLst>
                                          <p:attrName>style.visibility</p:attrName>
                                        </p:attrNameLst>
                                      </p:cBhvr>
                                      <p:to>
                                        <p:strVal val="visible"/>
                                      </p:to>
                                    </p:set>
                                    <p:animEffect transition="in" filter="fade">
                                      <p:cBhvr>
                                        <p:cTn id="13" dur="1000"/>
                                        <p:tgtEl>
                                          <p:spTgt spid="1114114"/>
                                        </p:tgtEl>
                                      </p:cBhvr>
                                    </p:animEffect>
                                    <p:anim calcmode="lin" valueType="num">
                                      <p:cBhvr>
                                        <p:cTn id="14" dur="1000" fill="hold"/>
                                        <p:tgtEl>
                                          <p:spTgt spid="1114114"/>
                                        </p:tgtEl>
                                        <p:attrNameLst>
                                          <p:attrName>ppt_x</p:attrName>
                                        </p:attrNameLst>
                                      </p:cBhvr>
                                      <p:tavLst>
                                        <p:tav tm="0">
                                          <p:val>
                                            <p:strVal val="#ppt_x"/>
                                          </p:val>
                                        </p:tav>
                                        <p:tav tm="100000">
                                          <p:val>
                                            <p:strVal val="#ppt_x"/>
                                          </p:val>
                                        </p:tav>
                                      </p:tavLst>
                                    </p:anim>
                                    <p:anim calcmode="lin" valueType="num">
                                      <p:cBhvr>
                                        <p:cTn id="15" dur="1000" fill="hold"/>
                                        <p:tgtEl>
                                          <p:spTgt spid="111411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14117"/>
                                        </p:tgtEl>
                                        <p:attrNameLst>
                                          <p:attrName>style.visibility</p:attrName>
                                        </p:attrNameLst>
                                      </p:cBhvr>
                                      <p:to>
                                        <p:strVal val="visible"/>
                                      </p:to>
                                    </p:set>
                                    <p:animEffect transition="in" filter="fade">
                                      <p:cBhvr>
                                        <p:cTn id="18" dur="1000"/>
                                        <p:tgtEl>
                                          <p:spTgt spid="1114117"/>
                                        </p:tgtEl>
                                      </p:cBhvr>
                                    </p:animEffect>
                                    <p:anim calcmode="lin" valueType="num">
                                      <p:cBhvr>
                                        <p:cTn id="19" dur="1000" fill="hold"/>
                                        <p:tgtEl>
                                          <p:spTgt spid="1114117"/>
                                        </p:tgtEl>
                                        <p:attrNameLst>
                                          <p:attrName>ppt_x</p:attrName>
                                        </p:attrNameLst>
                                      </p:cBhvr>
                                      <p:tavLst>
                                        <p:tav tm="0">
                                          <p:val>
                                            <p:strVal val="#ppt_x"/>
                                          </p:val>
                                        </p:tav>
                                        <p:tav tm="100000">
                                          <p:val>
                                            <p:strVal val="#ppt_x"/>
                                          </p:val>
                                        </p:tav>
                                      </p:tavLst>
                                    </p:anim>
                                    <p:anim calcmode="lin" valueType="num">
                                      <p:cBhvr>
                                        <p:cTn id="20" dur="1000" fill="hold"/>
                                        <p:tgtEl>
                                          <p:spTgt spid="1114117"/>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114118"/>
                                        </p:tgtEl>
                                        <p:attrNameLst>
                                          <p:attrName>style.visibility</p:attrName>
                                        </p:attrNameLst>
                                      </p:cBhvr>
                                      <p:to>
                                        <p:strVal val="visible"/>
                                      </p:to>
                                    </p:set>
                                    <p:animEffect transition="in" filter="fade">
                                      <p:cBhvr>
                                        <p:cTn id="23" dur="1000"/>
                                        <p:tgtEl>
                                          <p:spTgt spid="1114118"/>
                                        </p:tgtEl>
                                      </p:cBhvr>
                                    </p:animEffect>
                                    <p:anim calcmode="lin" valueType="num">
                                      <p:cBhvr>
                                        <p:cTn id="24" dur="1000" fill="hold"/>
                                        <p:tgtEl>
                                          <p:spTgt spid="1114118"/>
                                        </p:tgtEl>
                                        <p:attrNameLst>
                                          <p:attrName>ppt_x</p:attrName>
                                        </p:attrNameLst>
                                      </p:cBhvr>
                                      <p:tavLst>
                                        <p:tav tm="0">
                                          <p:val>
                                            <p:strVal val="#ppt_x"/>
                                          </p:val>
                                        </p:tav>
                                        <p:tav tm="100000">
                                          <p:val>
                                            <p:strVal val="#ppt_x"/>
                                          </p:val>
                                        </p:tav>
                                      </p:tavLst>
                                    </p:anim>
                                    <p:anim calcmode="lin" valueType="num">
                                      <p:cBhvr>
                                        <p:cTn id="25" dur="1000" fill="hold"/>
                                        <p:tgtEl>
                                          <p:spTgt spid="1114118"/>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14119"/>
                                        </p:tgtEl>
                                        <p:attrNameLst>
                                          <p:attrName>style.visibility</p:attrName>
                                        </p:attrNameLst>
                                      </p:cBhvr>
                                      <p:to>
                                        <p:strVal val="visible"/>
                                      </p:to>
                                    </p:set>
                                    <p:animEffect transition="in" filter="fade">
                                      <p:cBhvr>
                                        <p:cTn id="28" dur="1000"/>
                                        <p:tgtEl>
                                          <p:spTgt spid="1114119"/>
                                        </p:tgtEl>
                                      </p:cBhvr>
                                    </p:animEffect>
                                    <p:anim calcmode="lin" valueType="num">
                                      <p:cBhvr>
                                        <p:cTn id="29" dur="1000" fill="hold"/>
                                        <p:tgtEl>
                                          <p:spTgt spid="1114119"/>
                                        </p:tgtEl>
                                        <p:attrNameLst>
                                          <p:attrName>ppt_x</p:attrName>
                                        </p:attrNameLst>
                                      </p:cBhvr>
                                      <p:tavLst>
                                        <p:tav tm="0">
                                          <p:val>
                                            <p:strVal val="#ppt_x"/>
                                          </p:val>
                                        </p:tav>
                                        <p:tav tm="100000">
                                          <p:val>
                                            <p:strVal val="#ppt_x"/>
                                          </p:val>
                                        </p:tav>
                                      </p:tavLst>
                                    </p:anim>
                                    <p:anim calcmode="lin" valueType="num">
                                      <p:cBhvr>
                                        <p:cTn id="30" dur="1000" fill="hold"/>
                                        <p:tgtEl>
                                          <p:spTgt spid="1114119"/>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114120"/>
                                        </p:tgtEl>
                                        <p:attrNameLst>
                                          <p:attrName>style.visibility</p:attrName>
                                        </p:attrNameLst>
                                      </p:cBhvr>
                                      <p:to>
                                        <p:strVal val="visible"/>
                                      </p:to>
                                    </p:set>
                                    <p:animEffect transition="in" filter="fade">
                                      <p:cBhvr>
                                        <p:cTn id="33" dur="1000"/>
                                        <p:tgtEl>
                                          <p:spTgt spid="1114120"/>
                                        </p:tgtEl>
                                      </p:cBhvr>
                                    </p:animEffect>
                                    <p:anim calcmode="lin" valueType="num">
                                      <p:cBhvr>
                                        <p:cTn id="34" dur="1000" fill="hold"/>
                                        <p:tgtEl>
                                          <p:spTgt spid="1114120"/>
                                        </p:tgtEl>
                                        <p:attrNameLst>
                                          <p:attrName>ppt_x</p:attrName>
                                        </p:attrNameLst>
                                      </p:cBhvr>
                                      <p:tavLst>
                                        <p:tav tm="0">
                                          <p:val>
                                            <p:strVal val="#ppt_x"/>
                                          </p:val>
                                        </p:tav>
                                        <p:tav tm="100000">
                                          <p:val>
                                            <p:strVal val="#ppt_x"/>
                                          </p:val>
                                        </p:tav>
                                      </p:tavLst>
                                    </p:anim>
                                    <p:anim calcmode="lin" valueType="num">
                                      <p:cBhvr>
                                        <p:cTn id="35" dur="1000" fill="hold"/>
                                        <p:tgtEl>
                                          <p:spTgt spid="1114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6" grpId="0" build="p"/>
      <p:bldP spid="1114118" grpId="0" animBg="1"/>
      <p:bldP spid="1114119" grpId="0"/>
      <p:bldP spid="11141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p:cNvSpPr/>
          <p:nvPr/>
        </p:nvSpPr>
        <p:spPr>
          <a:xfrm>
            <a:off x="3885075" y="1087820"/>
            <a:ext cx="5684595" cy="5864776"/>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p:cNvSpPr>
            <a:spLocks noGrp="1" noChangeArrowheads="1"/>
          </p:cNvSpPr>
          <p:nvPr>
            <p:ph type="title"/>
          </p:nvPr>
        </p:nvSpPr>
        <p:spPr/>
        <p:txBody>
          <a:bodyPr>
            <a:normAutofit/>
          </a:bodyPr>
          <a:lstStyle/>
          <a:p>
            <a:pPr fontAlgn="auto">
              <a:spcAft>
                <a:spcPts val="0"/>
              </a:spcAft>
              <a:defRPr/>
            </a:pPr>
            <a:r>
              <a:rPr lang="en-US" smtClean="0"/>
              <a:t>What Approach Should I Take?</a:t>
            </a:r>
          </a:p>
        </p:txBody>
      </p:sp>
      <p:sp>
        <p:nvSpPr>
          <p:cNvPr id="1110019" name="Rectangle 3"/>
          <p:cNvSpPr>
            <a:spLocks noGrp="1" noChangeArrowheads="1"/>
          </p:cNvSpPr>
          <p:nvPr>
            <p:ph idx="1"/>
          </p:nvPr>
        </p:nvSpPr>
        <p:spPr>
          <a:xfrm>
            <a:off x="1125415" y="1786107"/>
            <a:ext cx="3038023" cy="4468202"/>
          </a:xfrm>
        </p:spPr>
        <p:txBody>
          <a:bodyPr/>
          <a:lstStyle/>
          <a:p>
            <a:pPr marL="3175" indent="-3175" algn="ctr">
              <a:buFontTx/>
              <a:buNone/>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Turn our buildings, classes, and worship into an evangelistic tool</a:t>
            </a:r>
          </a:p>
          <a:p>
            <a:pPr algn="ctr"/>
            <a:endParaRPr lang="en-US" dirty="0" smtClean="0">
              <a:latin typeface="Arial" pitchFamily="34" charset="0"/>
              <a:cs typeface="Arial" pitchFamily="34" charset="0"/>
            </a:endParaRPr>
          </a:p>
          <a:p>
            <a:pPr algn="ctr"/>
            <a:endParaRPr lang="en-US" dirty="0" smtClean="0">
              <a:latin typeface="Arial" pitchFamily="34" charset="0"/>
              <a:cs typeface="Arial" pitchFamily="34" charset="0"/>
            </a:endParaRPr>
          </a:p>
        </p:txBody>
      </p:sp>
      <p:pic>
        <p:nvPicPr>
          <p:cNvPr id="1110020" name="Picture 4" descr="j0335144[1]"/>
          <p:cNvPicPr>
            <a:picLocks noChangeAspect="1" noChangeArrowheads="1"/>
          </p:cNvPicPr>
          <p:nvPr/>
        </p:nvPicPr>
        <p:blipFill>
          <a:blip r:embed="rId3" cstate="screen"/>
          <a:srcRect/>
          <a:stretch>
            <a:fillRect/>
          </a:stretch>
        </p:blipFill>
        <p:spPr bwMode="auto">
          <a:xfrm>
            <a:off x="4950381" y="2154011"/>
            <a:ext cx="3472449" cy="321583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10019">
                                            <p:txEl>
                                              <p:pRg st="0" end="0"/>
                                            </p:txEl>
                                          </p:spTgt>
                                        </p:tgtEl>
                                        <p:attrNameLst>
                                          <p:attrName>style.visibility</p:attrName>
                                        </p:attrNameLst>
                                      </p:cBhvr>
                                      <p:to>
                                        <p:strVal val="visible"/>
                                      </p:to>
                                    </p:set>
                                    <p:animEffect transition="in" filter="fade">
                                      <p:cBhvr>
                                        <p:cTn id="7" dur="1000"/>
                                        <p:tgtEl>
                                          <p:spTgt spid="1110019">
                                            <p:txEl>
                                              <p:pRg st="0" end="0"/>
                                            </p:txEl>
                                          </p:spTgt>
                                        </p:tgtEl>
                                      </p:cBhvr>
                                    </p:animEffect>
                                    <p:anim calcmode="lin" valueType="num">
                                      <p:cBhvr>
                                        <p:cTn id="8" dur="1000" fill="hold"/>
                                        <p:tgtEl>
                                          <p:spTgt spid="1110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00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19"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fontAlgn="auto">
              <a:spcAft>
                <a:spcPts val="0"/>
              </a:spcAft>
              <a:defRPr/>
            </a:pPr>
            <a:r>
              <a:rPr lang="en-US" smtClean="0"/>
              <a:t>What Approach Should I Take?</a:t>
            </a:r>
          </a:p>
        </p:txBody>
      </p:sp>
      <p:sp>
        <p:nvSpPr>
          <p:cNvPr id="1110019" name="Rectangle 3"/>
          <p:cNvSpPr>
            <a:spLocks noGrp="1" noChangeArrowheads="1"/>
          </p:cNvSpPr>
          <p:nvPr>
            <p:ph idx="1"/>
          </p:nvPr>
        </p:nvSpPr>
        <p:spPr>
          <a:xfrm>
            <a:off x="360076" y="1046486"/>
            <a:ext cx="5722883" cy="5588886"/>
          </a:xfrm>
          <a:solidFill>
            <a:srgbClr val="008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chorCtr="0"/>
          <a:lstStyle/>
          <a:p>
            <a:pPr marL="0" indent="20638" algn="ctr">
              <a:buFontTx/>
              <a:buNone/>
            </a:pPr>
            <a:r>
              <a:rPr lang="en-US" sz="2400" b="1" dirty="0" smtClean="0">
                <a:effectLst>
                  <a:outerShdw blurRad="38100" dist="38100" dir="2700000" algn="tl">
                    <a:srgbClr val="000000">
                      <a:alpha val="43137"/>
                    </a:srgbClr>
                  </a:outerShdw>
                </a:effectLst>
                <a:latin typeface="Arial" pitchFamily="34" charset="0"/>
                <a:cs typeface="Arial" pitchFamily="34" charset="0"/>
              </a:rPr>
              <a:t>Modeled after the marketing methods employed by evangelicals to create “mega churches”</a:t>
            </a:r>
          </a:p>
          <a:p>
            <a:pPr marL="0" indent="20638" algn="ctr">
              <a:buFontTx/>
              <a:buNone/>
            </a:pPr>
            <a:r>
              <a:rPr lang="en-US"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“Churches adoption of marketing fads will actually hurt in the long run. </a:t>
            </a:r>
            <a:r>
              <a:rPr lang="en-US" sz="2400" dirty="0" err="1" smtClean="0">
                <a:solidFill>
                  <a:srgbClr val="FFFF00"/>
                </a:solidFill>
                <a:effectLst>
                  <a:outerShdw blurRad="38100" dist="38100" dir="2700000" algn="tl">
                    <a:srgbClr val="000000">
                      <a:alpha val="43137"/>
                    </a:srgbClr>
                  </a:outerShdw>
                </a:effectLst>
                <a:latin typeface="Arial" pitchFamily="34" charset="0"/>
                <a:cs typeface="Arial" pitchFamily="34" charset="0"/>
              </a:rPr>
              <a:t>Megachurches</a:t>
            </a:r>
            <a:r>
              <a:rPr lang="en-US"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are the triumph of the generic. By copying their approach mainline Protestant churches are speeding their own numerical decline. </a:t>
            </a:r>
            <a:r>
              <a:rPr lang="en-US" sz="2400" dirty="0" err="1" smtClean="0">
                <a:solidFill>
                  <a:srgbClr val="FFFF00"/>
                </a:solidFill>
                <a:effectLst>
                  <a:outerShdw blurRad="38100" dist="38100" dir="2700000" algn="tl">
                    <a:srgbClr val="000000">
                      <a:alpha val="43137"/>
                    </a:srgbClr>
                  </a:outerShdw>
                </a:effectLst>
                <a:latin typeface="Arial" pitchFamily="34" charset="0"/>
                <a:cs typeface="Arial" pitchFamily="34" charset="0"/>
              </a:rPr>
              <a:t>Megachurches</a:t>
            </a:r>
            <a:r>
              <a:rPr lang="en-US"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have found an innovation in marketing but these can go up in smoke in a minute.”</a:t>
            </a:r>
          </a:p>
          <a:p>
            <a:pPr marL="0" indent="20638" algn="ctr">
              <a:buFontTx/>
              <a:buNone/>
            </a:pPr>
            <a:r>
              <a:rPr lang="en-US" sz="2000" i="1" dirty="0" smtClean="0">
                <a:effectLst>
                  <a:outerShdw blurRad="38100" dist="38100" dir="2700000" algn="tl">
                    <a:srgbClr val="000000">
                      <a:alpha val="43137"/>
                    </a:srgbClr>
                  </a:outerShdw>
                </a:effectLst>
                <a:latin typeface="Arial" pitchFamily="34" charset="0"/>
                <a:cs typeface="Arial" pitchFamily="34" charset="0"/>
              </a:rPr>
              <a:t>“Branding Faith: Why Some Churches Impact Culture and Others Don’t”, Phil Cooke</a:t>
            </a:r>
            <a:endPar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pic>
        <p:nvPicPr>
          <p:cNvPr id="1110020" name="Picture 4" descr="j0335144[1]"/>
          <p:cNvPicPr>
            <a:picLocks noChangeAspect="1" noChangeArrowheads="1"/>
          </p:cNvPicPr>
          <p:nvPr/>
        </p:nvPicPr>
        <p:blipFill>
          <a:blip r:embed="rId3" cstate="screen"/>
          <a:srcRect/>
          <a:stretch>
            <a:fillRect/>
          </a:stretch>
        </p:blipFill>
        <p:spPr bwMode="auto">
          <a:xfrm>
            <a:off x="5895390" y="2475186"/>
            <a:ext cx="2949448" cy="273148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10019">
                                            <p:bg/>
                                          </p:spTgt>
                                        </p:tgtEl>
                                        <p:attrNameLst>
                                          <p:attrName>style.visibility</p:attrName>
                                        </p:attrNameLst>
                                      </p:cBhvr>
                                      <p:to>
                                        <p:strVal val="visible"/>
                                      </p:to>
                                    </p:set>
                                    <p:animEffect transition="in" filter="fade">
                                      <p:cBhvr>
                                        <p:cTn id="7" dur="1000"/>
                                        <p:tgtEl>
                                          <p:spTgt spid="1110019">
                                            <p:bg/>
                                          </p:spTgt>
                                        </p:tgtEl>
                                      </p:cBhvr>
                                    </p:animEffect>
                                    <p:anim calcmode="lin" valueType="num">
                                      <p:cBhvr>
                                        <p:cTn id="8" dur="1000" fill="hold"/>
                                        <p:tgtEl>
                                          <p:spTgt spid="1110019">
                                            <p:bg/>
                                          </p:spTgt>
                                        </p:tgtEl>
                                        <p:attrNameLst>
                                          <p:attrName>ppt_x</p:attrName>
                                        </p:attrNameLst>
                                      </p:cBhvr>
                                      <p:tavLst>
                                        <p:tav tm="0">
                                          <p:val>
                                            <p:strVal val="#ppt_x"/>
                                          </p:val>
                                        </p:tav>
                                        <p:tav tm="100000">
                                          <p:val>
                                            <p:strVal val="#ppt_x"/>
                                          </p:val>
                                        </p:tav>
                                      </p:tavLst>
                                    </p:anim>
                                    <p:anim calcmode="lin" valueType="num">
                                      <p:cBhvr>
                                        <p:cTn id="9" dur="1000" fill="hold"/>
                                        <p:tgtEl>
                                          <p:spTgt spid="1110019">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10019">
                                            <p:txEl>
                                              <p:pRg st="0" end="0"/>
                                            </p:txEl>
                                          </p:spTgt>
                                        </p:tgtEl>
                                        <p:attrNameLst>
                                          <p:attrName>style.visibility</p:attrName>
                                        </p:attrNameLst>
                                      </p:cBhvr>
                                      <p:to>
                                        <p:strVal val="visible"/>
                                      </p:to>
                                    </p:set>
                                    <p:animEffect transition="in" filter="fade">
                                      <p:cBhvr>
                                        <p:cTn id="12" dur="1000"/>
                                        <p:tgtEl>
                                          <p:spTgt spid="1110019">
                                            <p:txEl>
                                              <p:pRg st="0" end="0"/>
                                            </p:txEl>
                                          </p:spTgt>
                                        </p:tgtEl>
                                      </p:cBhvr>
                                    </p:animEffect>
                                    <p:anim calcmode="lin" valueType="num">
                                      <p:cBhvr>
                                        <p:cTn id="13" dur="1000" fill="hold"/>
                                        <p:tgtEl>
                                          <p:spTgt spid="11100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10019">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10019">
                                            <p:txEl>
                                              <p:pRg st="1" end="1"/>
                                            </p:txEl>
                                          </p:spTgt>
                                        </p:tgtEl>
                                        <p:attrNameLst>
                                          <p:attrName>style.visibility</p:attrName>
                                        </p:attrNameLst>
                                      </p:cBhvr>
                                      <p:to>
                                        <p:strVal val="visible"/>
                                      </p:to>
                                    </p:set>
                                    <p:animEffect transition="in" filter="fade">
                                      <p:cBhvr>
                                        <p:cTn id="17" dur="1000"/>
                                        <p:tgtEl>
                                          <p:spTgt spid="1110019">
                                            <p:txEl>
                                              <p:pRg st="1" end="1"/>
                                            </p:txEl>
                                          </p:spTgt>
                                        </p:tgtEl>
                                      </p:cBhvr>
                                    </p:animEffect>
                                    <p:anim calcmode="lin" valueType="num">
                                      <p:cBhvr>
                                        <p:cTn id="18" dur="1000" fill="hold"/>
                                        <p:tgtEl>
                                          <p:spTgt spid="111001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10019">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10019">
                                            <p:txEl>
                                              <p:pRg st="2" end="2"/>
                                            </p:txEl>
                                          </p:spTgt>
                                        </p:tgtEl>
                                        <p:attrNameLst>
                                          <p:attrName>style.visibility</p:attrName>
                                        </p:attrNameLst>
                                      </p:cBhvr>
                                      <p:to>
                                        <p:strVal val="visible"/>
                                      </p:to>
                                    </p:set>
                                    <p:animEffect transition="in" filter="fade">
                                      <p:cBhvr>
                                        <p:cTn id="22" dur="1000"/>
                                        <p:tgtEl>
                                          <p:spTgt spid="1110019">
                                            <p:txEl>
                                              <p:pRg st="2" end="2"/>
                                            </p:txEl>
                                          </p:spTgt>
                                        </p:tgtEl>
                                      </p:cBhvr>
                                    </p:animEffect>
                                    <p:anim calcmode="lin" valueType="num">
                                      <p:cBhvr>
                                        <p:cTn id="23" dur="1000" fill="hold"/>
                                        <p:tgtEl>
                                          <p:spTgt spid="111001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110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19"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Gary Henry on church marketing:</a:t>
            </a:r>
            <a:endParaRPr lang="en-US" dirty="0"/>
          </a:p>
        </p:txBody>
      </p:sp>
      <p:pic>
        <p:nvPicPr>
          <p:cNvPr id="3073" name="Picture 1" descr="Gary Henr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486398" y="1290270"/>
            <a:ext cx="2684585" cy="44295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religioussupply.org/wp-content/uploads/2009/03/diligently-seeking-god-194x300.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92140" y="2311127"/>
            <a:ext cx="1544142" cy="238784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6" name="Picture 4" descr="Reaching Forward Daily Motivation to Move Ahead More Steadily"/>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796617" y="2311127"/>
            <a:ext cx="1549106" cy="238784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 name="Henry on Church MarketingFeb_20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02590" y="5832723"/>
            <a:ext cx="487363" cy="487363"/>
          </a:xfrm>
          <a:prstGeom prst="rect">
            <a:avLst/>
          </a:prstGeom>
        </p:spPr>
      </p:pic>
      <p:pic>
        <p:nvPicPr>
          <p:cNvPr id="1026" name="Picture 2" descr="http://www.google.com/url?source=imglanding&amp;ct=img&amp;q=http://www.eden.co.uk/images/300/9780971371026.jpg&amp;sa=X&amp;ei=Pbo2T9HUNpCltweKprDJAg&amp;ved=0CAsQ8wc&amp;usg=AFQjCNFx4rjQUS_q3ZSDmus0xazNR6Yb4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642" y="2311127"/>
            <a:ext cx="1547202" cy="238784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9958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fontAlgn="auto">
              <a:spcAft>
                <a:spcPts val="0"/>
              </a:spcAft>
              <a:defRPr/>
            </a:pPr>
            <a:r>
              <a:rPr lang="en-US" dirty="0" smtClean="0"/>
              <a:t>Are we Painting the Pig?</a:t>
            </a:r>
          </a:p>
        </p:txBody>
      </p:sp>
      <p:sp>
        <p:nvSpPr>
          <p:cNvPr id="1116163" name="Rectangle 3"/>
          <p:cNvSpPr>
            <a:spLocks noGrp="1" noChangeArrowheads="1"/>
          </p:cNvSpPr>
          <p:nvPr>
            <p:ph idx="1"/>
          </p:nvPr>
        </p:nvSpPr>
        <p:spPr/>
        <p:txBody>
          <a:bodyPr/>
          <a:lstStyle/>
          <a:p>
            <a:endParaRPr lang="en-US" dirty="0" smtClean="0"/>
          </a:p>
          <a:p>
            <a:endParaRPr lang="en-US" dirty="0" smtClean="0"/>
          </a:p>
        </p:txBody>
      </p:sp>
      <p:pic>
        <p:nvPicPr>
          <p:cNvPr id="4" name="Picture 3" descr="paint the pig.jpg"/>
          <p:cNvPicPr>
            <a:picLocks noChangeAspect="1"/>
          </p:cNvPicPr>
          <p:nvPr/>
        </p:nvPicPr>
        <p:blipFill>
          <a:blip r:embed="rId3" cstate="screen"/>
          <a:stretch>
            <a:fillRect/>
          </a:stretch>
        </p:blipFill>
        <p:spPr>
          <a:xfrm>
            <a:off x="4108937" y="947404"/>
            <a:ext cx="3804140" cy="4984736"/>
          </a:xfrm>
          <a:prstGeom prst="rect">
            <a:avLst/>
          </a:prstGeom>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458611" y="157162"/>
            <a:ext cx="1684760" cy="4743994"/>
            <a:chOff x="2604084" y="68262"/>
            <a:chExt cx="1684760" cy="4743994"/>
          </a:xfrm>
        </p:grpSpPr>
        <p:pic>
          <p:nvPicPr>
            <p:cNvPr id="6162" name="Picture 1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04084" y="1360696"/>
              <a:ext cx="1684760" cy="345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Connector 62"/>
            <p:cNvCxnSpPr/>
            <p:nvPr/>
          </p:nvCxnSpPr>
          <p:spPr>
            <a:xfrm flipV="1">
              <a:off x="3453551" y="68262"/>
              <a:ext cx="0" cy="14430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806877" y="68262"/>
            <a:ext cx="2249487" cy="6822524"/>
            <a:chOff x="5806877" y="68262"/>
            <a:chExt cx="2249487" cy="6822524"/>
          </a:xfrm>
        </p:grpSpPr>
        <p:pic>
          <p:nvPicPr>
            <p:cNvPr id="1030"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06877" y="2007636"/>
              <a:ext cx="2249487"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 name="Straight Connector 48"/>
            <p:cNvCxnSpPr/>
            <p:nvPr/>
          </p:nvCxnSpPr>
          <p:spPr>
            <a:xfrm flipV="1">
              <a:off x="6952401" y="68262"/>
              <a:ext cx="0" cy="223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151" name="Picture 7"/>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787300" y="39902"/>
            <a:ext cx="1253485" cy="267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097175" y="169629"/>
            <a:ext cx="1841483" cy="410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4545104" y="-127418"/>
            <a:ext cx="1869198" cy="4878765"/>
            <a:chOff x="4545104" y="-127418"/>
            <a:chExt cx="1869198" cy="4878765"/>
          </a:xfrm>
        </p:grpSpPr>
        <p:pic>
          <p:nvPicPr>
            <p:cNvPr id="6148"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545104" y="597425"/>
              <a:ext cx="1869198" cy="415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Straight Connector 54"/>
            <p:cNvCxnSpPr/>
            <p:nvPr/>
          </p:nvCxnSpPr>
          <p:spPr>
            <a:xfrm flipV="1">
              <a:off x="5504601" y="-127418"/>
              <a:ext cx="0" cy="10672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966700" y="-533400"/>
            <a:ext cx="1786400" cy="359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2695010" y="101182"/>
            <a:ext cx="2316163" cy="6482181"/>
            <a:chOff x="2529910" y="101182"/>
            <a:chExt cx="2316163" cy="6482181"/>
          </a:xfrm>
        </p:grpSpPr>
        <p:pic>
          <p:nvPicPr>
            <p:cNvPr id="1035" name="Picture 11"/>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529910" y="2127250"/>
              <a:ext cx="2316163"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2" name="Straight Connector 61"/>
            <p:cNvCxnSpPr/>
            <p:nvPr/>
          </p:nvCxnSpPr>
          <p:spPr>
            <a:xfrm flipV="1">
              <a:off x="3738147" y="101182"/>
              <a:ext cx="0" cy="21198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390085" y="151982"/>
            <a:ext cx="2279650" cy="6321537"/>
            <a:chOff x="1390085" y="151982"/>
            <a:chExt cx="2279650" cy="6321537"/>
          </a:xfrm>
        </p:grpSpPr>
        <p:pic>
          <p:nvPicPr>
            <p:cNvPr id="1033" name="Picture 9"/>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390085" y="1712606"/>
              <a:ext cx="227965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4" name="Straight Connector 63"/>
            <p:cNvCxnSpPr/>
            <p:nvPr/>
          </p:nvCxnSpPr>
          <p:spPr>
            <a:xfrm flipV="1">
              <a:off x="2570901" y="151982"/>
              <a:ext cx="0" cy="18038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698556" y="164682"/>
            <a:ext cx="2249487"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241557" y="-482346"/>
            <a:ext cx="2249487" cy="5723210"/>
            <a:chOff x="4938658" y="164682"/>
            <a:chExt cx="2249487" cy="5723210"/>
          </a:xfrm>
        </p:grpSpPr>
        <p:pic>
          <p:nvPicPr>
            <p:cNvPr id="6166" name="Picture 22"/>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4938658" y="1114279"/>
              <a:ext cx="2249487" cy="4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6088801" y="164682"/>
              <a:ext cx="0" cy="10672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150" name="Picture 6"/>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720562" y="68262"/>
            <a:ext cx="2249487"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601700" y="0"/>
            <a:ext cx="1977737" cy="6286500"/>
            <a:chOff x="4157200" y="0"/>
            <a:chExt cx="1977737" cy="6286500"/>
          </a:xfrm>
        </p:grpSpPr>
        <p:pic>
          <p:nvPicPr>
            <p:cNvPr id="1029" name="Picture 5"/>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4157200" y="2127250"/>
              <a:ext cx="1977737" cy="41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Straight Connector 51"/>
            <p:cNvCxnSpPr/>
            <p:nvPr/>
          </p:nvCxnSpPr>
          <p:spPr>
            <a:xfrm flipV="1">
              <a:off x="5157986" y="0"/>
              <a:ext cx="0" cy="2230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5" name="Picture 2" descr="http://www.treasuredfinds.com/Product-Thumbnails/Fish-Hook-Pendant-510a.png"/>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1001135" y="2955087"/>
            <a:ext cx="279559" cy="72675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931726" y="-232873"/>
            <a:ext cx="1945180" cy="386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342900" y="-482346"/>
            <a:ext cx="2305050"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7035744" y="1889126"/>
            <a:ext cx="2249487"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6" name="Picture 42" descr="We meet this Sunday at the church at 3:00pm to go the basketball g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100" y="-841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88" name="Picture 44" descr="We meet this Sunday at the church at 3:00pm to go the basketball g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500" y="68262"/>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190" name="Picture 46" descr="We meet this Sunday at the church at 3:00pm to go the basketball g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 y="220662"/>
            <a:ext cx="9525" cy="9525"/>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Connector 55"/>
          <p:cNvCxnSpPr/>
          <p:nvPr/>
        </p:nvCxnSpPr>
        <p:spPr>
          <a:xfrm flipV="1">
            <a:off x="8184301" y="68262"/>
            <a:ext cx="0" cy="22431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469125" y="77787"/>
            <a:ext cx="1861160" cy="5187949"/>
            <a:chOff x="3469125" y="77787"/>
            <a:chExt cx="1861160" cy="5187949"/>
          </a:xfrm>
        </p:grpSpPr>
        <p:pic>
          <p:nvPicPr>
            <p:cNvPr id="1036" name="Picture 12"/>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3469125" y="1321442"/>
              <a:ext cx="1861160" cy="394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8" name="Straight Connector 57"/>
            <p:cNvCxnSpPr/>
            <p:nvPr/>
          </p:nvCxnSpPr>
          <p:spPr>
            <a:xfrm flipV="1">
              <a:off x="4412401" y="77787"/>
              <a:ext cx="0" cy="14716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810017" y="164682"/>
            <a:ext cx="2249487" cy="5265737"/>
            <a:chOff x="975117" y="101182"/>
            <a:chExt cx="2249487" cy="5265737"/>
          </a:xfrm>
        </p:grpSpPr>
        <p:pic>
          <p:nvPicPr>
            <p:cNvPr id="1028" name="Picture 4"/>
            <p:cNvPicPr>
              <a:picLocks noChangeAspect="1" noChangeArrowheads="1"/>
            </p:cNvPicPr>
            <p:nvPr/>
          </p:nvPicPr>
          <p:blipFill>
            <a:blip r:embed="rId21" cstate="screen">
              <a:extLst>
                <a:ext uri="{28A0092B-C50C-407E-A947-70E740481C1C}">
                  <a14:useLocalDpi xmlns:a14="http://schemas.microsoft.com/office/drawing/2010/main" val="0"/>
                </a:ext>
              </a:extLst>
            </a:blip>
            <a:srcRect/>
            <a:stretch>
              <a:fillRect/>
            </a:stretch>
          </p:blipFill>
          <p:spPr bwMode="auto">
            <a:xfrm>
              <a:off x="975117" y="806032"/>
              <a:ext cx="224948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flipV="1">
              <a:off x="2126401" y="101182"/>
              <a:ext cx="0" cy="1067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002157" y="377590"/>
            <a:ext cx="5934075" cy="855785"/>
          </a:xfrm>
        </p:spPr>
        <p:txBody>
          <a:bodyPr/>
          <a:lstStyle/>
          <a:p>
            <a:pPr algn="ctr"/>
            <a:r>
              <a:rPr lang="en-US" dirty="0" smtClean="0"/>
              <a:t>“What we attract people with is what they are converted to.”</a:t>
            </a:r>
            <a:endParaRPr lang="en-US" dirty="0"/>
          </a:p>
        </p:txBody>
      </p:sp>
      <p:sp>
        <p:nvSpPr>
          <p:cNvPr id="43" name="Rectangle 42"/>
          <p:cNvSpPr/>
          <p:nvPr/>
        </p:nvSpPr>
        <p:spPr>
          <a:xfrm>
            <a:off x="1491758" y="1193158"/>
            <a:ext cx="2260106" cy="369332"/>
          </a:xfrm>
          <a:prstGeom prst="rect">
            <a:avLst/>
          </a:prstGeom>
        </p:spPr>
        <p:txBody>
          <a:bodyPr wrap="none">
            <a:spAutoFit/>
          </a:bodyPr>
          <a:lstStyle/>
          <a:p>
            <a:r>
              <a:rPr lang="en-US" sz="1800" b="1" i="1" dirty="0">
                <a:effectLst>
                  <a:outerShdw blurRad="38100" dist="38100" dir="2700000" algn="tl">
                    <a:srgbClr val="000000">
                      <a:alpha val="43137"/>
                    </a:srgbClr>
                  </a:outerShdw>
                </a:effectLst>
              </a:rPr>
              <a:t>Some Wise Person</a:t>
            </a:r>
            <a:endParaRPr lang="en-US" sz="1800" b="1" dirty="0"/>
          </a:p>
        </p:txBody>
      </p:sp>
    </p:spTree>
    <p:extLst>
      <p:ext uri="{BB962C8B-B14F-4D97-AF65-F5344CB8AC3E}">
        <p14:creationId xmlns:p14="http://schemas.microsoft.com/office/powerpoint/2010/main" val="1187793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1250" fill="hold"/>
                                        <p:tgtEl>
                                          <p:spTgt spid="6151"/>
                                        </p:tgtEl>
                                        <p:attrNameLst>
                                          <p:attrName>ppt_x</p:attrName>
                                        </p:attrNameLst>
                                      </p:cBhvr>
                                      <p:tavLst>
                                        <p:tav tm="0">
                                          <p:val>
                                            <p:strVal val="#ppt_x"/>
                                          </p:val>
                                        </p:tav>
                                        <p:tav tm="100000">
                                          <p:val>
                                            <p:strVal val="#ppt_x"/>
                                          </p:val>
                                        </p:tav>
                                      </p:tavLst>
                                    </p:anim>
                                    <p:anim calcmode="lin" valueType="num">
                                      <p:cBhvr additive="base">
                                        <p:cTn id="8" dur="1250" fill="hold"/>
                                        <p:tgtEl>
                                          <p:spTgt spid="61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38181" y="0"/>
            <a:ext cx="2583515" cy="5983601"/>
            <a:chOff x="1638181" y="0"/>
            <a:chExt cx="2583515" cy="5983601"/>
          </a:xfrm>
        </p:grpSpPr>
        <p:pic>
          <p:nvPicPr>
            <p:cNvPr id="9" name="Picture 2" descr="http://www.treasuredfinds.com/Product-Thumbnails/Fish-Hook-Pendant-510a.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38181" y="1879313"/>
              <a:ext cx="2583515" cy="258351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2929938" y="0"/>
              <a:ext cx="0" cy="21218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140840" y="3750460"/>
              <a:ext cx="1512773" cy="2233141"/>
              <a:chOff x="2018920" y="3852060"/>
              <a:chExt cx="1512773" cy="2233141"/>
            </a:xfrm>
          </p:grpSpPr>
          <p:pic>
            <p:nvPicPr>
              <p:cNvPr id="1038" name="Picture 14" descr="http://www.fbchammond.com/images/icons/reading-of-the-bible.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6781786">
                <a:off x="1658736" y="4212244"/>
                <a:ext cx="2233141" cy="15127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8244810">
                <a:off x="1748445" y="4595274"/>
                <a:ext cx="1767244"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latin typeface="Arial Black" pitchFamily="34" charset="0"/>
                  </a:rPr>
                  <a:t>GOSPEL</a:t>
                </a:r>
                <a:endParaRPr lang="en-US" sz="2800" b="1" dirty="0">
                  <a:solidFill>
                    <a:srgbClr val="FF0000"/>
                  </a:solidFill>
                  <a:effectLst>
                    <a:outerShdw blurRad="38100" dist="38100" dir="2700000" algn="tl">
                      <a:srgbClr val="000000">
                        <a:alpha val="43137"/>
                      </a:srgbClr>
                    </a:outerShdw>
                  </a:effectLst>
                  <a:latin typeface="Arial Black" pitchFamily="34" charset="0"/>
                </a:endParaRPr>
              </a:p>
            </p:txBody>
          </p:sp>
        </p:grpSp>
        <p:pic>
          <p:nvPicPr>
            <p:cNvPr id="11" name="Picture 2" descr="http://www.treasuredfinds.com/Product-Thumbnails/Fish-Hook-Pendant-510a.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444292" y="3405673"/>
              <a:ext cx="320855" cy="85578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sp>
        <p:nvSpPr>
          <p:cNvPr id="7171" name="Rectangle 3"/>
          <p:cNvSpPr>
            <a:spLocks noGrp="1" noChangeArrowheads="1"/>
          </p:cNvSpPr>
          <p:nvPr>
            <p:ph type="title"/>
          </p:nvPr>
        </p:nvSpPr>
        <p:spPr/>
        <p:txBody>
          <a:bodyPr/>
          <a:lstStyle/>
          <a:p>
            <a:pPr fontAlgn="auto">
              <a:spcAft>
                <a:spcPts val="0"/>
              </a:spcAft>
              <a:defRPr/>
            </a:pPr>
            <a:r>
              <a:rPr lang="en-US" dirty="0" smtClean="0"/>
              <a:t>We are Told What to Fish With </a:t>
            </a:r>
          </a:p>
        </p:txBody>
      </p:sp>
      <p:sp>
        <p:nvSpPr>
          <p:cNvPr id="2" name="Oval 1"/>
          <p:cNvSpPr/>
          <p:nvPr/>
        </p:nvSpPr>
        <p:spPr>
          <a:xfrm>
            <a:off x="9302387" y="1199053"/>
            <a:ext cx="4136858" cy="4002429"/>
          </a:xfrm>
          <a:prstGeom prst="ellipse">
            <a:avLst/>
          </a:prstGeom>
          <a:scene3d>
            <a:camera prst="orthographicFront"/>
            <a:lightRig rig="flat" dir="t">
              <a:rot lat="0" lon="0" rev="1200000"/>
            </a:lightRig>
          </a:scene3d>
          <a:sp3d extrusionH="76200" prstMaterial="powder">
            <a:bevelT w="317500" h="387350" prst="slope"/>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0163" indent="-30163" fontAlgn="auto">
              <a:spcAft>
                <a:spcPts val="0"/>
              </a:spcAft>
              <a:buClr>
                <a:schemeClr val="tx1">
                  <a:shade val="95000"/>
                </a:schemeClr>
              </a:buClr>
              <a:defRPr/>
            </a:pPr>
            <a:r>
              <a:rPr lang="en-US" i="1" dirty="0">
                <a:effectLst>
                  <a:outerShdw blurRad="38100" dist="38100" dir="2700000" algn="tl">
                    <a:srgbClr val="000000"/>
                  </a:outerShdw>
                </a:effectLst>
              </a:rPr>
              <a:t>“</a:t>
            </a:r>
            <a:r>
              <a:rPr lang="en-US" sz="2800" i="1" dirty="0">
                <a:effectLst>
                  <a:outerShdw blurRad="38100" dist="38100" dir="2700000" algn="tl">
                    <a:srgbClr val="000000"/>
                  </a:outerShdw>
                </a:effectLst>
              </a:rPr>
              <a:t>I am not ashamed of </a:t>
            </a:r>
            <a:r>
              <a:rPr lang="en-US" sz="2800" b="1" i="1" dirty="0">
                <a:solidFill>
                  <a:srgbClr val="FFFF00"/>
                </a:solidFill>
                <a:effectLst>
                  <a:outerShdw blurRad="38100" dist="38100" dir="2700000" algn="tl">
                    <a:srgbClr val="000000"/>
                  </a:outerShdw>
                </a:effectLst>
              </a:rPr>
              <a:t>the gospel </a:t>
            </a:r>
            <a:r>
              <a:rPr lang="en-US" sz="2800" i="1" dirty="0">
                <a:effectLst>
                  <a:outerShdw blurRad="38100" dist="38100" dir="2700000" algn="tl">
                    <a:srgbClr val="000000"/>
                  </a:outerShdw>
                </a:effectLst>
              </a:rPr>
              <a:t>for it is the power of God for salvation...”</a:t>
            </a:r>
          </a:p>
          <a:p>
            <a:pPr indent="30163" fontAlgn="auto">
              <a:spcAft>
                <a:spcPts val="0"/>
              </a:spcAft>
              <a:buClr>
                <a:schemeClr val="tx1">
                  <a:shade val="95000"/>
                </a:schemeClr>
              </a:buClr>
              <a:buFontTx/>
              <a:buNone/>
              <a:defRPr/>
            </a:pPr>
            <a:r>
              <a:rPr lang="en-US" sz="2000" dirty="0">
                <a:solidFill>
                  <a:srgbClr val="FFFF00"/>
                </a:solidFill>
              </a:rPr>
              <a:t>Roman 1:16</a:t>
            </a:r>
          </a:p>
        </p:txBody>
      </p:sp>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87280" y="1803152"/>
            <a:ext cx="4194175" cy="40608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95400" y="381002"/>
            <a:ext cx="7141029" cy="533400"/>
          </a:xfrm>
        </p:spPr>
        <p:txBody>
          <a:bodyPr>
            <a:normAutofit fontScale="90000"/>
          </a:bodyPr>
          <a:lstStyle/>
          <a:p>
            <a:pPr fontAlgn="auto">
              <a:spcAft>
                <a:spcPts val="0"/>
              </a:spcAft>
              <a:defRPr/>
            </a:pPr>
            <a:r>
              <a:rPr lang="en-US" sz="3600" dirty="0" smtClean="0"/>
              <a:t>What do we “attract” people with?</a:t>
            </a:r>
          </a:p>
        </p:txBody>
      </p:sp>
      <p:sp>
        <p:nvSpPr>
          <p:cNvPr id="1116163" name="Rectangle 3"/>
          <p:cNvSpPr>
            <a:spLocks noGrp="1" noChangeArrowheads="1"/>
          </p:cNvSpPr>
          <p:nvPr>
            <p:ph idx="1"/>
          </p:nvPr>
        </p:nvSpPr>
        <p:spPr/>
        <p:txBody>
          <a:bodyPr/>
          <a:lstStyle/>
          <a:p>
            <a:endParaRPr lang="en-US" dirty="0" smtClean="0"/>
          </a:p>
          <a:p>
            <a:endParaRPr lang="en-US" dirty="0" smtClean="0"/>
          </a:p>
        </p:txBody>
      </p:sp>
      <p:pic>
        <p:nvPicPr>
          <p:cNvPr id="4" name="Picture 3" descr="paint the pig.jpg"/>
          <p:cNvPicPr>
            <a:picLocks noChangeAspect="1"/>
          </p:cNvPicPr>
          <p:nvPr/>
        </p:nvPicPr>
        <p:blipFill>
          <a:blip r:embed="rId3" cstate="screen"/>
          <a:stretch>
            <a:fillRect/>
          </a:stretch>
        </p:blipFill>
        <p:spPr>
          <a:xfrm>
            <a:off x="703944" y="1691820"/>
            <a:ext cx="3311525" cy="43392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4282140" y="1667435"/>
            <a:ext cx="4682565" cy="4401205"/>
          </a:xfrm>
          <a:prstGeom prst="rect">
            <a:avLst/>
          </a:prstGeom>
          <a:noFill/>
        </p:spPr>
        <p:txBody>
          <a:bodyPr wrap="square" rtlCol="0">
            <a:spAutoFit/>
          </a:bodyPr>
          <a:lstStyle/>
          <a:p>
            <a:pPr algn="l">
              <a:buFont typeface="Arial" pitchFamily="34" charset="0"/>
              <a:buChar char="•"/>
            </a:pPr>
            <a:r>
              <a:rPr lang="en-US" sz="2800" dirty="0" smtClean="0"/>
              <a:t>Our buildings?</a:t>
            </a:r>
          </a:p>
          <a:p>
            <a:pPr algn="l">
              <a:buFont typeface="Arial" pitchFamily="34" charset="0"/>
              <a:buChar char="•"/>
            </a:pPr>
            <a:r>
              <a:rPr lang="en-US" sz="2800" dirty="0" smtClean="0"/>
              <a:t>Our singing?</a:t>
            </a:r>
          </a:p>
          <a:p>
            <a:pPr algn="l">
              <a:buFont typeface="Arial" pitchFamily="34" charset="0"/>
              <a:buChar char="•"/>
            </a:pPr>
            <a:r>
              <a:rPr lang="en-US" sz="2800" dirty="0" smtClean="0"/>
              <a:t>Our classes?</a:t>
            </a:r>
          </a:p>
          <a:p>
            <a:pPr algn="l">
              <a:buFont typeface="Arial" pitchFamily="34" charset="0"/>
              <a:buChar char="•"/>
            </a:pPr>
            <a:r>
              <a:rPr lang="en-US" sz="2800" dirty="0" smtClean="0"/>
              <a:t>Our study materials?</a:t>
            </a:r>
          </a:p>
          <a:p>
            <a:pPr algn="l">
              <a:buFont typeface="Arial" pitchFamily="34" charset="0"/>
              <a:buChar char="•"/>
            </a:pPr>
            <a:r>
              <a:rPr lang="en-US" sz="2800" dirty="0" smtClean="0"/>
              <a:t>Our friendliness?</a:t>
            </a:r>
          </a:p>
          <a:p>
            <a:pPr algn="l">
              <a:buFont typeface="Arial" pitchFamily="34" charset="0"/>
              <a:buChar char="•"/>
            </a:pPr>
            <a:r>
              <a:rPr lang="en-US" sz="2800" dirty="0" smtClean="0"/>
              <a:t>Our worship services?</a:t>
            </a:r>
          </a:p>
          <a:p>
            <a:pPr algn="l">
              <a:buFont typeface="Arial" pitchFamily="34" charset="0"/>
              <a:buChar char="•"/>
            </a:pPr>
            <a:r>
              <a:rPr lang="en-US" sz="2800" dirty="0" smtClean="0"/>
              <a:t>Our doctrinal correctness?</a:t>
            </a:r>
          </a:p>
          <a:p>
            <a:pPr algn="l">
              <a:buFont typeface="Arial" pitchFamily="34" charset="0"/>
              <a:buChar char="•"/>
            </a:pPr>
            <a:r>
              <a:rPr lang="en-US" sz="2800" dirty="0" smtClean="0"/>
              <a:t>Our marketing?</a:t>
            </a:r>
          </a:p>
          <a:p>
            <a:pPr algn="l">
              <a:buFont typeface="Arial" pitchFamily="34" charset="0"/>
              <a:buChar char="•"/>
            </a:pPr>
            <a:r>
              <a:rPr lang="en-US" sz="2800" dirty="0" smtClean="0"/>
              <a:t>Our money?</a:t>
            </a:r>
          </a:p>
          <a:p>
            <a:pPr algn="l">
              <a:buFont typeface="Arial" pitchFamily="34" charset="0"/>
              <a:buChar char="•"/>
            </a:pPr>
            <a:r>
              <a:rPr lang="en-US" sz="2800" dirty="0" smtClean="0"/>
              <a:t>Our middle-</a:t>
            </a:r>
            <a:r>
              <a:rPr lang="en-US" sz="2800" dirty="0" err="1" smtClean="0"/>
              <a:t>classness</a:t>
            </a:r>
            <a:r>
              <a:rPr lang="en-US" sz="2800" dirty="0" smtClean="0"/>
              <a:t>?</a:t>
            </a:r>
            <a:endParaRPr lang="en-US" sz="2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ChangeArrowheads="1"/>
          </p:cNvSpPr>
          <p:nvPr/>
        </p:nvSpPr>
        <p:spPr bwMode="auto">
          <a:xfrm>
            <a:off x="4929243" y="2564670"/>
            <a:ext cx="2440386" cy="685800"/>
          </a:xfrm>
          <a:prstGeom prst="rect">
            <a:avLst/>
          </a:prstGeom>
          <a:solidFill>
            <a:srgbClr val="00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7171" name="Rectangle 3"/>
          <p:cNvSpPr>
            <a:spLocks noGrp="1" noChangeArrowheads="1"/>
          </p:cNvSpPr>
          <p:nvPr>
            <p:ph type="title"/>
          </p:nvPr>
        </p:nvSpPr>
        <p:spPr>
          <a:xfrm>
            <a:off x="1404257" y="409109"/>
            <a:ext cx="7300472" cy="1143000"/>
          </a:xfrm>
        </p:spPr>
        <p:txBody>
          <a:bodyPr>
            <a:normAutofit/>
          </a:bodyPr>
          <a:lstStyle/>
          <a:p>
            <a:pPr fontAlgn="auto">
              <a:spcAft>
                <a:spcPts val="0"/>
              </a:spcAft>
              <a:defRPr/>
            </a:pPr>
            <a:r>
              <a:rPr lang="en-US" dirty="0" smtClean="0"/>
              <a:t>We “attract” people with the gospel</a:t>
            </a:r>
          </a:p>
        </p:txBody>
      </p:sp>
      <p:sp>
        <p:nvSpPr>
          <p:cNvPr id="1136644" name="Rectangle 4"/>
          <p:cNvSpPr>
            <a:spLocks noGrp="1" noChangeArrowheads="1"/>
          </p:cNvSpPr>
          <p:nvPr>
            <p:ph idx="1"/>
          </p:nvPr>
        </p:nvSpPr>
        <p:spPr>
          <a:xfrm>
            <a:off x="3827228" y="2008682"/>
            <a:ext cx="4565650" cy="3815856"/>
          </a:xfrm>
        </p:spPr>
        <p:txBody>
          <a:bodyPr>
            <a:normAutofit/>
          </a:bodyPr>
          <a:lstStyle/>
          <a:p>
            <a:pPr marL="548640" indent="-411480" algn="ctr" fontAlgn="auto">
              <a:spcAft>
                <a:spcPts val="0"/>
              </a:spcAft>
              <a:buClr>
                <a:schemeClr val="tx1">
                  <a:shade val="95000"/>
                </a:schemeClr>
              </a:buClr>
              <a:buFontTx/>
              <a:buNone/>
              <a:defRPr/>
            </a:pPr>
            <a:r>
              <a:rPr lang="en-US" sz="3600" i="1" dirty="0" smtClean="0">
                <a:effectLst>
                  <a:outerShdw blurRad="38100" dist="38100" dir="2700000" algn="tl">
                    <a:srgbClr val="000000"/>
                  </a:outerShdw>
                </a:effectLst>
              </a:rPr>
              <a:t>“I am not ashamed of </a:t>
            </a:r>
            <a:r>
              <a:rPr lang="en-US" sz="3600" b="1" i="1" dirty="0" smtClean="0">
                <a:solidFill>
                  <a:srgbClr val="FFFF00"/>
                </a:solidFill>
                <a:effectLst>
                  <a:outerShdw blurRad="38100" dist="38100" dir="2700000" algn="tl">
                    <a:srgbClr val="000000"/>
                  </a:outerShdw>
                </a:effectLst>
              </a:rPr>
              <a:t>the gospel </a:t>
            </a:r>
            <a:r>
              <a:rPr lang="en-US" sz="3600" i="1" dirty="0" smtClean="0">
                <a:effectLst>
                  <a:outerShdw blurRad="38100" dist="38100" dir="2700000" algn="tl">
                    <a:srgbClr val="000000"/>
                  </a:outerShdw>
                </a:effectLst>
              </a:rPr>
              <a:t>for it is the power of God for salvation...”</a:t>
            </a:r>
          </a:p>
          <a:p>
            <a:pPr marL="548640" indent="-411480" algn="r" fontAlgn="auto">
              <a:spcAft>
                <a:spcPts val="0"/>
              </a:spcAft>
              <a:buClr>
                <a:schemeClr val="tx1">
                  <a:shade val="95000"/>
                </a:schemeClr>
              </a:buClr>
              <a:buFontTx/>
              <a:buNone/>
              <a:defRPr/>
            </a:pPr>
            <a:r>
              <a:rPr lang="en-US" sz="2400" dirty="0" smtClean="0">
                <a:solidFill>
                  <a:schemeClr val="bg1"/>
                </a:solidFill>
              </a:rPr>
              <a:t>Roman 1:16</a:t>
            </a:r>
          </a:p>
        </p:txBody>
      </p:sp>
      <p:pic>
        <p:nvPicPr>
          <p:cNvPr id="10245" name="Picture 5" descr="BS00051_[1]"/>
          <p:cNvPicPr>
            <a:picLocks noChangeAspect="1" noChangeArrowheads="1"/>
          </p:cNvPicPr>
          <p:nvPr/>
        </p:nvPicPr>
        <p:blipFill>
          <a:blip r:embed="rId3" cstate="screen"/>
          <a:srcRect/>
          <a:stretch>
            <a:fillRect/>
          </a:stretch>
        </p:blipFill>
        <p:spPr bwMode="auto">
          <a:xfrm>
            <a:off x="256268" y="2068513"/>
            <a:ext cx="4037013" cy="34686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Magic Bullet</a:t>
            </a:r>
            <a:endParaRPr lang="en-US" dirty="0"/>
          </a:p>
        </p:txBody>
      </p:sp>
      <p:pic>
        <p:nvPicPr>
          <p:cNvPr id="140290" name="Picture 2" descr="http://cache4.asset-cache.net/xc/dv1303032.jpg?v=1&amp;c=NewsMaker&amp;k=2&amp;d=74DAE4A9522E9CE59541DDE7823680E0E30A760B0D811297"/>
          <p:cNvPicPr>
            <a:picLocks noChangeAspect="1" noChangeArrowheads="1"/>
          </p:cNvPicPr>
          <p:nvPr/>
        </p:nvPicPr>
        <p:blipFill>
          <a:blip r:embed="rId3" cstate="screen"/>
          <a:srcRect/>
          <a:stretch>
            <a:fillRect/>
          </a:stretch>
        </p:blipFill>
        <p:spPr bwMode="auto">
          <a:xfrm>
            <a:off x="2760716" y="1135673"/>
            <a:ext cx="4600575" cy="4479860"/>
          </a:xfrm>
          <a:prstGeom prst="rect">
            <a:avLst/>
          </a:prstGeom>
          <a:noFill/>
          <a:ln>
            <a:noFill/>
          </a:ln>
          <a:effectLst>
            <a:outerShdw blurRad="149987" dist="250190" dir="8460000" algn="ctr">
              <a:srgbClr val="000000">
                <a:alpha val="28000"/>
              </a:srgbClr>
            </a:outerShdw>
            <a:reflection blurRad="6350" stA="50000" endA="295" endPos="92000" dist="101600" dir="5400000" sy="-100000" algn="bl" rotWithShape="0"/>
          </a:effectLst>
          <a:scene3d>
            <a:camera prst="orthographicFront">
              <a:rot lat="0" lon="0" rev="0"/>
            </a:camera>
            <a:lightRig rig="contrasting" dir="t">
              <a:rot lat="0" lon="0" rev="1500000"/>
            </a:lightRig>
          </a:scene3d>
          <a:sp3d prstMaterial="metal">
            <a:bevelT w="88900" h="88900"/>
          </a:sp3d>
        </p:spPr>
      </p:pic>
      <p:sp>
        <p:nvSpPr>
          <p:cNvPr id="4" name="TextBox 3"/>
          <p:cNvSpPr txBox="1"/>
          <p:nvPr/>
        </p:nvSpPr>
        <p:spPr>
          <a:xfrm>
            <a:off x="2760716" y="2018580"/>
            <a:ext cx="4606505" cy="584775"/>
          </a:xfrm>
          <a:prstGeom prst="rect">
            <a:avLst/>
          </a:prstGeom>
          <a:noFill/>
        </p:spPr>
        <p:txBody>
          <a:bodyPr wrap="square" rtlCol="0">
            <a:spAutoFit/>
          </a:bodyPr>
          <a:lstStyle/>
          <a:p>
            <a:r>
              <a:rPr lang="en-US" b="1" dirty="0" smtClean="0"/>
              <a:t>THE GOSPEL</a:t>
            </a:r>
            <a:endParaRPr lang="en-US" b="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38181" y="0"/>
            <a:ext cx="2583515" cy="5015557"/>
            <a:chOff x="1638181" y="0"/>
            <a:chExt cx="2583515" cy="5015557"/>
          </a:xfrm>
        </p:grpSpPr>
        <p:grpSp>
          <p:nvGrpSpPr>
            <p:cNvPr id="3" name="Group 2"/>
            <p:cNvGrpSpPr/>
            <p:nvPr/>
          </p:nvGrpSpPr>
          <p:grpSpPr>
            <a:xfrm>
              <a:off x="1638181" y="1879313"/>
              <a:ext cx="2583515" cy="3136244"/>
              <a:chOff x="1638181" y="1879313"/>
              <a:chExt cx="2583515" cy="3136244"/>
            </a:xfrm>
          </p:grpSpPr>
          <p:pic>
            <p:nvPicPr>
              <p:cNvPr id="3074" name="Picture 2" descr="http://www.treasuredfinds.com/Product-Thumbnails/Fish-Hook-Pendant-510a.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38181" y="1879313"/>
                <a:ext cx="2583515" cy="2583515"/>
              </a:xfrm>
              <a:prstGeom prst="rect">
                <a:avLst/>
              </a:prstGeom>
              <a:noFill/>
              <a:extLst>
                <a:ext uri="{909E8E84-426E-40DD-AFC4-6F175D3DCCD1}">
                  <a14:hiddenFill xmlns:a14="http://schemas.microsoft.com/office/drawing/2010/main">
                    <a:solidFill>
                      <a:srgbClr val="FFFFFF"/>
                    </a:solidFill>
                  </a14:hiddenFill>
                </a:ext>
              </a:extLst>
            </p:spPr>
          </p:pic>
          <p:pic>
            <p:nvPicPr>
              <p:cNvPr id="964613" name="Picture 5" descr="j0335144[1]"/>
              <p:cNvPicPr>
                <a:picLocks noChangeAspect="1" noChangeArrowheads="1"/>
              </p:cNvPicPr>
              <p:nvPr/>
            </p:nvPicPr>
            <p:blipFill>
              <a:blip r:embed="rId4" cstate="screen"/>
              <a:srcRect/>
              <a:stretch>
                <a:fillRect/>
              </a:stretch>
            </p:blipFill>
            <p:spPr bwMode="auto">
              <a:xfrm rot="20655110">
                <a:off x="1918923" y="3770125"/>
                <a:ext cx="1345019" cy="1245432"/>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8" name="Picture 2" descr="http://www.treasuredfinds.com/Product-Thumbnails/Fish-Hook-Pendant-510a.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454452" y="3375193"/>
                <a:ext cx="320855" cy="8557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Connector 8"/>
            <p:cNvCxnSpPr/>
            <p:nvPr/>
          </p:nvCxnSpPr>
          <p:spPr>
            <a:xfrm flipV="1">
              <a:off x="2929938" y="0"/>
              <a:ext cx="0" cy="21218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082338" y="-35168"/>
            <a:ext cx="2583515" cy="5469174"/>
            <a:chOff x="3082338" y="-35168"/>
            <a:chExt cx="2583515" cy="5469174"/>
          </a:xfrm>
        </p:grpSpPr>
        <p:grpSp>
          <p:nvGrpSpPr>
            <p:cNvPr id="4" name="Group 3"/>
            <p:cNvGrpSpPr/>
            <p:nvPr/>
          </p:nvGrpSpPr>
          <p:grpSpPr>
            <a:xfrm>
              <a:off x="3082338" y="1879313"/>
              <a:ext cx="2583515" cy="3554693"/>
              <a:chOff x="3082338" y="1879313"/>
              <a:chExt cx="2583515" cy="3554693"/>
            </a:xfrm>
          </p:grpSpPr>
          <p:pic>
            <p:nvPicPr>
              <p:cNvPr id="11" name="Picture 2" descr="http://www.treasuredfinds.com/Product-Thumbnails/Fish-Hook-Pendant-510a.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82338" y="1879313"/>
                <a:ext cx="2583515" cy="2583515"/>
              </a:xfrm>
              <a:prstGeom prst="rect">
                <a:avLst/>
              </a:prstGeom>
              <a:noFill/>
              <a:extLst>
                <a:ext uri="{909E8E84-426E-40DD-AFC4-6F175D3DCCD1}">
                  <a14:hiddenFill xmlns:a14="http://schemas.microsoft.com/office/drawing/2010/main">
                    <a:solidFill>
                      <a:srgbClr val="FFFFFF"/>
                    </a:solidFill>
                  </a14:hiddenFill>
                </a:ext>
              </a:extLst>
            </p:spPr>
          </p:pic>
          <p:pic>
            <p:nvPicPr>
              <p:cNvPr id="964614" name="Picture 6" descr="col316c"/>
              <p:cNvPicPr>
                <a:picLocks noChangeAspect="1" noChangeArrowheads="1"/>
              </p:cNvPicPr>
              <p:nvPr/>
            </p:nvPicPr>
            <p:blipFill>
              <a:blip r:embed="rId6" cstate="screen"/>
              <a:srcRect/>
              <a:stretch>
                <a:fillRect/>
              </a:stretch>
            </p:blipFill>
            <p:spPr bwMode="auto">
              <a:xfrm rot="20680842">
                <a:off x="3741195" y="3999272"/>
                <a:ext cx="961001" cy="1434734"/>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4" name="Picture 2" descr="http://www.treasuredfinds.com/Product-Thumbnails/Fish-Hook-Pendant-510a.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884659" y="3375194"/>
                <a:ext cx="320855" cy="8557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3" name="Straight Connector 22"/>
            <p:cNvCxnSpPr/>
            <p:nvPr/>
          </p:nvCxnSpPr>
          <p:spPr>
            <a:xfrm flipV="1">
              <a:off x="4383591" y="-35168"/>
              <a:ext cx="0" cy="21218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526495" y="2"/>
            <a:ext cx="2583515" cy="5376697"/>
            <a:chOff x="4526495" y="2"/>
            <a:chExt cx="2583515" cy="5376697"/>
          </a:xfrm>
        </p:grpSpPr>
        <p:grpSp>
          <p:nvGrpSpPr>
            <p:cNvPr id="5" name="Group 4"/>
            <p:cNvGrpSpPr/>
            <p:nvPr/>
          </p:nvGrpSpPr>
          <p:grpSpPr>
            <a:xfrm>
              <a:off x="4526495" y="1879313"/>
              <a:ext cx="2583515" cy="3497386"/>
              <a:chOff x="4526495" y="1879313"/>
              <a:chExt cx="2583515" cy="3497386"/>
            </a:xfrm>
          </p:grpSpPr>
          <p:pic>
            <p:nvPicPr>
              <p:cNvPr id="12" name="Picture 2" descr="http://www.treasuredfinds.com/Product-Thumbnails/Fish-Hook-Pendant-510a.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26495" y="1879313"/>
                <a:ext cx="2583515" cy="2583515"/>
              </a:xfrm>
              <a:prstGeom prst="rect">
                <a:avLst/>
              </a:prstGeom>
              <a:noFill/>
              <a:extLst>
                <a:ext uri="{909E8E84-426E-40DD-AFC4-6F175D3DCCD1}">
                  <a14:hiddenFill xmlns:a14="http://schemas.microsoft.com/office/drawing/2010/main">
                    <a:solidFill>
                      <a:srgbClr val="FFFFFF"/>
                    </a:solidFill>
                  </a14:hiddenFill>
                </a:ext>
              </a:extLst>
            </p:spPr>
          </p:pic>
          <p:pic>
            <p:nvPicPr>
              <p:cNvPr id="964615" name="Picture 7"/>
              <p:cNvPicPr>
                <a:picLocks noChangeAspect="1" noChangeArrowheads="1"/>
              </p:cNvPicPr>
              <p:nvPr/>
            </p:nvPicPr>
            <p:blipFill>
              <a:blip r:embed="rId7" cstate="screen"/>
              <a:srcRect/>
              <a:stretch>
                <a:fillRect/>
              </a:stretch>
            </p:blipFill>
            <p:spPr bwMode="auto">
              <a:xfrm rot="20407096">
                <a:off x="4942387" y="4000409"/>
                <a:ext cx="1174913" cy="1376290"/>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5" name="Picture 2" descr="http://www.treasuredfinds.com/Product-Thumbnails/Fish-Hook-Pendant-510a.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344998" y="3375192"/>
                <a:ext cx="320855" cy="8557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4" name="Straight Connector 23"/>
            <p:cNvCxnSpPr/>
            <p:nvPr/>
          </p:nvCxnSpPr>
          <p:spPr>
            <a:xfrm flipV="1">
              <a:off x="5837244" y="2"/>
              <a:ext cx="0" cy="21218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970652" y="3"/>
            <a:ext cx="2583515" cy="5645854"/>
            <a:chOff x="5970652" y="3"/>
            <a:chExt cx="2583515" cy="5645854"/>
          </a:xfrm>
        </p:grpSpPr>
        <p:grpSp>
          <p:nvGrpSpPr>
            <p:cNvPr id="6" name="Group 5"/>
            <p:cNvGrpSpPr/>
            <p:nvPr/>
          </p:nvGrpSpPr>
          <p:grpSpPr>
            <a:xfrm>
              <a:off x="5970652" y="1879313"/>
              <a:ext cx="2583515" cy="3766544"/>
              <a:chOff x="5970652" y="1879313"/>
              <a:chExt cx="2583515" cy="3766544"/>
            </a:xfrm>
          </p:grpSpPr>
          <p:pic>
            <p:nvPicPr>
              <p:cNvPr id="13" name="Picture 2" descr="http://www.treasuredfinds.com/Product-Thumbnails/Fish-Hook-Pendant-510a.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70652" y="1879313"/>
                <a:ext cx="2583515" cy="2583515"/>
              </a:xfrm>
              <a:prstGeom prst="rect">
                <a:avLst/>
              </a:prstGeom>
              <a:noFill/>
              <a:extLst>
                <a:ext uri="{909E8E84-426E-40DD-AFC4-6F175D3DCCD1}">
                  <a14:hiddenFill xmlns:a14="http://schemas.microsoft.com/office/drawing/2010/main">
                    <a:solidFill>
                      <a:srgbClr val="FFFFFF"/>
                    </a:solidFill>
                  </a14:hiddenFill>
                </a:ext>
              </a:extLst>
            </p:spPr>
          </p:pic>
          <p:pic>
            <p:nvPicPr>
              <p:cNvPr id="964616" name="Picture 8" descr="100 dollar bill"/>
              <p:cNvPicPr>
                <a:picLocks noChangeAspect="1" noChangeArrowheads="1" noCrop="1"/>
              </p:cNvPicPr>
              <p:nvPr/>
            </p:nvPicPr>
            <p:blipFill>
              <a:blip r:embed="rId8" cstate="screen"/>
              <a:srcRect/>
              <a:stretch>
                <a:fillRect/>
              </a:stretch>
            </p:blipFill>
            <p:spPr bwMode="auto">
              <a:xfrm rot="18654621">
                <a:off x="6180791" y="4171487"/>
                <a:ext cx="1858436" cy="1090304"/>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6" name="Picture 2" descr="http://www.treasuredfinds.com/Product-Thumbnails/Fish-Hook-Pendant-510a.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783411" y="3417396"/>
                <a:ext cx="320855" cy="8557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5" name="Straight Connector 24"/>
            <p:cNvCxnSpPr/>
            <p:nvPr/>
          </p:nvCxnSpPr>
          <p:spPr>
            <a:xfrm flipV="1">
              <a:off x="7279174" y="3"/>
              <a:ext cx="0" cy="21218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3010" name="Rectangle 2"/>
          <p:cNvSpPr>
            <a:spLocks noGrp="1" noChangeArrowheads="1"/>
          </p:cNvSpPr>
          <p:nvPr>
            <p:ph type="title"/>
          </p:nvPr>
        </p:nvSpPr>
        <p:spPr>
          <a:xfrm>
            <a:off x="1636178" y="507720"/>
            <a:ext cx="3543063" cy="1143000"/>
          </a:xfrm>
        </p:spPr>
        <p:txBody>
          <a:bodyPr/>
          <a:lstStyle/>
          <a:p>
            <a:pPr fontAlgn="auto">
              <a:spcAft>
                <a:spcPts val="0"/>
              </a:spcAft>
              <a:defRPr/>
            </a:pPr>
            <a:r>
              <a:rPr lang="en-US" dirty="0" smtClean="0"/>
              <a:t>THE gospel is not: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ppt_x"/>
                                          </p:val>
                                        </p:tav>
                                        <p:tav tm="100000">
                                          <p:val>
                                            <p:strVal val="#ppt_x"/>
                                          </p:val>
                                        </p:tav>
                                      </p:tavLst>
                                    </p:anim>
                                    <p:anim calcmode="lin" valueType="num">
                                      <p:cBhvr additive="base">
                                        <p:cTn id="14"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ppt_x"/>
                                          </p:val>
                                        </p:tav>
                                        <p:tav tm="100000">
                                          <p:val>
                                            <p:strVal val="#ppt_x"/>
                                          </p:val>
                                        </p:tav>
                                      </p:tavLst>
                                    </p:anim>
                                    <p:anim calcmode="lin" valueType="num">
                                      <p:cBhvr additive="base">
                                        <p:cTn id="26"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ChangeArrowheads="1"/>
          </p:cNvSpPr>
          <p:nvPr/>
        </p:nvSpPr>
        <p:spPr bwMode="auto">
          <a:xfrm>
            <a:off x="3155576" y="2196353"/>
            <a:ext cx="5791199" cy="2214283"/>
          </a:xfrm>
          <a:prstGeom prst="rect">
            <a:avLst/>
          </a:prstGeom>
          <a:solidFill>
            <a:srgbClr val="00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dirty="0"/>
          </a:p>
        </p:txBody>
      </p:sp>
      <p:sp>
        <p:nvSpPr>
          <p:cNvPr id="7171" name="Rectangle 3"/>
          <p:cNvSpPr>
            <a:spLocks noGrp="1" noChangeArrowheads="1"/>
          </p:cNvSpPr>
          <p:nvPr>
            <p:ph type="title"/>
          </p:nvPr>
        </p:nvSpPr>
        <p:spPr/>
        <p:txBody>
          <a:bodyPr/>
          <a:lstStyle/>
          <a:p>
            <a:pPr fontAlgn="auto">
              <a:spcAft>
                <a:spcPts val="0"/>
              </a:spcAft>
              <a:defRPr/>
            </a:pPr>
            <a:r>
              <a:rPr lang="en-US" dirty="0" smtClean="0"/>
              <a:t>The Power is in The Message</a:t>
            </a:r>
          </a:p>
        </p:txBody>
      </p:sp>
      <p:pic>
        <p:nvPicPr>
          <p:cNvPr id="10245" name="Picture 5" descr="BS00051_[1]"/>
          <p:cNvPicPr>
            <a:picLocks noChangeAspect="1" noChangeArrowheads="1"/>
          </p:cNvPicPr>
          <p:nvPr/>
        </p:nvPicPr>
        <p:blipFill>
          <a:blip r:embed="rId3" cstate="screen"/>
          <a:srcRect/>
          <a:stretch>
            <a:fillRect/>
          </a:stretch>
        </p:blipFill>
        <p:spPr bwMode="auto">
          <a:xfrm>
            <a:off x="229373" y="2126015"/>
            <a:ext cx="2926203" cy="251425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 Box 13"/>
          <p:cNvSpPr txBox="1">
            <a:spLocks noChangeArrowheads="1"/>
          </p:cNvSpPr>
          <p:nvPr/>
        </p:nvSpPr>
        <p:spPr bwMode="auto">
          <a:xfrm>
            <a:off x="3218329" y="2290483"/>
            <a:ext cx="5764306" cy="2062103"/>
          </a:xfrm>
          <a:prstGeom prst="rect">
            <a:avLst/>
          </a:prstGeom>
          <a:noFill/>
          <a:ln w="9525" algn="ctr">
            <a:noFill/>
            <a:miter lim="800000"/>
            <a:headEnd/>
            <a:tailEnd/>
          </a:ln>
          <a:effectLst/>
        </p:spPr>
        <p:txBody>
          <a:bodyPr wrap="square">
            <a:spAutoFit/>
            <a:flatTx/>
          </a:bodyPr>
          <a:lstStyle/>
          <a:p>
            <a:pPr algn="l">
              <a:spcBef>
                <a:spcPct val="50000"/>
              </a:spcBef>
              <a:buFontTx/>
              <a:buChar char="•"/>
              <a:defRPr/>
            </a:pPr>
            <a:r>
              <a:rPr lang="en-US" b="1" i="1" dirty="0" smtClean="0">
                <a:solidFill>
                  <a:srgbClr val="FFFF00"/>
                </a:solidFill>
                <a:effectLst>
                  <a:outerShdw blurRad="38100" dist="38100" dir="2700000" algn="tl">
                    <a:srgbClr val="000000"/>
                  </a:outerShdw>
                </a:effectLst>
              </a:rPr>
              <a:t> Not in our ability</a:t>
            </a:r>
            <a:endParaRPr lang="en-US" b="1" i="1" dirty="0">
              <a:solidFill>
                <a:schemeClr val="bg1"/>
              </a:solidFill>
              <a:effectLst>
                <a:outerShdw blurRad="38100" dist="38100" dir="2700000" algn="tl">
                  <a:srgbClr val="000000"/>
                </a:outerShdw>
              </a:effectLst>
            </a:endParaRPr>
          </a:p>
          <a:p>
            <a:pPr algn="l">
              <a:spcBef>
                <a:spcPct val="50000"/>
              </a:spcBef>
              <a:buFontTx/>
              <a:buChar char="•"/>
              <a:defRPr/>
            </a:pPr>
            <a:r>
              <a:rPr lang="en-US" b="1" i="1" dirty="0" smtClean="0">
                <a:solidFill>
                  <a:srgbClr val="FFFF00"/>
                </a:solidFill>
                <a:effectLst>
                  <a:outerShdw blurRad="38100" dist="38100" dir="2700000" algn="tl">
                    <a:srgbClr val="000000"/>
                  </a:outerShdw>
                </a:effectLst>
              </a:rPr>
              <a:t> Not in our cleverness</a:t>
            </a:r>
            <a:endParaRPr lang="en-US" b="1" i="1" dirty="0">
              <a:solidFill>
                <a:schemeClr val="bg1"/>
              </a:solidFill>
              <a:effectLst>
                <a:outerShdw blurRad="38100" dist="38100" dir="2700000" algn="tl">
                  <a:srgbClr val="000000"/>
                </a:outerShdw>
              </a:effectLst>
            </a:endParaRPr>
          </a:p>
          <a:p>
            <a:pPr algn="l">
              <a:spcBef>
                <a:spcPct val="50000"/>
              </a:spcBef>
              <a:buFontTx/>
              <a:buChar char="•"/>
              <a:defRPr/>
            </a:pPr>
            <a:r>
              <a:rPr lang="en-US" b="1" i="1" dirty="0" smtClean="0">
                <a:solidFill>
                  <a:srgbClr val="FFFF00"/>
                </a:solidFill>
                <a:effectLst>
                  <a:outerShdw blurRad="38100" dist="38100" dir="2700000" algn="tl">
                    <a:srgbClr val="000000"/>
                  </a:outerShdw>
                </a:effectLst>
              </a:rPr>
              <a:t> Not in our “attractiveness”</a:t>
            </a:r>
            <a:endParaRPr lang="en-US" b="1" i="1" dirty="0">
              <a:solidFill>
                <a:schemeClr val="bg1"/>
              </a:solidFill>
              <a:effectLst>
                <a:outerShdw blurRad="38100" dist="38100" dir="2700000" algn="tl">
                  <a:srgbClr val="000000"/>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noChangeArrowheads="1"/>
          </p:cNvPicPr>
          <p:nvPr/>
        </p:nvPicPr>
        <p:blipFill>
          <a:blip r:embed="rId3" cstate="screen"/>
          <a:srcRect/>
          <a:stretch>
            <a:fillRect/>
          </a:stretch>
        </p:blipFill>
        <p:spPr bwMode="auto">
          <a:xfrm>
            <a:off x="2552557" y="51472"/>
            <a:ext cx="4421680" cy="6700788"/>
          </a:xfrm>
          <a:prstGeom prst="rect">
            <a:avLst/>
          </a:prstGeom>
          <a:noFill/>
          <a:ln w="9525" cap="flat" cmpd="sng" algn="ctr">
            <a:noFill/>
            <a:prstDash val="solid"/>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3454591"/>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57" name="Text Box 13"/>
          <p:cNvSpPr txBox="1">
            <a:spLocks noChangeArrowheads="1"/>
          </p:cNvSpPr>
          <p:nvPr/>
        </p:nvSpPr>
        <p:spPr bwMode="auto">
          <a:xfrm>
            <a:off x="4864100" y="838200"/>
            <a:ext cx="3949700" cy="3293209"/>
          </a:xfrm>
          <a:prstGeom prst="rect">
            <a:avLst/>
          </a:prstGeom>
          <a:solidFill>
            <a:srgbClr val="0033CC"/>
          </a:solidFill>
          <a:ln w="9525" algn="ctr">
            <a:noFill/>
            <a:miter lim="800000"/>
            <a:headEnd/>
            <a:tailEnd/>
          </a:ln>
          <a:effectLst/>
        </p:spPr>
        <p:txBody>
          <a:bodyPr>
            <a:spAutoFit/>
            <a:flatTx/>
          </a:bodyPr>
          <a:lstStyle/>
          <a:p>
            <a:pPr algn="l">
              <a:spcBef>
                <a:spcPct val="50000"/>
              </a:spcBef>
              <a:buFontTx/>
              <a:buChar char="•"/>
              <a:defRPr/>
            </a:pPr>
            <a:r>
              <a:rPr lang="en-US" b="1" i="1" dirty="0">
                <a:solidFill>
                  <a:srgbClr val="FFFF00"/>
                </a:solidFill>
                <a:effectLst>
                  <a:outerShdw blurRad="38100" dist="38100" dir="2700000" algn="tl">
                    <a:srgbClr val="000000"/>
                  </a:outerShdw>
                </a:effectLst>
              </a:rPr>
              <a:t>Make it more “attractive”</a:t>
            </a:r>
            <a:endParaRPr lang="en-US" b="1" i="1" dirty="0">
              <a:solidFill>
                <a:schemeClr val="bg1"/>
              </a:solidFill>
              <a:effectLst>
                <a:outerShdw blurRad="38100" dist="38100" dir="2700000" algn="tl">
                  <a:srgbClr val="000000"/>
                </a:outerShdw>
              </a:effectLst>
            </a:endParaRPr>
          </a:p>
          <a:p>
            <a:pPr algn="l">
              <a:spcBef>
                <a:spcPct val="50000"/>
              </a:spcBef>
              <a:buFontTx/>
              <a:buChar char="•"/>
              <a:defRPr/>
            </a:pPr>
            <a:r>
              <a:rPr lang="en-US" b="1" i="1" dirty="0">
                <a:solidFill>
                  <a:srgbClr val="FFFF00"/>
                </a:solidFill>
                <a:effectLst>
                  <a:outerShdw blurRad="38100" dist="38100" dir="2700000" algn="tl">
                    <a:srgbClr val="000000"/>
                  </a:outerShdw>
                </a:effectLst>
              </a:rPr>
              <a:t>Institutionalize it</a:t>
            </a:r>
            <a:endParaRPr lang="en-US" b="1" i="1" dirty="0">
              <a:solidFill>
                <a:schemeClr val="bg1"/>
              </a:solidFill>
              <a:effectLst>
                <a:outerShdw blurRad="38100" dist="38100" dir="2700000" algn="tl">
                  <a:srgbClr val="000000"/>
                </a:outerShdw>
              </a:effectLst>
            </a:endParaRPr>
          </a:p>
          <a:p>
            <a:pPr algn="l">
              <a:spcBef>
                <a:spcPct val="50000"/>
              </a:spcBef>
              <a:buFontTx/>
              <a:buChar char="•"/>
              <a:defRPr/>
            </a:pPr>
            <a:r>
              <a:rPr lang="en-US" b="1" i="1" dirty="0">
                <a:solidFill>
                  <a:srgbClr val="FFFF00"/>
                </a:solidFill>
                <a:effectLst>
                  <a:outerShdw blurRad="38100" dist="38100" dir="2700000" algn="tl">
                    <a:srgbClr val="000000"/>
                  </a:outerShdw>
                </a:effectLst>
              </a:rPr>
              <a:t>Change it</a:t>
            </a:r>
            <a:endParaRPr lang="en-US" b="1" i="1" dirty="0">
              <a:solidFill>
                <a:schemeClr val="bg1"/>
              </a:solidFill>
              <a:effectLst>
                <a:outerShdw blurRad="38100" dist="38100" dir="2700000" algn="tl">
                  <a:srgbClr val="000000"/>
                </a:outerShdw>
              </a:effectLst>
            </a:endParaRPr>
          </a:p>
          <a:p>
            <a:pPr algn="l">
              <a:spcBef>
                <a:spcPct val="50000"/>
              </a:spcBef>
              <a:buFontTx/>
              <a:buChar char="•"/>
              <a:defRPr/>
            </a:pPr>
            <a:r>
              <a:rPr lang="en-US" b="1" i="1" dirty="0">
                <a:solidFill>
                  <a:srgbClr val="FFFF00"/>
                </a:solidFill>
                <a:effectLst>
                  <a:outerShdw blurRad="38100" dist="38100" dir="2700000" algn="tl">
                    <a:srgbClr val="000000"/>
                  </a:outerShdw>
                </a:effectLst>
              </a:rPr>
              <a:t>Abandon it </a:t>
            </a:r>
            <a:endParaRPr lang="en-US" b="1" i="1" dirty="0">
              <a:solidFill>
                <a:schemeClr val="bg1"/>
              </a:solidFill>
              <a:effectLst>
                <a:outerShdw blurRad="38100" dist="38100" dir="2700000" algn="tl">
                  <a:srgbClr val="000000"/>
                </a:outerShdw>
              </a:effectLst>
            </a:endParaRPr>
          </a:p>
        </p:txBody>
      </p:sp>
      <p:pic>
        <p:nvPicPr>
          <p:cNvPr id="14" name="Picture 14"/>
          <p:cNvPicPr>
            <a:picLocks noChangeAspect="1" noChangeArrowheads="1"/>
          </p:cNvPicPr>
          <p:nvPr/>
        </p:nvPicPr>
        <p:blipFill>
          <a:blip r:embed="rId3" cstate="screen"/>
          <a:srcRect/>
          <a:stretch>
            <a:fillRect/>
          </a:stretch>
        </p:blipFill>
        <p:spPr bwMode="auto">
          <a:xfrm>
            <a:off x="634547" y="473856"/>
            <a:ext cx="4010025" cy="6076950"/>
          </a:xfrm>
          <a:prstGeom prst="rect">
            <a:avLst/>
          </a:prstGeom>
          <a:noFill/>
          <a:ln w="9525" cap="flat" cmpd="sng" algn="ctr">
            <a:noFill/>
            <a:prstDash val="solid"/>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p:cNvSpPr txBox="1"/>
          <p:nvPr/>
        </p:nvSpPr>
        <p:spPr>
          <a:xfrm>
            <a:off x="4864100" y="4316278"/>
            <a:ext cx="3553069" cy="1938992"/>
          </a:xfrm>
          <a:prstGeom prst="rect">
            <a:avLst/>
          </a:prstGeom>
          <a:noFill/>
        </p:spPr>
        <p:txBody>
          <a:bodyPr wrap="square" rtlCol="0">
            <a:spAutoFit/>
          </a:bodyPr>
          <a:lstStyle/>
          <a:p>
            <a:r>
              <a:rPr lang="en-US" sz="2400" dirty="0" smtClean="0"/>
              <a:t>We need a faith-based approach (faith in the gospel) rather than a results or methods focused approach!</a:t>
            </a:r>
            <a:endParaRPr lang="en-US" sz="2400" dirty="0"/>
          </a:p>
        </p:txBody>
      </p:sp>
    </p:spTree>
    <p:extLst>
      <p:ext uri="{BB962C8B-B14F-4D97-AF65-F5344CB8AC3E}">
        <p14:creationId xmlns:p14="http://schemas.microsoft.com/office/powerpoint/2010/main" val="255449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32557">
                                            <p:bg/>
                                          </p:spTgt>
                                        </p:tgtEl>
                                        <p:attrNameLst>
                                          <p:attrName>style.visibility</p:attrName>
                                        </p:attrNameLst>
                                      </p:cBhvr>
                                      <p:to>
                                        <p:strVal val="visible"/>
                                      </p:to>
                                    </p:set>
                                    <p:animEffect transition="in" filter="fade">
                                      <p:cBhvr>
                                        <p:cTn id="7" dur="1000"/>
                                        <p:tgtEl>
                                          <p:spTgt spid="1132557">
                                            <p:bg/>
                                          </p:spTgt>
                                        </p:tgtEl>
                                      </p:cBhvr>
                                    </p:animEffect>
                                    <p:anim calcmode="lin" valueType="num">
                                      <p:cBhvr>
                                        <p:cTn id="8" dur="1000" fill="hold"/>
                                        <p:tgtEl>
                                          <p:spTgt spid="1132557">
                                            <p:bg/>
                                          </p:spTgt>
                                        </p:tgtEl>
                                        <p:attrNameLst>
                                          <p:attrName>ppt_x</p:attrName>
                                        </p:attrNameLst>
                                      </p:cBhvr>
                                      <p:tavLst>
                                        <p:tav tm="0">
                                          <p:val>
                                            <p:strVal val="#ppt_x"/>
                                          </p:val>
                                        </p:tav>
                                        <p:tav tm="100000">
                                          <p:val>
                                            <p:strVal val="#ppt_x"/>
                                          </p:val>
                                        </p:tav>
                                      </p:tavLst>
                                    </p:anim>
                                    <p:anim calcmode="lin" valueType="num">
                                      <p:cBhvr>
                                        <p:cTn id="9" dur="1000" fill="hold"/>
                                        <p:tgtEl>
                                          <p:spTgt spid="113255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32557">
                                            <p:txEl>
                                              <p:pRg st="0" end="0"/>
                                            </p:txEl>
                                          </p:spTgt>
                                        </p:tgtEl>
                                        <p:attrNameLst>
                                          <p:attrName>style.visibility</p:attrName>
                                        </p:attrNameLst>
                                      </p:cBhvr>
                                      <p:to>
                                        <p:strVal val="visible"/>
                                      </p:to>
                                    </p:set>
                                    <p:animEffect transition="in" filter="fade">
                                      <p:cBhvr>
                                        <p:cTn id="14" dur="1000"/>
                                        <p:tgtEl>
                                          <p:spTgt spid="1132557">
                                            <p:txEl>
                                              <p:pRg st="0" end="0"/>
                                            </p:txEl>
                                          </p:spTgt>
                                        </p:tgtEl>
                                      </p:cBhvr>
                                    </p:animEffect>
                                    <p:anim calcmode="lin" valueType="num">
                                      <p:cBhvr>
                                        <p:cTn id="15" dur="1000" fill="hold"/>
                                        <p:tgtEl>
                                          <p:spTgt spid="113255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325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32557">
                                            <p:txEl>
                                              <p:pRg st="1" end="1"/>
                                            </p:txEl>
                                          </p:spTgt>
                                        </p:tgtEl>
                                        <p:attrNameLst>
                                          <p:attrName>style.visibility</p:attrName>
                                        </p:attrNameLst>
                                      </p:cBhvr>
                                      <p:to>
                                        <p:strVal val="visible"/>
                                      </p:to>
                                    </p:set>
                                    <p:animEffect transition="in" filter="fade">
                                      <p:cBhvr>
                                        <p:cTn id="21" dur="1000"/>
                                        <p:tgtEl>
                                          <p:spTgt spid="1132557">
                                            <p:txEl>
                                              <p:pRg st="1" end="1"/>
                                            </p:txEl>
                                          </p:spTgt>
                                        </p:tgtEl>
                                      </p:cBhvr>
                                    </p:animEffect>
                                    <p:anim calcmode="lin" valueType="num">
                                      <p:cBhvr>
                                        <p:cTn id="22" dur="1000" fill="hold"/>
                                        <p:tgtEl>
                                          <p:spTgt spid="113255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3255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32557">
                                            <p:txEl>
                                              <p:pRg st="2" end="2"/>
                                            </p:txEl>
                                          </p:spTgt>
                                        </p:tgtEl>
                                        <p:attrNameLst>
                                          <p:attrName>style.visibility</p:attrName>
                                        </p:attrNameLst>
                                      </p:cBhvr>
                                      <p:to>
                                        <p:strVal val="visible"/>
                                      </p:to>
                                    </p:set>
                                    <p:animEffect transition="in" filter="fade">
                                      <p:cBhvr>
                                        <p:cTn id="28" dur="1000"/>
                                        <p:tgtEl>
                                          <p:spTgt spid="1132557">
                                            <p:txEl>
                                              <p:pRg st="2" end="2"/>
                                            </p:txEl>
                                          </p:spTgt>
                                        </p:tgtEl>
                                      </p:cBhvr>
                                    </p:animEffect>
                                    <p:anim calcmode="lin" valueType="num">
                                      <p:cBhvr>
                                        <p:cTn id="29" dur="1000" fill="hold"/>
                                        <p:tgtEl>
                                          <p:spTgt spid="113255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3255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32557">
                                            <p:txEl>
                                              <p:pRg st="3" end="3"/>
                                            </p:txEl>
                                          </p:spTgt>
                                        </p:tgtEl>
                                        <p:attrNameLst>
                                          <p:attrName>style.visibility</p:attrName>
                                        </p:attrNameLst>
                                      </p:cBhvr>
                                      <p:to>
                                        <p:strVal val="visible"/>
                                      </p:to>
                                    </p:set>
                                    <p:animEffect transition="in" filter="fade">
                                      <p:cBhvr>
                                        <p:cTn id="35" dur="1000"/>
                                        <p:tgtEl>
                                          <p:spTgt spid="1132557">
                                            <p:txEl>
                                              <p:pRg st="3" end="3"/>
                                            </p:txEl>
                                          </p:spTgt>
                                        </p:tgtEl>
                                      </p:cBhvr>
                                    </p:animEffect>
                                    <p:anim calcmode="lin" valueType="num">
                                      <p:cBhvr>
                                        <p:cTn id="36" dur="1000" fill="hold"/>
                                        <p:tgtEl>
                                          <p:spTgt spid="113255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13255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57" grpId="0" build="p" animBg="1"/>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95400" y="304799"/>
            <a:ext cx="7203831" cy="762001"/>
          </a:xfrm>
        </p:spPr>
        <p:txBody>
          <a:bodyPr>
            <a:normAutofit/>
          </a:bodyPr>
          <a:lstStyle/>
          <a:p>
            <a:pPr fontAlgn="auto">
              <a:spcAft>
                <a:spcPts val="0"/>
              </a:spcAft>
              <a:defRPr/>
            </a:pPr>
            <a:r>
              <a:rPr lang="en-US" dirty="0" smtClean="0"/>
              <a:t>May Need to Kill Some Sacred Cows</a:t>
            </a:r>
          </a:p>
        </p:txBody>
      </p:sp>
      <p:pic>
        <p:nvPicPr>
          <p:cNvPr id="5" name="Picture 4" descr="SacredCow.gif"/>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Effect>
                      <a14:brightnessContrast contrast="20000"/>
                    </a14:imgEffect>
                  </a14:imgLayer>
                </a14:imgProps>
              </a:ext>
            </a:extLst>
          </a:blip>
          <a:srcRect/>
          <a:stretch>
            <a:fillRect/>
          </a:stretch>
        </p:blipFill>
        <p:spPr>
          <a:xfrm>
            <a:off x="3107731" y="1095829"/>
            <a:ext cx="3257899" cy="50885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p:cNvSpPr>
            <a:spLocks noGrp="1" noChangeArrowheads="1"/>
          </p:cNvSpPr>
          <p:nvPr>
            <p:ph type="title"/>
          </p:nvPr>
        </p:nvSpPr>
        <p:spPr>
          <a:xfrm>
            <a:off x="1017916" y="739334"/>
            <a:ext cx="7623913" cy="1143000"/>
          </a:xfrm>
          <a:solidFill>
            <a:srgbClr val="0033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scene3d>
              <a:camera prst="orthographicFront"/>
              <a:lightRig rig="soft" dir="t">
                <a:rot lat="0" lon="0" rev="16800000"/>
              </a:lightRig>
            </a:scene3d>
            <a:sp3d prstMaterial="softEdge">
              <a:bevelT w="38100" h="38100"/>
            </a:sp3d>
          </a:bodyPr>
          <a:lstStyle/>
          <a:p>
            <a:pPr marL="515938" fontAlgn="auto">
              <a:spcAft>
                <a:spcPts val="0"/>
              </a:spcAft>
              <a:defRPr/>
            </a:pPr>
            <a:r>
              <a:rPr lang="en-US" dirty="0" smtClean="0">
                <a:latin typeface="Arial Black" pitchFamily="34" charset="0"/>
              </a:rPr>
              <a:t>With </a:t>
            </a:r>
            <a:r>
              <a:rPr lang="en-US" dirty="0">
                <a:solidFill>
                  <a:srgbClr val="FFFF00"/>
                </a:solidFill>
                <a:latin typeface="Arial Black" pitchFamily="34" charset="0"/>
              </a:rPr>
              <a:t>gentleness and reverence</a:t>
            </a:r>
            <a:endParaRPr lang="en-US" dirty="0" smtClean="0"/>
          </a:p>
        </p:txBody>
      </p:sp>
      <p:sp>
        <p:nvSpPr>
          <p:cNvPr id="5" name="Text Box 2"/>
          <p:cNvSpPr txBox="1">
            <a:spLocks noChangeArrowheads="1"/>
          </p:cNvSpPr>
          <p:nvPr/>
        </p:nvSpPr>
        <p:spPr bwMode="auto">
          <a:xfrm>
            <a:off x="1516380" y="2116273"/>
            <a:ext cx="6751320" cy="4201150"/>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i="1" dirty="0">
                <a:solidFill>
                  <a:schemeClr val="tx1"/>
                </a:solidFill>
                <a:latin typeface="Arial" pitchFamily="34" charset="0"/>
                <a:cs typeface="Arial" pitchFamily="34" charset="0"/>
              </a:rPr>
              <a:t>But in your hearts set apart Christ as Lord. Always be prepared to give an answer to everyone who asks you to give the reason for the hope that you have</a:t>
            </a:r>
            <a:r>
              <a:rPr lang="en-US" i="1" dirty="0" smtClean="0">
                <a:solidFill>
                  <a:schemeClr val="tx1"/>
                </a:solidFill>
                <a:latin typeface="Arial" pitchFamily="34" charset="0"/>
                <a:cs typeface="Arial" pitchFamily="34" charset="0"/>
              </a:rPr>
              <a:t>. </a:t>
            </a:r>
          </a:p>
          <a:p>
            <a:pPr>
              <a:spcBef>
                <a:spcPct val="50000"/>
              </a:spcBef>
            </a:pPr>
            <a:r>
              <a:rPr lang="en-US" b="1" i="1" dirty="0">
                <a:solidFill>
                  <a:srgbClr val="FFFF00"/>
                </a:solidFill>
                <a:latin typeface="Arial" pitchFamily="34" charset="0"/>
                <a:cs typeface="Arial" pitchFamily="34" charset="0"/>
              </a:rPr>
              <a:t>But do this with gentleness and </a:t>
            </a:r>
            <a:r>
              <a:rPr lang="en-US" b="1" i="1" dirty="0" smtClean="0">
                <a:solidFill>
                  <a:srgbClr val="FFFF00"/>
                </a:solidFill>
                <a:latin typeface="Arial" pitchFamily="34" charset="0"/>
                <a:cs typeface="Arial" pitchFamily="34" charset="0"/>
              </a:rPr>
              <a:t>reverence. </a:t>
            </a:r>
          </a:p>
          <a:p>
            <a:pPr algn="r">
              <a:spcBef>
                <a:spcPct val="50000"/>
              </a:spcBef>
            </a:pPr>
            <a:r>
              <a:rPr lang="en-US" sz="1800" b="1" dirty="0" smtClean="0">
                <a:solidFill>
                  <a:srgbClr val="FFFF00"/>
                </a:solidFill>
                <a:latin typeface="Arial" pitchFamily="34" charset="0"/>
                <a:cs typeface="Arial" pitchFamily="34" charset="0"/>
              </a:rPr>
              <a:t>1Peter </a:t>
            </a:r>
            <a:r>
              <a:rPr lang="en-US" sz="1800" b="1" dirty="0">
                <a:solidFill>
                  <a:srgbClr val="FFFF00"/>
                </a:solidFill>
                <a:latin typeface="Arial" pitchFamily="34" charset="0"/>
                <a:cs typeface="Arial" pitchFamily="34" charset="0"/>
              </a:rPr>
              <a:t>3:15</a:t>
            </a:r>
          </a:p>
        </p:txBody>
      </p:sp>
      <p:pic>
        <p:nvPicPr>
          <p:cNvPr id="7" name="Picture 2"/>
          <p:cNvPicPr>
            <a:picLocks noChangeAspect="1" noChangeArrowheads="1"/>
          </p:cNvPicPr>
          <p:nvPr/>
        </p:nvPicPr>
        <p:blipFill>
          <a:blip r:embed="rId3" cstate="screen"/>
          <a:srcRect/>
          <a:stretch>
            <a:fillRect/>
          </a:stretch>
        </p:blipFill>
        <p:spPr bwMode="auto">
          <a:xfrm>
            <a:off x="541994" y="248601"/>
            <a:ext cx="981075" cy="1000125"/>
          </a:xfrm>
          <a:prstGeom prst="rect">
            <a:avLst/>
          </a:prstGeom>
          <a:noFill/>
          <a:ln w="9525">
            <a:noFill/>
            <a:miter lim="800000"/>
            <a:headEnd/>
            <a:tailEnd/>
          </a:ln>
          <a:effectLst/>
        </p:spPr>
      </p:pic>
    </p:spTree>
    <p:extLst>
      <p:ext uri="{BB962C8B-B14F-4D97-AF65-F5344CB8AC3E}">
        <p14:creationId xmlns:p14="http://schemas.microsoft.com/office/powerpoint/2010/main" val="2572339186"/>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fontAlgn="auto">
              <a:spcAft>
                <a:spcPts val="0"/>
              </a:spcAft>
              <a:defRPr/>
            </a:pPr>
            <a:r>
              <a:rPr lang="en-US" smtClean="0"/>
              <a:t>The “Gospel Hammer”</a:t>
            </a:r>
          </a:p>
        </p:txBody>
      </p:sp>
      <p:pic>
        <p:nvPicPr>
          <p:cNvPr id="971781" name="Picture 5" descr="Gospel hammer3"/>
          <p:cNvPicPr>
            <a:picLocks noChangeAspect="1" noChangeArrowheads="1"/>
          </p:cNvPicPr>
          <p:nvPr/>
        </p:nvPicPr>
        <p:blipFill>
          <a:blip r:embed="rId3" cstate="screen"/>
          <a:srcRect/>
          <a:stretch>
            <a:fillRect/>
          </a:stretch>
        </p:blipFill>
        <p:spPr bwMode="auto">
          <a:xfrm>
            <a:off x="2051961" y="1229174"/>
            <a:ext cx="5473101" cy="544894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71781"/>
                                        </p:tgtEl>
                                        <p:attrNameLst>
                                          <p:attrName>style.visibility</p:attrName>
                                        </p:attrNameLst>
                                      </p:cBhvr>
                                      <p:to>
                                        <p:strVal val="visible"/>
                                      </p:to>
                                    </p:set>
                                    <p:animEffect transition="in" filter="wipe(down)">
                                      <p:cBhvr>
                                        <p:cTn id="7" dur="500"/>
                                        <p:tgtEl>
                                          <p:spTgt spid="971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516380" y="1931988"/>
            <a:ext cx="6751320" cy="2970044"/>
          </a:xfrm>
          <a:prstGeom prst="rect">
            <a:avLst/>
          </a:prstGeom>
          <a:solidFill>
            <a:srgbClr val="0066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wrap="square">
            <a:spAutoFit/>
            <a:flatTx/>
          </a:bodyPr>
          <a:lstStyle/>
          <a:p>
            <a:pPr>
              <a:spcBef>
                <a:spcPct val="50000"/>
              </a:spcBef>
            </a:pPr>
            <a:r>
              <a:rPr lang="en-US" b="1" i="1" dirty="0">
                <a:solidFill>
                  <a:schemeClr val="tx1"/>
                </a:solidFill>
                <a:latin typeface="Arial" pitchFamily="34" charset="0"/>
                <a:cs typeface="Arial" pitchFamily="34" charset="0"/>
              </a:rPr>
              <a:t>But in your hearts set apart Christ as Lord. Always be prepared to give an answer to everyone who asks you to give the reason for the hope that you have</a:t>
            </a:r>
            <a:r>
              <a:rPr lang="en-US" i="1" dirty="0">
                <a:solidFill>
                  <a:schemeClr val="tx1"/>
                </a:solidFill>
                <a:latin typeface="Arial" pitchFamily="34" charset="0"/>
                <a:cs typeface="Arial" pitchFamily="34" charset="0"/>
              </a:rPr>
              <a:t>. </a:t>
            </a:r>
            <a:endParaRPr lang="en-US" i="1" dirty="0" smtClean="0">
              <a:solidFill>
                <a:schemeClr val="tx1"/>
              </a:solidFill>
              <a:latin typeface="Arial" pitchFamily="34" charset="0"/>
              <a:cs typeface="Arial" pitchFamily="34" charset="0"/>
            </a:endParaRPr>
          </a:p>
          <a:p>
            <a:pPr algn="r">
              <a:spcBef>
                <a:spcPct val="50000"/>
              </a:spcBef>
            </a:pPr>
            <a:r>
              <a:rPr lang="en-US" sz="1800" b="1" dirty="0" smtClean="0">
                <a:solidFill>
                  <a:srgbClr val="FFFF00"/>
                </a:solidFill>
                <a:latin typeface="Arial" pitchFamily="34" charset="0"/>
                <a:cs typeface="Arial" pitchFamily="34" charset="0"/>
              </a:rPr>
              <a:t>1Peter </a:t>
            </a:r>
            <a:r>
              <a:rPr lang="en-US" sz="1800" b="1" dirty="0">
                <a:solidFill>
                  <a:srgbClr val="FFFF00"/>
                </a:solidFill>
                <a:latin typeface="Arial" pitchFamily="34" charset="0"/>
                <a:cs typeface="Arial" pitchFamily="34" charset="0"/>
              </a:rPr>
              <a:t>3:15</a:t>
            </a:r>
          </a:p>
        </p:txBody>
      </p:sp>
      <p:sp>
        <p:nvSpPr>
          <p:cNvPr id="8196" name="Rectangle 5"/>
          <p:cNvSpPr>
            <a:spLocks noGrp="1" noChangeArrowheads="1"/>
          </p:cNvSpPr>
          <p:nvPr>
            <p:ph type="title"/>
          </p:nvPr>
        </p:nvSpPr>
        <p:spPr>
          <a:xfrm>
            <a:off x="1324707" y="375918"/>
            <a:ext cx="7305399" cy="643989"/>
          </a:xfrm>
        </p:spPr>
        <p:txBody>
          <a:bodyPr>
            <a:normAutofit/>
          </a:bodyPr>
          <a:lstStyle/>
          <a:p>
            <a:pPr fontAlgn="auto">
              <a:spcAft>
                <a:spcPts val="0"/>
              </a:spcAft>
              <a:defRPr/>
            </a:pPr>
            <a:r>
              <a:rPr lang="en-US" dirty="0" smtClean="0"/>
              <a:t>Everyone Should be Able to Fish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397250" y="182563"/>
            <a:ext cx="5746750" cy="6675437"/>
          </a:xfrm>
          <a:prstGeom prst="rect">
            <a:avLst/>
          </a:prstGeom>
          <a:solidFill>
            <a:srgbClr val="000000"/>
          </a:solidFill>
          <a:ln w="9525" algn="ctr">
            <a:noFill/>
            <a:miter lim="800000"/>
            <a:headEnd/>
            <a:tailEnd/>
          </a:ln>
        </p:spPr>
        <p:txBody>
          <a:bodyPr wrap="none" anchor="ctr"/>
          <a:lstStyle/>
          <a:p>
            <a:endParaRPr lang="en-US"/>
          </a:p>
        </p:txBody>
      </p:sp>
      <p:sp>
        <p:nvSpPr>
          <p:cNvPr id="44035" name="Rectangle 3"/>
          <p:cNvSpPr>
            <a:spLocks noChangeArrowheads="1"/>
          </p:cNvSpPr>
          <p:nvPr/>
        </p:nvSpPr>
        <p:spPr bwMode="auto">
          <a:xfrm>
            <a:off x="3733800" y="2333625"/>
            <a:ext cx="2514600" cy="381000"/>
          </a:xfrm>
          <a:prstGeom prst="rect">
            <a:avLst/>
          </a:prstGeom>
          <a:solidFill>
            <a:srgbClr val="FF0000"/>
          </a:solidFill>
          <a:ln w="9525">
            <a:noFill/>
            <a:miter lim="800000"/>
            <a:headEnd/>
            <a:tailEnd/>
          </a:ln>
        </p:spPr>
        <p:txBody>
          <a:bodyPr wrap="none" anchor="ctr"/>
          <a:lstStyle/>
          <a:p>
            <a:endParaRPr lang="en-US"/>
          </a:p>
        </p:txBody>
      </p:sp>
      <p:sp>
        <p:nvSpPr>
          <p:cNvPr id="44036" name="Rectangle 4"/>
          <p:cNvSpPr>
            <a:spLocks noChangeArrowheads="1"/>
          </p:cNvSpPr>
          <p:nvPr/>
        </p:nvSpPr>
        <p:spPr bwMode="auto">
          <a:xfrm>
            <a:off x="3703638" y="4800600"/>
            <a:ext cx="3414712" cy="381000"/>
          </a:xfrm>
          <a:prstGeom prst="rect">
            <a:avLst/>
          </a:prstGeom>
          <a:solidFill>
            <a:srgbClr val="0000FF"/>
          </a:solidFill>
          <a:ln w="9525">
            <a:noFill/>
            <a:miter lim="800000"/>
            <a:headEnd/>
            <a:tailEnd/>
          </a:ln>
        </p:spPr>
        <p:txBody>
          <a:bodyPr wrap="none" anchor="ctr"/>
          <a:lstStyle/>
          <a:p>
            <a:endParaRPr lang="en-US"/>
          </a:p>
        </p:txBody>
      </p:sp>
      <p:sp>
        <p:nvSpPr>
          <p:cNvPr id="44037" name="Rectangle 5"/>
          <p:cNvSpPr>
            <a:spLocks noChangeArrowheads="1"/>
          </p:cNvSpPr>
          <p:nvPr/>
        </p:nvSpPr>
        <p:spPr bwMode="auto">
          <a:xfrm>
            <a:off x="3733800" y="2743200"/>
            <a:ext cx="3048000" cy="381000"/>
          </a:xfrm>
          <a:prstGeom prst="rect">
            <a:avLst/>
          </a:prstGeom>
          <a:solidFill>
            <a:srgbClr val="FF0000"/>
          </a:solidFill>
          <a:ln w="9525">
            <a:noFill/>
            <a:miter lim="800000"/>
            <a:headEnd/>
            <a:tailEnd/>
          </a:ln>
        </p:spPr>
        <p:txBody>
          <a:bodyPr wrap="none" anchor="ctr"/>
          <a:lstStyle/>
          <a:p>
            <a:endParaRPr lang="en-US"/>
          </a:p>
        </p:txBody>
      </p:sp>
      <p:sp>
        <p:nvSpPr>
          <p:cNvPr id="44038" name="Rectangle 6"/>
          <p:cNvSpPr>
            <a:spLocks noChangeArrowheads="1"/>
          </p:cNvSpPr>
          <p:nvPr/>
        </p:nvSpPr>
        <p:spPr bwMode="auto">
          <a:xfrm>
            <a:off x="3733800" y="3152775"/>
            <a:ext cx="2125663" cy="381000"/>
          </a:xfrm>
          <a:prstGeom prst="rect">
            <a:avLst/>
          </a:prstGeom>
          <a:solidFill>
            <a:srgbClr val="FF0000"/>
          </a:solidFill>
          <a:ln w="9525">
            <a:noFill/>
            <a:miter lim="800000"/>
            <a:headEnd/>
            <a:tailEnd/>
          </a:ln>
        </p:spPr>
        <p:txBody>
          <a:bodyPr wrap="none" anchor="ctr"/>
          <a:lstStyle/>
          <a:p>
            <a:endParaRPr lang="en-US"/>
          </a:p>
        </p:txBody>
      </p:sp>
      <p:sp>
        <p:nvSpPr>
          <p:cNvPr id="44039" name="Rectangle 7"/>
          <p:cNvSpPr>
            <a:spLocks noChangeArrowheads="1"/>
          </p:cNvSpPr>
          <p:nvPr/>
        </p:nvSpPr>
        <p:spPr bwMode="auto">
          <a:xfrm>
            <a:off x="5638800" y="3578225"/>
            <a:ext cx="2373313" cy="381000"/>
          </a:xfrm>
          <a:prstGeom prst="rect">
            <a:avLst/>
          </a:prstGeom>
          <a:solidFill>
            <a:srgbClr val="FF0000"/>
          </a:solidFill>
          <a:ln w="9525">
            <a:noFill/>
            <a:miter lim="800000"/>
            <a:headEnd/>
            <a:tailEnd/>
          </a:ln>
        </p:spPr>
        <p:txBody>
          <a:bodyPr wrap="none" anchor="ctr"/>
          <a:lstStyle/>
          <a:p>
            <a:endParaRPr lang="en-US"/>
          </a:p>
        </p:txBody>
      </p:sp>
      <p:sp>
        <p:nvSpPr>
          <p:cNvPr id="44040" name="Rectangle 8"/>
          <p:cNvSpPr>
            <a:spLocks noChangeArrowheads="1"/>
          </p:cNvSpPr>
          <p:nvPr/>
        </p:nvSpPr>
        <p:spPr bwMode="auto">
          <a:xfrm>
            <a:off x="6813550" y="2743200"/>
            <a:ext cx="2119313" cy="381000"/>
          </a:xfrm>
          <a:prstGeom prst="rect">
            <a:avLst/>
          </a:prstGeom>
          <a:solidFill>
            <a:srgbClr val="0000FF"/>
          </a:solidFill>
          <a:ln w="9525">
            <a:noFill/>
            <a:miter lim="800000"/>
            <a:headEnd/>
            <a:tailEnd/>
          </a:ln>
        </p:spPr>
        <p:txBody>
          <a:bodyPr wrap="none" anchor="ctr"/>
          <a:lstStyle/>
          <a:p>
            <a:endParaRPr lang="en-US"/>
          </a:p>
        </p:txBody>
      </p:sp>
      <p:sp>
        <p:nvSpPr>
          <p:cNvPr id="44041" name="Rectangle 9"/>
          <p:cNvSpPr>
            <a:spLocks noChangeArrowheads="1"/>
          </p:cNvSpPr>
          <p:nvPr/>
        </p:nvSpPr>
        <p:spPr bwMode="auto">
          <a:xfrm>
            <a:off x="3657600" y="1068388"/>
            <a:ext cx="4464050" cy="381000"/>
          </a:xfrm>
          <a:prstGeom prst="rect">
            <a:avLst/>
          </a:prstGeom>
          <a:solidFill>
            <a:srgbClr val="FF0000"/>
          </a:solidFill>
          <a:ln w="9525">
            <a:noFill/>
            <a:miter lim="800000"/>
            <a:headEnd/>
            <a:tailEnd/>
          </a:ln>
        </p:spPr>
        <p:txBody>
          <a:bodyPr wrap="none" anchor="ctr"/>
          <a:lstStyle/>
          <a:p>
            <a:endParaRPr lang="en-US"/>
          </a:p>
        </p:txBody>
      </p:sp>
      <p:sp>
        <p:nvSpPr>
          <p:cNvPr id="44042" name="Rectangle 11"/>
          <p:cNvSpPr>
            <a:spLocks noRot="1" noChangeArrowheads="1"/>
          </p:cNvSpPr>
          <p:nvPr/>
        </p:nvSpPr>
        <p:spPr bwMode="auto">
          <a:xfrm>
            <a:off x="3733800" y="152400"/>
            <a:ext cx="5334000" cy="6324600"/>
          </a:xfrm>
          <a:prstGeom prst="rect">
            <a:avLst/>
          </a:prstGeom>
          <a:noFill/>
          <a:ln w="9525">
            <a:noFill/>
            <a:miter lim="800000"/>
            <a:headEnd/>
            <a:tailEnd/>
          </a:ln>
        </p:spPr>
        <p:txBody>
          <a:bodyPr lIns="0" rIns="0"/>
          <a:lstStyle/>
          <a:p>
            <a:pPr marL="6350" indent="7938" algn="l">
              <a:spcBef>
                <a:spcPct val="20000"/>
              </a:spcBef>
            </a:pPr>
            <a:r>
              <a:rPr lang="en-US" sz="2400">
                <a:solidFill>
                  <a:srgbClr val="FFFF00"/>
                </a:solidFill>
                <a:latin typeface="Tahoma" pitchFamily="34" charset="0"/>
              </a:rPr>
              <a:t>2 Timothy 2:23-26</a:t>
            </a:r>
          </a:p>
          <a:p>
            <a:pPr marL="6350" indent="7938" algn="l">
              <a:spcBef>
                <a:spcPct val="20000"/>
              </a:spcBef>
            </a:pPr>
            <a:r>
              <a:rPr lang="en-US" sz="2700" i="1">
                <a:solidFill>
                  <a:srgbClr val="FFFF66"/>
                </a:solidFill>
                <a:latin typeface="Tahoma" pitchFamily="34" charset="0"/>
              </a:rPr>
              <a:t>“Don't have anything to do with foolish and stupid arguments, because you know they produce quarrels. And the Lord's servant must not quarrel; instead, he must be kind to everyone, able to teach, not resentful. Those who oppose him he must gently instruct, in the hope that God will grant them repentance leading them to a knowledge of the truth, and that they will come to their senses and escape from the trap of the devil, who has taken them captive to do his will.” </a:t>
            </a:r>
          </a:p>
        </p:txBody>
      </p:sp>
      <p:pic>
        <p:nvPicPr>
          <p:cNvPr id="44043" name="Picture 12"/>
          <p:cNvPicPr>
            <a:picLocks noChangeAspect="1" noChangeArrowheads="1"/>
          </p:cNvPicPr>
          <p:nvPr/>
        </p:nvPicPr>
        <p:blipFill>
          <a:blip r:embed="rId3" cstate="screen">
            <a:lum contrast="40000"/>
          </a:blip>
          <a:srcRect/>
          <a:stretch>
            <a:fillRect/>
          </a:stretch>
        </p:blipFill>
        <p:spPr bwMode="auto">
          <a:xfrm>
            <a:off x="352425" y="2571750"/>
            <a:ext cx="2670175" cy="1446213"/>
          </a:xfrm>
          <a:prstGeom prst="rect">
            <a:avLst/>
          </a:prstGeom>
          <a:no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4044" name="Picture 13" descr="4llmvuup[1]"/>
          <p:cNvPicPr>
            <a:picLocks noChangeAspect="1" noChangeArrowheads="1"/>
          </p:cNvPicPr>
          <p:nvPr/>
        </p:nvPicPr>
        <p:blipFill>
          <a:blip r:embed="rId4" cstate="screen"/>
          <a:srcRect/>
          <a:stretch>
            <a:fillRect/>
          </a:stretch>
        </p:blipFill>
        <p:spPr bwMode="auto">
          <a:xfrm>
            <a:off x="0" y="3776663"/>
            <a:ext cx="3230563" cy="2701925"/>
          </a:xfrm>
          <a:prstGeom prst="rect">
            <a:avLst/>
          </a:prstGeom>
          <a:noFill/>
          <a:ln w="9525">
            <a:noFill/>
            <a:miter lim="800000"/>
            <a:headEnd/>
            <a:tailEnd/>
          </a:ln>
          <a:effectLst>
            <a:outerShdw blurRad="76200" dir="13500000" sy="23000" kx="1200000" algn="br" rotWithShape="0">
              <a:prstClr val="black">
                <a:alpha val="20000"/>
              </a:prstClr>
            </a:outerShdw>
          </a:effectLst>
        </p:spPr>
      </p:pic>
    </p:spTree>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g;base64,/9j/4AAQSkZJRgABAQAAAQABAAD/2wCEAAkGBhQSEBUUExQUExUUFxgZGRUWFhkYIBodGhkcGxccGx0dGyYeGB0jHB0cIC8gIycpLC0sGSAxNTAqNSkrLSkBCQoKDgwOFA0PFCkYFBwpKSkpKSkpKSkpKSkpKSkpKSkpKSkpKSkpKSkpKSkpKSkpLiwpKSkpKSkpKSkpKSkpKf/AABEIAKAAkAMBIgACEQEDEQH/xAAcAAEAAwADAQEAAAAAAAAAAAAABQYHAgMEAQj/xABPEAACAQMBBAcDBwcIBgsAAAABAgMABBEFBhIhMQcTQVFhcYEUIjIjUnKCkaGxJEJEYoOishUWMzVDc5LBCBclNGPCGCZTVGR0k6TS4eP/xAAVAQEBAAAAAAAAAAAAAAAAAAAAAf/EABURAQEAAAAAAAAAAAAAAAAAAAAR/9oADAMBAAIRAxEAPwDcaUpQKUpQKUpQKV8LY51G3G1FpGcPc26nuaZAfs3s0EnSq7J0iacOd5B6Pn8K4f6yNO/75D/i/wDqgstKg4NuLB+V5b+sqj8SKk7XUYpeMciSfQdW/Amg9NKUoFKUoFKUoFKUoFcZJAoJJAAGSScAAcyT2CuVZdt1NNqOqJpUbmKFUEk7Dmw548QBjA5ZbJzgUHu1vpjhWTqLGJ76Y8AIwd3PnglseAxw5iqr/OLWtQSUwyxQtGfetYsJMMHB91/eGPEjNaMvRtYC3EKwKoXiJFJEgb54kHvhvWq7r2yk8ZDSo2oxR/BNGeqvIRnmrrgTY9D4d5VETZ1Z5WNxPfXaKo3wpxPC353WW0u85UHtjJ+/h6LDYa16pm6tr6A/pdnI3Wxc/wCktmzy8M8uR7LCyG5UOP8AaaRcpY/ye/tiPnDhvkd3DPHhXlROsYyoz3TJzubUdRfQ47J4MATgcjkZOOXZQeOy2WtGgP5Ol9AP0qyLLcR/3sDMcnv3e74TmvRpOx9uUL20FrqsI+IAtBcp4MN7dZh4hST3V6o2638oI9q3f0/TvkrmPwuIPz+XEYPLka+kdd+UY9s3P0/T/krqP++g/tOXEcc45HlQRC7D2MkxW2YLL22GoB4n8o5FIPgMb4Pfivt5sPYAhJhdaTPn3WlPXQsf1ZeR/wASHwqzwaobmDE8UWsWq8DLCgWeL+8hPEN4oQeHI8qvGlbPRQwGH5SWJiTuTsZcAge4N/PujHAHNBlNpsZrlvIgtrvrIm5SCYugGMglXyQD+qDzqa/n3qth/WNl10Q5zwY4eJxlft3fOtNggVFVEAVVACqBgADgAB2CuyiIPZjbS1v0zbyAsBlo2911817vEZHjU5WZdIWwKwq2o2H5PcQZkYJwVwOLHHIHHPsIyCO2rrsjrvtllBcEAGRAWA7GHBseGQaCYpSlApSlArDtr9RubfaKae1QytFFGzoMnej3FD5A444jiOXPsrcazOwP/Wy4/wDKr/ClBZ9lOkK0v1HVSBZO2FyA48h+ePFc1Zap20vRVZXjF9wwSnj1kOFOe8rjdJ8cZ8agP5q63ZcLW9S6jHJJ+fl7+f4/soLrrGx9vcSCUhop1xieFurk4dhYfEOzDZFNd2Pt7pg7qUmX4Z4mMci+TjiR4HIqjXHSbqdmM3um+7/2kbMF9SA6j1Irna9P9ofjguEPh1bD+MH7qCYj6P5Wld5ZwJFA6q9hXqpz3rMB8nKBgcxx8K8c1hJBdRy3tsZWV13b+yDIzccBbiJTvFTwBxvL6VzTpz048+vH7I/5GubdN+mjk8x8oX/zxRV6itkUsVVVLnLEAAsQMAse04GMmu2s4n6eLAfCly/lGo/icVE3n+kHH/ZWjt4ySKv3KrfjRGu103d2kSF5HVEXmzEKB5k8KwLU+nK/k4RiGAfqrvH7WJGfIVEroGramwZ0uZu55sog8t7Cj6oosW7pO6Wo54ntLMlkfhJNyBHaqDmQe1j2cBzyL90Uf1PafQb+Nqy276GJLezmubmdEMUZYRoN7J7AzHAHHhwB861Lop/qe0+g38bUFtpSlEKUpQKo22+wElxOt5ZTG3u41xnkrgcgT2HHDiCCOBHaLzSgzGw6V5bVhDq1tJA/ITIuVbxx/mhPkKvWj7TW10M288cvgrDI81+Ieor23llHKhSVFkQ81dQwPoeFYn0ubMWNoYhaxMl1KSwWNmwEXOW3eOCTyxjk3dQbnUHqew9jcHMtrCxPNtwKT5lcE1+dNO2/v4MdXdzYHYzdYP381ZLLpz1BPjEEv0kK/wALCixo1z0Jaa3JJY/oyt+ByK8TdAtjn+kuR4b6f/Cq/b/6Qcg+OzRvozMv4o1d3/SG/wDA/wDuf/woJ6LoIsBza4bzkA/BRUladD2mR/o5f+8kdv8Amqi3X+kDMf6O1iX6cjP+AWo226UtSvriOBJ4bbrmCBlTABPLiQx4nh5kUG02+jWdmu+sVvbheb7qJjzc/wCZqr630yWsbdXaq97MeCrEDuk/SwSfqg15LfoZErB9QvLi7b5u8VXyySzfZu+VXbRNmLazXdt4Ui7yB7x82PvH1NEZ5/NXVNXYHUHFpa5B9nT4jjlkccHxcnHza1CxskhjSKNQqRqFVR2ADArvpQKUpQKUpQKUpQdN7eJFG8kh3URSzHuAGSazLo7sG1G9uNVnX3CTFbo3HC43SfRfd8Sz91d/Stqr3MsGlW5+UuGUyn5qA5GfDgXPgo76tWo7PPHpotLIrH7qxB2JBVCQJHGBxfdLHs4mg/MurWyx3EqIwdEkdVYcmUMQpHfkYq59EWxZvLsTSLm3tzlsjId+aJx4H5xHdjvr7txoUbWxvYyEhSVLW2QKPlI4lIaQtzyWViDxyB48Nx2S0RbSyhhVQpRF3sdrkZcnvJbNFZ5tb0b263aYjjVbu4to40j3lKqoke5JA4e8qgDHLwrO9o9HiivrloYibS0njjdd4ngTgjePEbxVxns4Vtm0F2Dq1vvfBZ21xcv64jU+gDfbVU6ONm/bdHvjJjfvZZCD+svFT6SljQWey6K9LZN9IAyyoCrF3bAZeDLk8CQc5qj61s8v8ilo40ju9MnKSuiBWbqzgMSBk5RkkGe6rj0Na0ZdP6h8iW0cxMDzA4lM+XFfqGvTqFmsWqFHHyGqQtG4/wCLEp+zeiYjzXwoLDszrIu7SG4H9qgYjubkw9GyKk6zPocu2hN3p0h9+1lYr4qxwSPDOG/aCtMohSlKBSlKBSlKBXh1zWEtbeSeU4SNSx8e4DxJwB517qyzpDum1LUINKhJCKRJcsOwDjj0Xj9Jl7qD09E2kPM82qXIzLdMRGPmpnjjPIHAUeC+Jq5bWWs8tpJFbYEkuE3icbiuQJHHeVUkgVJ2tqsaLGgCoihVUdgAwB9lRG2m0q2FlLOcFlGEX5ztwQeWeJ8AaDMtqpY59UsNKgHyFo6BgO0gBmB8kXBPe7VtNYJ0L6e8urSTS5LRxs7E8y8pHE+JDMa3omgynbLUd1NZuM8hBZIfHd3pB69YPsq6dHem9Rpdqnb1SsfN/fP41lu0Tmexs4h8Wp3805+g0m4mfJWX/BW5xoFAAGABgDwHKisuhP8AJ20rL8MOorkd3WcT5Z3wf/U8auG32nvJZM8Q+WtmW4i+lEd7H1l3lx271QPTPpDPZJcx8JbOQSKw5hSRvfYQrfVq37Oayt3aQ3C8pUDY7j+cPRsj0ojN9cuxa61Y6goKQ36Kkm8MYJAHvDsIyh4/NburWqpvS1oPtWly4GXh+WX6md/7ULVJbBa97Zp8ExOWK7r/AE091s+ZGfWgsFKUoFKUoFKUoIba7aNbGzluGwdwYVfnOeCL6n7s1WOiPZxo4HvJ+NxenrCTzCE5Xy3id71UdlRG0jnV9Zjsl42tkd+cjkzDgw/5PV/S97La6bsSuqKtushSBwf6RUGGfGMBd7IXHMD7QnKyXaq4Gqawlrn8ksAZbg9hK/GD9yer1dukDakWFjJMD8ofciHe7DgfIcWPlVHt9KOm7O3M0n+8Xa5ctzzL7qqe3IViT4s1FSPQlAZIru8YYa5uD9i5b7mdh6VcdtNQ6jTrqQcCsL4PiVIX7yK8PRnpnUaVbJjBaPrD5yHf/AirRRGP2On72vWFtj3dPtE3h2b4Qknz3mH2CtgrMejIe0apqd52GTqkPgGOf3UQ+tadQdF9ZrNE8bjKSKysO8MMH7qzrodvGhN3psp9+1lJXxQnBx4Zw37QVplZbtkP5P120vhwiufkZj2Z+HJ+qVb6jUF113WWhuLWNlQwXLPE7EHKuVzEOeN1sMDkc8d9UzovkNlf32mMeCv1sOe1eAPn7hQ/Varptno7XNlLGnCUASREcxJGd+Mjx3gB61nO1GrBLjTNaQYSULHOB2cDvA9vAGQfs176K2KlfFbIyOINfaIUpSgVCbbau9rp9xPGMvHGSvgTgA+mc+lTdcJ4FdSrAMrAgqRkEHgQR2gigxzZG1H8nw2tvIGutTLPcSqcmKFSRJk9jYJUZ/OdjWvWFmkMaRRgKkahVUdgHAfhWY6j0e3WmTm70kh1Px2rjJK5zhSfiHhkMOwmq7/rCklNyUimOpXRECIFOIIh+aufe3s7zHgMEgnGKKsE3+2tcC/FZ6fz7nfP37zLj6MZ7+Pt6a5jJHZ2an3rq4A9Fwv8TqfSrP0f7JDT7JIuBkb35WHa5HEeSjCjyqqav+VbUW8fNbOHfP0iC34sn2Cg0yCEIoVRgKAAO4AYH3V4No9S9ntJ5s4McTsM94U7v34qSqh9NWo9VpLqDxmdIx4jO833KaI+dCmndXpSMec0jyeYzuL9yir7UZszpns9nBDjBjiRT5hRvfvZqToFVPpR0D2vTJlAy8Y61PNMkgea7w9atlCKCs9HG0HtmmwyE5dV6t/pJwJPmMH1qravoPWRanpuOP8AvtsPBzvOq+UoYftMVw6P29g1i8048I5D10I9M4H1CB+yqzbaD2ea0vhwEMnVTH/gz4Uk+CPuN4Deorh0U697VpcJJy8XyT+aY3ftTdPrVvrLNgZBa65f2cZDRSZlXdOQjAgleHAYDlSP1VFanRClKUClKUCuIjGc4Ge+uVKBWY9GI9p1PU73mDJ1SHwBOf3UjPrV+2gu2itJ5E4tHFIy+aoSPvFZn0P66kNqkKqH3luLm4cNjqgjBIwRjiWC8uHAA8aDXKzHpQPtGp6ZZcwZetceAYAfurIPWrpsZfyz2FvLPgyyRh2wMD3skcPLFUrTvynaqZ+a2cO6PAkAfi7fYaDT6UpQKUpQU3bXo8N7PFcQ3DWs8SlQ6rvZGcjkykYy3HPI8qgrjov1CdTHcatI8R4FdwneHcRvjw55rT6UFd2P2Ft9OQiEFnf45XwWbw4DAHgPvqxUpQKUpQKUpQKUpQfGXIweINZdrHRBLG8rabc+zpOpWSB87pVs5UEA+7xOARkZ4GtSpQZZaaZtFFGsSSWgRFVFOF4Ko3R+b3Y7OyrH0f7EyWPXS3Eomublg0jDkMFjgE4JyWJJwOwY4VcKUClKUClKUClKUClKUClKUH//2Q=="/>
          <p:cNvSpPr>
            <a:spLocks noChangeAspect="1" noChangeArrowheads="1"/>
          </p:cNvSpPr>
          <p:nvPr/>
        </p:nvSpPr>
        <p:spPr bwMode="auto">
          <a:xfrm>
            <a:off x="120650" y="-744538"/>
            <a:ext cx="13716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g;base64,/9j/4AAQSkZJRgABAQAAAQABAAD/2wCEAAkGBhQSEBUUExQUExUUFxgZGRUWFhkYIBodGhkcGxccGx0dGyYeGB0jHB0cIC8gIycpLC0sGSAxNTAqNSkrLSkBCQoKDgwOFA0PFCkYFBwpKSkpKSkpKSkpKSkpKSkpKSkpKSkpKSkpKSkpKSkpKSkpLiwpKSkpKSkpKSkpKSkpKf/AABEIAKAAkAMBIgACEQEDEQH/xAAcAAEAAwADAQEAAAAAAAAAAAAABQYHAgMEAQj/xABPEAACAQMBBAcDBwcIBgsAAAABAgMABBEFBhIhMQcTQVFhcYEUIjIjUnKCkaGxJEJEYoOishUWMzVDc5LBCBclNGPCGCZTVGR0k6TS4eP/xAAVAQEBAAAAAAAAAAAAAAAAAAAAAf/EABURAQEAAAAAAAAAAAAAAAAAAAAR/9oADAMBAAIRAxEAPwDcaUpQKUpQKUpQKV8LY51G3G1FpGcPc26nuaZAfs3s0EnSq7J0iacOd5B6Pn8K4f6yNO/75D/i/wDqgstKg4NuLB+V5b+sqj8SKk7XUYpeMciSfQdW/Amg9NKUoFKUoFKUoFKUoFcZJAoJJAAGSScAAcyT2CuVZdt1NNqOqJpUbmKFUEk7Dmw548QBjA5ZbJzgUHu1vpjhWTqLGJ76Y8AIwd3PnglseAxw5iqr/OLWtQSUwyxQtGfetYsJMMHB91/eGPEjNaMvRtYC3EKwKoXiJFJEgb54kHvhvWq7r2yk8ZDSo2oxR/BNGeqvIRnmrrgTY9D4d5VETZ1Z5WNxPfXaKo3wpxPC353WW0u85UHtjJ+/h6LDYa16pm6tr6A/pdnI3Wxc/wCktmzy8M8uR7LCyG5UOP8AaaRcpY/ye/tiPnDhvkd3DPHhXlROsYyoz3TJzubUdRfQ47J4MATgcjkZOOXZQeOy2WtGgP5Ol9AP0qyLLcR/3sDMcnv3e74TmvRpOx9uUL20FrqsI+IAtBcp4MN7dZh4hST3V6o2638oI9q3f0/TvkrmPwuIPz+XEYPLka+kdd+UY9s3P0/T/krqP++g/tOXEcc45HlQRC7D2MkxW2YLL22GoB4n8o5FIPgMb4Pfivt5sPYAhJhdaTPn3WlPXQsf1ZeR/wASHwqzwaobmDE8UWsWq8DLCgWeL+8hPEN4oQeHI8qvGlbPRQwGH5SWJiTuTsZcAge4N/PujHAHNBlNpsZrlvIgtrvrIm5SCYugGMglXyQD+qDzqa/n3qth/WNl10Q5zwY4eJxlft3fOtNggVFVEAVVACqBgADgAB2CuyiIPZjbS1v0zbyAsBlo2911817vEZHjU5WZdIWwKwq2o2H5PcQZkYJwVwOLHHIHHPsIyCO2rrsjrvtllBcEAGRAWA7GHBseGQaCYpSlApSlArDtr9RubfaKae1QytFFGzoMnej3FD5A444jiOXPsrcazOwP/Wy4/wDKr/ClBZ9lOkK0v1HVSBZO2FyA48h+ePFc1Zap20vRVZXjF9wwSnj1kOFOe8rjdJ8cZ8agP5q63ZcLW9S6jHJJ+fl7+f4/soLrrGx9vcSCUhop1xieFurk4dhYfEOzDZFNd2Pt7pg7qUmX4Z4mMci+TjiR4HIqjXHSbqdmM3um+7/2kbMF9SA6j1Irna9P9ofjguEPh1bD+MH7qCYj6P5Wld5ZwJFA6q9hXqpz3rMB8nKBgcxx8K8c1hJBdRy3tsZWV13b+yDIzccBbiJTvFTwBxvL6VzTpz048+vH7I/5GubdN+mjk8x8oX/zxRV6itkUsVVVLnLEAAsQMAse04GMmu2s4n6eLAfCly/lGo/icVE3n+kHH/ZWjt4ySKv3KrfjRGu103d2kSF5HVEXmzEKB5k8KwLU+nK/k4RiGAfqrvH7WJGfIVEroGramwZ0uZu55sog8t7Cj6oosW7pO6Wo54ntLMlkfhJNyBHaqDmQe1j2cBzyL90Uf1PafQb+Nqy276GJLezmubmdEMUZYRoN7J7AzHAHHhwB861Lop/qe0+g38bUFtpSlEKUpQKo22+wElxOt5ZTG3u41xnkrgcgT2HHDiCCOBHaLzSgzGw6V5bVhDq1tJA/ITIuVbxx/mhPkKvWj7TW10M288cvgrDI81+Ieor23llHKhSVFkQ81dQwPoeFYn0ubMWNoYhaxMl1KSwWNmwEXOW3eOCTyxjk3dQbnUHqew9jcHMtrCxPNtwKT5lcE1+dNO2/v4MdXdzYHYzdYP381ZLLpz1BPjEEv0kK/wALCixo1z0Jaa3JJY/oyt+ByK8TdAtjn+kuR4b6f/Cq/b/6Qcg+OzRvozMv4o1d3/SG/wDA/wDuf/woJ6LoIsBza4bzkA/BRUladD2mR/o5f+8kdv8Amqi3X+kDMf6O1iX6cjP+AWo226UtSvriOBJ4bbrmCBlTABPLiQx4nh5kUG02+jWdmu+sVvbheb7qJjzc/wCZqr630yWsbdXaq97MeCrEDuk/SwSfqg15LfoZErB9QvLi7b5u8VXyySzfZu+VXbRNmLazXdt4Ui7yB7x82PvH1NEZ5/NXVNXYHUHFpa5B9nT4jjlkccHxcnHza1CxskhjSKNQqRqFVR2ADArvpQKUpQKUpQKUpQdN7eJFG8kh3URSzHuAGSazLo7sG1G9uNVnX3CTFbo3HC43SfRfd8Sz91d/Stqr3MsGlW5+UuGUyn5qA5GfDgXPgo76tWo7PPHpotLIrH7qxB2JBVCQJHGBxfdLHs4mg/MurWyx3EqIwdEkdVYcmUMQpHfkYq59EWxZvLsTSLm3tzlsjId+aJx4H5xHdjvr7txoUbWxvYyEhSVLW2QKPlI4lIaQtzyWViDxyB48Nx2S0RbSyhhVQpRF3sdrkZcnvJbNFZ5tb0b263aYjjVbu4to40j3lKqoke5JA4e8qgDHLwrO9o9HiivrloYibS0njjdd4ngTgjePEbxVxns4Vtm0F2Dq1vvfBZ21xcv64jU+gDfbVU6ONm/bdHvjJjfvZZCD+svFT6SljQWey6K9LZN9IAyyoCrF3bAZeDLk8CQc5qj61s8v8ilo40ju9MnKSuiBWbqzgMSBk5RkkGe6rj0Na0ZdP6h8iW0cxMDzA4lM+XFfqGvTqFmsWqFHHyGqQtG4/wCLEp+zeiYjzXwoLDszrIu7SG4H9qgYjubkw9GyKk6zPocu2hN3p0h9+1lYr4qxwSPDOG/aCtMohSlKBSlKBSlKBXh1zWEtbeSeU4SNSx8e4DxJwB517qyzpDum1LUINKhJCKRJcsOwDjj0Xj9Jl7qD09E2kPM82qXIzLdMRGPmpnjjPIHAUeC+Jq5bWWs8tpJFbYEkuE3icbiuQJHHeVUkgVJ2tqsaLGgCoihVUdgAwB9lRG2m0q2FlLOcFlGEX5ztwQeWeJ8AaDMtqpY59UsNKgHyFo6BgO0gBmB8kXBPe7VtNYJ0L6e8urSTS5LRxs7E8y8pHE+JDMa3omgynbLUd1NZuM8hBZIfHd3pB69YPsq6dHem9Rpdqnb1SsfN/fP41lu0Tmexs4h8Wp3805+g0m4mfJWX/BW5xoFAAGABgDwHKisuhP8AJ20rL8MOorkd3WcT5Z3wf/U8auG32nvJZM8Q+WtmW4i+lEd7H1l3lx271QPTPpDPZJcx8JbOQSKw5hSRvfYQrfVq37Oayt3aQ3C8pUDY7j+cPRsj0ojN9cuxa61Y6goKQ36Kkm8MYJAHvDsIyh4/NburWqpvS1oPtWly4GXh+WX6md/7ULVJbBa97Zp8ExOWK7r/AE091s+ZGfWgsFKUoFKUoFKUoIba7aNbGzluGwdwYVfnOeCL6n7s1WOiPZxo4HvJ+NxenrCTzCE5Xy3id71UdlRG0jnV9Zjsl42tkd+cjkzDgw/5PV/S97La6bsSuqKtushSBwf6RUGGfGMBd7IXHMD7QnKyXaq4Gqawlrn8ksAZbg9hK/GD9yer1dukDakWFjJMD8ofciHe7DgfIcWPlVHt9KOm7O3M0n+8Xa5ctzzL7qqe3IViT4s1FSPQlAZIru8YYa5uD9i5b7mdh6VcdtNQ6jTrqQcCsL4PiVIX7yK8PRnpnUaVbJjBaPrD5yHf/AirRRGP2On72vWFtj3dPtE3h2b4Qknz3mH2CtgrMejIe0apqd52GTqkPgGOf3UQ+tadQdF9ZrNE8bjKSKysO8MMH7qzrodvGhN3psp9+1lJXxQnBx4Zw37QVplZbtkP5P120vhwiufkZj2Z+HJ+qVb6jUF113WWhuLWNlQwXLPE7EHKuVzEOeN1sMDkc8d9UzovkNlf32mMeCv1sOe1eAPn7hQ/Varptno7XNlLGnCUASREcxJGd+Mjx3gB61nO1GrBLjTNaQYSULHOB2cDvA9vAGQfs176K2KlfFbIyOINfaIUpSgVCbbau9rp9xPGMvHGSvgTgA+mc+lTdcJ4FdSrAMrAgqRkEHgQR2gigxzZG1H8nw2tvIGutTLPcSqcmKFSRJk9jYJUZ/OdjWvWFmkMaRRgKkahVUdgHAfhWY6j0e3WmTm70kh1Px2rjJK5zhSfiHhkMOwmq7/rCklNyUimOpXRECIFOIIh+aufe3s7zHgMEgnGKKsE3+2tcC/FZ6fz7nfP37zLj6MZ7+Pt6a5jJHZ2an3rq4A9Fwv8TqfSrP0f7JDT7JIuBkb35WHa5HEeSjCjyqqav+VbUW8fNbOHfP0iC34sn2Cg0yCEIoVRgKAAO4AYH3V4No9S9ntJ5s4McTsM94U7v34qSqh9NWo9VpLqDxmdIx4jO833KaI+dCmndXpSMec0jyeYzuL9yir7UZszpns9nBDjBjiRT5hRvfvZqToFVPpR0D2vTJlAy8Y61PNMkgea7w9atlCKCs9HG0HtmmwyE5dV6t/pJwJPmMH1qravoPWRanpuOP8AvtsPBzvOq+UoYftMVw6P29g1i8048I5D10I9M4H1CB+yqzbaD2ea0vhwEMnVTH/gz4Uk+CPuN4Deorh0U697VpcJJy8XyT+aY3ftTdPrVvrLNgZBa65f2cZDRSZlXdOQjAgleHAYDlSP1VFanRClKUClKUCuIjGc4Ge+uVKBWY9GI9p1PU73mDJ1SHwBOf3UjPrV+2gu2itJ5E4tHFIy+aoSPvFZn0P66kNqkKqH3luLm4cNjqgjBIwRjiWC8uHAA8aDXKzHpQPtGp6ZZcwZetceAYAfurIPWrpsZfyz2FvLPgyyRh2wMD3skcPLFUrTvynaqZ+a2cO6PAkAfi7fYaDT6UpQKUpQU3bXo8N7PFcQ3DWs8SlQ6rvZGcjkykYy3HPI8qgrjov1CdTHcatI8R4FdwneHcRvjw55rT6UFd2P2Ft9OQiEFnf45XwWbw4DAHgPvqxUpQKUpQKUpQKUpQfGXIweINZdrHRBLG8rabc+zpOpWSB87pVs5UEA+7xOARkZ4GtSpQZZaaZtFFGsSSWgRFVFOF4Ko3R+b3Y7OyrH0f7EyWPXS3Eomublg0jDkMFjgE4JyWJJwOwY4VcKUClKUClKUClKUClKUClKUH//2Q=="/>
          <p:cNvSpPr>
            <a:spLocks noChangeAspect="1" noChangeArrowheads="1"/>
          </p:cNvSpPr>
          <p:nvPr/>
        </p:nvSpPr>
        <p:spPr bwMode="auto">
          <a:xfrm>
            <a:off x="273050" y="-592138"/>
            <a:ext cx="13716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insightsandingenuity.com/wp-content/uploads/2010/10/stool.jp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6978" y="1382431"/>
            <a:ext cx="2512469" cy="428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142544" y="4043255"/>
            <a:ext cx="2855934" cy="62630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smtClean="0">
                <a:latin typeface="Calibri" pitchFamily="34" charset="0"/>
                <a:cs typeface="Calibri" pitchFamily="34" charset="0"/>
              </a:rPr>
              <a:t>Passion</a:t>
            </a:r>
            <a:endParaRPr lang="en-US" sz="2800" dirty="0">
              <a:latin typeface="Calibri" pitchFamily="34" charset="0"/>
              <a:cs typeface="Calibri" pitchFamily="34" charset="0"/>
            </a:endParaRPr>
          </a:p>
        </p:txBody>
      </p:sp>
      <p:sp>
        <p:nvSpPr>
          <p:cNvPr id="7" name="Rounded Rectangle 6"/>
          <p:cNvSpPr/>
          <p:nvPr/>
        </p:nvSpPr>
        <p:spPr>
          <a:xfrm>
            <a:off x="3236978" y="5624514"/>
            <a:ext cx="2855934" cy="62630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smtClean="0">
                <a:latin typeface="Calibri" pitchFamily="34" charset="0"/>
                <a:cs typeface="Calibri" pitchFamily="34" charset="0"/>
              </a:rPr>
              <a:t>Attitude</a:t>
            </a:r>
            <a:endParaRPr lang="en-US" sz="2800" dirty="0">
              <a:latin typeface="Calibri" pitchFamily="34" charset="0"/>
              <a:cs typeface="Calibri" pitchFamily="34" charset="0"/>
            </a:endParaRPr>
          </a:p>
        </p:txBody>
      </p:sp>
      <p:sp>
        <p:nvSpPr>
          <p:cNvPr id="8" name="Rounded Rectangle 7"/>
          <p:cNvSpPr/>
          <p:nvPr/>
        </p:nvSpPr>
        <p:spPr>
          <a:xfrm>
            <a:off x="1130996" y="4043255"/>
            <a:ext cx="2855934" cy="62630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smtClean="0">
                <a:latin typeface="Calibri" pitchFamily="34" charset="0"/>
                <a:cs typeface="Calibri" pitchFamily="34" charset="0"/>
              </a:rPr>
              <a:t>Know the Gospel</a:t>
            </a:r>
            <a:endParaRPr lang="en-US" sz="2800" dirty="0">
              <a:latin typeface="Calibri" pitchFamily="34" charset="0"/>
              <a:cs typeface="Calibri" pitchFamily="34" charset="0"/>
            </a:endParaRPr>
          </a:p>
        </p:txBody>
      </p:sp>
      <p:sp>
        <p:nvSpPr>
          <p:cNvPr id="9" name="Rectangle 3"/>
          <p:cNvSpPr txBox="1">
            <a:spLocks noChangeArrowheads="1"/>
          </p:cNvSpPr>
          <p:nvPr/>
        </p:nvSpPr>
        <p:spPr>
          <a:xfrm>
            <a:off x="1295400" y="512763"/>
            <a:ext cx="7046934" cy="533400"/>
          </a:xfrm>
          <a:prstGeom prst="rect">
            <a:avLst/>
          </a:prstGeom>
        </p:spPr>
        <p:txBody>
          <a:bodyPr/>
          <a:lst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defRPr>
            </a:lvl2pPr>
            <a:lvl3pPr algn="l" rtl="0" eaLnBrk="1" fontAlgn="base" hangingPunct="1">
              <a:spcBef>
                <a:spcPct val="0"/>
              </a:spcBef>
              <a:spcAft>
                <a:spcPct val="0"/>
              </a:spcAft>
              <a:defRPr sz="2800" b="1">
                <a:solidFill>
                  <a:schemeClr val="tx1"/>
                </a:solidFill>
                <a:latin typeface="Arial" charset="0"/>
              </a:defRPr>
            </a:lvl3pPr>
            <a:lvl4pPr algn="l" rtl="0" eaLnBrk="1" fontAlgn="base" hangingPunct="1">
              <a:spcBef>
                <a:spcPct val="0"/>
              </a:spcBef>
              <a:spcAft>
                <a:spcPct val="0"/>
              </a:spcAft>
              <a:defRPr sz="2800" b="1">
                <a:solidFill>
                  <a:schemeClr val="tx1"/>
                </a:solidFill>
                <a:latin typeface="Arial" charset="0"/>
              </a:defRPr>
            </a:lvl4pPr>
            <a:lvl5pPr algn="l" rtl="0" eaLnBrk="1" fontAlgn="base" hangingPunct="1">
              <a:spcBef>
                <a:spcPct val="0"/>
              </a:spcBef>
              <a:spcAft>
                <a:spcPct val="0"/>
              </a:spcAft>
              <a:defRPr sz="2800" b="1">
                <a:solidFill>
                  <a:schemeClr val="tx1"/>
                </a:solidFill>
                <a:latin typeface="Arial" charset="0"/>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a:lstStyle>
          <a:p>
            <a:pPr algn="ctr" fontAlgn="auto">
              <a:spcAft>
                <a:spcPts val="0"/>
              </a:spcAft>
              <a:defRPr/>
            </a:pPr>
            <a:r>
              <a:rPr lang="en-US" dirty="0" smtClean="0"/>
              <a:t>Becoming an Effective Sower</a:t>
            </a:r>
          </a:p>
        </p:txBody>
      </p:sp>
      <p:sp>
        <p:nvSpPr>
          <p:cNvPr id="10" name="Rounded Rectangle 9"/>
          <p:cNvSpPr/>
          <p:nvPr/>
        </p:nvSpPr>
        <p:spPr>
          <a:xfrm>
            <a:off x="3453551" y="1816274"/>
            <a:ext cx="2079321" cy="5511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6600"/>
                </a:solidFill>
                <a:latin typeface="Calibri" pitchFamily="34" charset="0"/>
                <a:cs typeface="Calibri" pitchFamily="34" charset="0"/>
              </a:rPr>
              <a:t>Evangelism</a:t>
            </a:r>
            <a:endParaRPr lang="en-US" sz="2800" b="1" dirty="0">
              <a:solidFill>
                <a:srgbClr val="006600"/>
              </a:solidFill>
              <a:latin typeface="Calibri" pitchFamily="34" charset="0"/>
              <a:cs typeface="Calibri" pitchFamily="34" charset="0"/>
            </a:endParaRPr>
          </a:p>
        </p:txBody>
      </p:sp>
    </p:spTree>
    <p:extLst>
      <p:ext uri="{BB962C8B-B14F-4D97-AF65-F5344CB8AC3E}">
        <p14:creationId xmlns:p14="http://schemas.microsoft.com/office/powerpoint/2010/main" val="2536729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56546490"/>
              </p:ext>
            </p:extLst>
          </p:nvPr>
        </p:nvGraphicFramePr>
        <p:xfrm>
          <a:off x="1050099" y="443630"/>
          <a:ext cx="7239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1077686" y="130629"/>
            <a:ext cx="7429500" cy="2237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we are missing </a:t>
            </a:r>
            <a:r>
              <a:rPr lang="en-US" b="1" i="1" dirty="0" smtClean="0">
                <a:solidFill>
                  <a:srgbClr val="FFFF00"/>
                </a:solidFill>
              </a:rPr>
              <a:t>Passion </a:t>
            </a:r>
          </a:p>
          <a:p>
            <a:pPr algn="ctr"/>
            <a:r>
              <a:rPr lang="en-US" dirty="0" smtClean="0"/>
              <a:t>we are not going to sow.</a:t>
            </a:r>
            <a:endParaRPr lang="en-US" dirty="0"/>
          </a:p>
        </p:txBody>
      </p:sp>
    </p:spTree>
    <p:extLst>
      <p:ext uri="{BB962C8B-B14F-4D97-AF65-F5344CB8AC3E}">
        <p14:creationId xmlns:p14="http://schemas.microsoft.com/office/powerpoint/2010/main" val="3125509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17586491"/>
              </p:ext>
            </p:extLst>
          </p:nvPr>
        </p:nvGraphicFramePr>
        <p:xfrm>
          <a:off x="1050099" y="443630"/>
          <a:ext cx="7239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796642" y="130629"/>
            <a:ext cx="2862943" cy="6368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we are missing </a:t>
            </a:r>
            <a:r>
              <a:rPr lang="en-US" b="1" i="1" dirty="0" smtClean="0">
                <a:solidFill>
                  <a:srgbClr val="FFFF00"/>
                </a:solidFill>
              </a:rPr>
              <a:t>Attitude</a:t>
            </a:r>
          </a:p>
          <a:p>
            <a:pPr algn="ctr"/>
            <a:r>
              <a:rPr lang="en-US" dirty="0" smtClean="0"/>
              <a:t>then when we sow we will beat people up.</a:t>
            </a:r>
            <a:endParaRPr lang="en-US" dirty="0"/>
          </a:p>
        </p:txBody>
      </p:sp>
    </p:spTree>
    <p:extLst>
      <p:ext uri="{BB962C8B-B14F-4D97-AF65-F5344CB8AC3E}">
        <p14:creationId xmlns:p14="http://schemas.microsoft.com/office/powerpoint/2010/main" val="2496587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59921225"/>
              </p:ext>
            </p:extLst>
          </p:nvPr>
        </p:nvGraphicFramePr>
        <p:xfrm>
          <a:off x="1050099" y="443630"/>
          <a:ext cx="7239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71486" y="130629"/>
            <a:ext cx="2862943" cy="6368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we </a:t>
            </a:r>
            <a:r>
              <a:rPr lang="en-US" b="1" i="1" dirty="0" smtClean="0">
                <a:solidFill>
                  <a:srgbClr val="FFFF00"/>
                </a:solidFill>
              </a:rPr>
              <a:t>don’t know </a:t>
            </a:r>
          </a:p>
          <a:p>
            <a:pPr algn="ctr"/>
            <a:r>
              <a:rPr lang="en-US" b="1" i="1" dirty="0" smtClean="0">
                <a:solidFill>
                  <a:srgbClr val="FFFF00"/>
                </a:solidFill>
              </a:rPr>
              <a:t>The Gospel</a:t>
            </a:r>
            <a:r>
              <a:rPr lang="en-US" dirty="0" smtClean="0">
                <a:solidFill>
                  <a:srgbClr val="FFFF00"/>
                </a:solidFill>
              </a:rPr>
              <a:t> </a:t>
            </a:r>
            <a:r>
              <a:rPr lang="en-US" dirty="0" smtClean="0"/>
              <a:t>we will either burn out, teach </a:t>
            </a:r>
          </a:p>
          <a:p>
            <a:pPr algn="ctr"/>
            <a:r>
              <a:rPr lang="en-US" dirty="0" smtClean="0"/>
              <a:t>a different gospel, or focus on growth tactics.</a:t>
            </a:r>
            <a:endParaRPr lang="en-US" dirty="0"/>
          </a:p>
        </p:txBody>
      </p:sp>
    </p:spTree>
    <p:extLst>
      <p:ext uri="{BB962C8B-B14F-4D97-AF65-F5344CB8AC3E}">
        <p14:creationId xmlns:p14="http://schemas.microsoft.com/office/powerpoint/2010/main" val="689015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277419" y="1422766"/>
            <a:ext cx="2325781" cy="9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18699" y="1415147"/>
            <a:ext cx="2306587" cy="97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381751" y="1411336"/>
            <a:ext cx="2273929" cy="97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923032" y="1415147"/>
            <a:ext cx="2263043" cy="97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6739" y="833553"/>
            <a:ext cx="7109138" cy="461665"/>
          </a:xfrm>
          <a:prstGeom prst="rect">
            <a:avLst/>
          </a:prstGeom>
        </p:spPr>
        <p:txBody>
          <a:bodyPr wrap="square">
            <a:spAutoFit/>
          </a:bodyPr>
          <a:lstStyle/>
          <a:p>
            <a:r>
              <a:rPr lang="en-US" sz="2400" b="1" dirty="0" smtClean="0">
                <a:solidFill>
                  <a:schemeClr val="accent1"/>
                </a:solidFill>
              </a:rPr>
              <a:t>5 Stages of Evangelistic “Maturity”</a:t>
            </a:r>
            <a:endParaRPr lang="en-US" sz="2400" b="1" dirty="0">
              <a:solidFill>
                <a:schemeClr val="accent1"/>
              </a:solidFill>
            </a:endParaRPr>
          </a:p>
        </p:txBody>
      </p:sp>
      <p:sp>
        <p:nvSpPr>
          <p:cNvPr id="3" name="Rectangle 2"/>
          <p:cNvSpPr/>
          <p:nvPr/>
        </p:nvSpPr>
        <p:spPr>
          <a:xfrm>
            <a:off x="1267681" y="2410728"/>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Black" pitchFamily="34" charset="0"/>
              </a:rPr>
              <a:t>AVOIDANCE</a:t>
            </a:r>
            <a:endParaRPr lang="en-US" sz="1100" b="1" dirty="0">
              <a:latin typeface="Arial Black" pitchFamily="34" charset="0"/>
            </a:endParaRPr>
          </a:p>
        </p:txBody>
      </p:sp>
      <p:sp>
        <p:nvSpPr>
          <p:cNvPr id="6" name="Rectangle 5"/>
          <p:cNvSpPr/>
          <p:nvPr/>
        </p:nvSpPr>
        <p:spPr>
          <a:xfrm>
            <a:off x="1267641" y="2768002"/>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1600" b="1" dirty="0" smtClean="0">
                <a:solidFill>
                  <a:schemeClr val="accent1"/>
                </a:solidFill>
                <a:latin typeface="Franklin Gothic Medium Cond" pitchFamily="34" charset="0"/>
              </a:rPr>
              <a:t>Never share the gospel with anyone</a:t>
            </a:r>
            <a:endParaRPr lang="en-US" sz="1600" b="1" dirty="0">
              <a:solidFill>
                <a:schemeClr val="accent1"/>
              </a:solidFill>
              <a:latin typeface="Franklin Gothic Medium Cond" pitchFamily="34" charset="0"/>
            </a:endParaRPr>
          </a:p>
        </p:txBody>
      </p:sp>
      <p:sp>
        <p:nvSpPr>
          <p:cNvPr id="7" name="Rectangle 6"/>
          <p:cNvSpPr/>
          <p:nvPr/>
        </p:nvSpPr>
        <p:spPr>
          <a:xfrm>
            <a:off x="2732341" y="2410638"/>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Black" pitchFamily="34" charset="0"/>
              </a:rPr>
              <a:t>RELUCTANCE</a:t>
            </a:r>
            <a:endParaRPr lang="en-US" sz="1100" b="1" dirty="0">
              <a:latin typeface="Arial Black" pitchFamily="34" charset="0"/>
            </a:endParaRPr>
          </a:p>
        </p:txBody>
      </p:sp>
      <p:sp>
        <p:nvSpPr>
          <p:cNvPr id="15" name="Rectangle 14"/>
          <p:cNvSpPr/>
          <p:nvPr/>
        </p:nvSpPr>
        <p:spPr>
          <a:xfrm>
            <a:off x="1267681" y="4041419"/>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Let others do it</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If the subject comes up, retreat</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Unprepared and unwilling to share the gospel</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That is what my money is for!</a:t>
            </a:r>
            <a:endParaRPr lang="en-US" sz="1400" b="1" dirty="0">
              <a:solidFill>
                <a:schemeClr val="accent1"/>
              </a:solidFill>
              <a:latin typeface="Arial Narrow" pitchFamily="34" charset="0"/>
            </a:endParaRPr>
          </a:p>
        </p:txBody>
      </p:sp>
      <p:sp>
        <p:nvSpPr>
          <p:cNvPr id="7175" name="TextBox 7174"/>
          <p:cNvSpPr txBox="1"/>
          <p:nvPr/>
        </p:nvSpPr>
        <p:spPr>
          <a:xfrm>
            <a:off x="261258" y="2409151"/>
            <a:ext cx="1038516" cy="338554"/>
          </a:xfrm>
          <a:prstGeom prst="rect">
            <a:avLst/>
          </a:prstGeom>
          <a:noFill/>
        </p:spPr>
        <p:txBody>
          <a:bodyPr wrap="square" rtlCol="0">
            <a:spAutoFit/>
          </a:bodyPr>
          <a:lstStyle/>
          <a:p>
            <a:r>
              <a:rPr lang="en-US" sz="1600" dirty="0" smtClean="0">
                <a:latin typeface="Arial Black" pitchFamily="34" charset="0"/>
              </a:rPr>
              <a:t>STAGE</a:t>
            </a:r>
            <a:endParaRPr lang="en-US" sz="1600" dirty="0">
              <a:latin typeface="Arial Black" pitchFamily="34" charset="0"/>
            </a:endParaRPr>
          </a:p>
        </p:txBody>
      </p:sp>
      <p:sp>
        <p:nvSpPr>
          <p:cNvPr id="36" name="Rectangle 35"/>
          <p:cNvSpPr/>
          <p:nvPr/>
        </p:nvSpPr>
        <p:spPr>
          <a:xfrm>
            <a:off x="2732301" y="2773238"/>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Occasionally will discuss religion with someone</a:t>
            </a:r>
          </a:p>
        </p:txBody>
      </p:sp>
      <p:sp>
        <p:nvSpPr>
          <p:cNvPr id="37" name="Rectangle 36"/>
          <p:cNvSpPr/>
          <p:nvPr/>
        </p:nvSpPr>
        <p:spPr>
          <a:xfrm>
            <a:off x="2732341" y="4046655"/>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But they have to bring it up</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Usually only when backed into a corner</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Not very </a:t>
            </a:r>
            <a:r>
              <a:rPr lang="en-US" sz="1400" b="1" dirty="0" smtClean="0">
                <a:solidFill>
                  <a:schemeClr val="accent1"/>
                </a:solidFill>
                <a:latin typeface="Arial Narrow" pitchFamily="34" charset="0"/>
              </a:rPr>
              <a:t>prepared</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That is what my preacher is for!</a:t>
            </a:r>
            <a:endParaRPr lang="en-US" sz="1400" b="1" dirty="0">
              <a:solidFill>
                <a:schemeClr val="accent1"/>
              </a:solidFill>
              <a:latin typeface="Arial Narrow" pitchFamily="34" charset="0"/>
            </a:endParaRPr>
          </a:p>
        </p:txBody>
      </p:sp>
      <p:sp>
        <p:nvSpPr>
          <p:cNvPr id="38" name="Rectangle 37"/>
          <p:cNvSpPr/>
          <p:nvPr/>
        </p:nvSpPr>
        <p:spPr>
          <a:xfrm>
            <a:off x="4201947" y="2410634"/>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Black" pitchFamily="34" charset="0"/>
              </a:rPr>
              <a:t>EQUIPPED</a:t>
            </a:r>
            <a:endParaRPr lang="en-US" sz="1100" b="1" dirty="0">
              <a:latin typeface="Arial Black" pitchFamily="34" charset="0"/>
            </a:endParaRPr>
          </a:p>
        </p:txBody>
      </p:sp>
      <p:sp>
        <p:nvSpPr>
          <p:cNvPr id="39" name="Rectangle 38"/>
          <p:cNvSpPr/>
          <p:nvPr/>
        </p:nvSpPr>
        <p:spPr>
          <a:xfrm>
            <a:off x="4201907" y="2773234"/>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Occasionally will share the gospel with someone</a:t>
            </a:r>
          </a:p>
        </p:txBody>
      </p:sp>
      <p:sp>
        <p:nvSpPr>
          <p:cNvPr id="40" name="Rectangle 39"/>
          <p:cNvSpPr/>
          <p:nvPr/>
        </p:nvSpPr>
        <p:spPr>
          <a:xfrm>
            <a:off x="4201947" y="4046651"/>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Need a push </a:t>
            </a:r>
            <a:r>
              <a:rPr lang="en-US" sz="1400" b="1" dirty="0">
                <a:solidFill>
                  <a:schemeClr val="accent1"/>
                </a:solidFill>
                <a:latin typeface="Arial Narrow" pitchFamily="34" charset="0"/>
              </a:rPr>
              <a:t>from someone else</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Have spent some time in preparation</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Prefer to assist someone else</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Still quite afraid of </a:t>
            </a:r>
            <a:r>
              <a:rPr lang="en-US" sz="1400" b="1" dirty="0" smtClean="0">
                <a:solidFill>
                  <a:schemeClr val="accent1"/>
                </a:solidFill>
                <a:latin typeface="Arial Narrow" pitchFamily="34" charset="0"/>
              </a:rPr>
              <a:t>rejection</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That what our church should do!</a:t>
            </a:r>
            <a:endParaRPr lang="en-US" sz="1400" b="1" dirty="0">
              <a:solidFill>
                <a:schemeClr val="accent1"/>
              </a:solidFill>
              <a:latin typeface="Arial Narrow" pitchFamily="34" charset="0"/>
            </a:endParaRPr>
          </a:p>
        </p:txBody>
      </p:sp>
      <p:sp>
        <p:nvSpPr>
          <p:cNvPr id="41" name="Rectangle 40"/>
          <p:cNvSpPr/>
          <p:nvPr/>
        </p:nvSpPr>
        <p:spPr>
          <a:xfrm>
            <a:off x="5671553" y="2410630"/>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Black" pitchFamily="34" charset="0"/>
              </a:rPr>
              <a:t>CONFIDENT</a:t>
            </a:r>
            <a:endParaRPr lang="en-US" sz="1100" b="1" dirty="0">
              <a:latin typeface="Arial Black" pitchFamily="34" charset="0"/>
            </a:endParaRPr>
          </a:p>
        </p:txBody>
      </p:sp>
      <p:sp>
        <p:nvSpPr>
          <p:cNvPr id="42" name="Rectangle 41"/>
          <p:cNvSpPr/>
          <p:nvPr/>
        </p:nvSpPr>
        <p:spPr>
          <a:xfrm>
            <a:off x="5671513" y="2773230"/>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Ready, willing, and able to share the gospel with anyone</a:t>
            </a:r>
          </a:p>
        </p:txBody>
      </p:sp>
      <p:sp>
        <p:nvSpPr>
          <p:cNvPr id="43" name="Rectangle 42"/>
          <p:cNvSpPr/>
          <p:nvPr/>
        </p:nvSpPr>
        <p:spPr>
          <a:xfrm>
            <a:off x="5671553" y="4046647"/>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Will go for it when the opportunity presents itself</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Have spent significant time in preparation</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Comfortable with message but lacking in </a:t>
            </a:r>
            <a:r>
              <a:rPr lang="en-US" sz="1400" b="1" dirty="0" smtClean="0">
                <a:solidFill>
                  <a:schemeClr val="accent1"/>
                </a:solidFill>
                <a:latin typeface="Arial Narrow" pitchFamily="34" charset="0"/>
              </a:rPr>
              <a:t>zeal</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Often motivated by guilt</a:t>
            </a:r>
            <a:endParaRPr lang="en-US" sz="1400" b="1" dirty="0">
              <a:solidFill>
                <a:schemeClr val="accent1"/>
              </a:solidFill>
              <a:latin typeface="Arial Narrow" pitchFamily="34" charset="0"/>
            </a:endParaRPr>
          </a:p>
        </p:txBody>
      </p:sp>
      <p:sp>
        <p:nvSpPr>
          <p:cNvPr id="44" name="Rectangle 43"/>
          <p:cNvSpPr/>
          <p:nvPr/>
        </p:nvSpPr>
        <p:spPr>
          <a:xfrm>
            <a:off x="7152045" y="2410626"/>
            <a:ext cx="1453734" cy="3463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latin typeface="Arial Black" pitchFamily="34" charset="0"/>
              </a:rPr>
              <a:t>COMMITTED</a:t>
            </a:r>
            <a:endParaRPr lang="en-US" sz="1100" b="1" dirty="0">
              <a:latin typeface="Arial Black" pitchFamily="34" charset="0"/>
            </a:endParaRPr>
          </a:p>
        </p:txBody>
      </p:sp>
      <p:sp>
        <p:nvSpPr>
          <p:cNvPr id="45" name="Rectangle 44"/>
          <p:cNvSpPr/>
          <p:nvPr/>
        </p:nvSpPr>
        <p:spPr>
          <a:xfrm>
            <a:off x="7152005" y="2773226"/>
            <a:ext cx="1453774" cy="125972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sz="1600" b="1" dirty="0">
                <a:solidFill>
                  <a:schemeClr val="accent1"/>
                </a:solidFill>
                <a:latin typeface="Franklin Gothic Medium Cond" pitchFamily="34" charset="0"/>
              </a:rPr>
              <a:t>Actively pursue sharing the gospel with anyone, anytime, anywhere</a:t>
            </a:r>
          </a:p>
        </p:txBody>
      </p:sp>
      <p:sp>
        <p:nvSpPr>
          <p:cNvPr id="46" name="Rectangle 45"/>
          <p:cNvSpPr/>
          <p:nvPr/>
        </p:nvSpPr>
        <p:spPr>
          <a:xfrm>
            <a:off x="7152045" y="4046643"/>
            <a:ext cx="1453734" cy="2125559"/>
          </a:xfrm>
          <a:prstGeom prst="rect">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432" tIns="45720" rIns="27432" rtlCol="0" anchor="t" anchorCtr="0"/>
          <a:lstStyle/>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Passionate and consumed with the mission to sow the seed</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Actively seeks </a:t>
            </a:r>
            <a:r>
              <a:rPr lang="en-US" sz="1400" b="1" dirty="0">
                <a:solidFill>
                  <a:schemeClr val="accent1"/>
                </a:solidFill>
                <a:latin typeface="Arial Narrow" pitchFamily="34" charset="0"/>
              </a:rPr>
              <a:t>opportunities to share the gospel</a:t>
            </a:r>
          </a:p>
          <a:p>
            <a:pPr marL="115888" indent="-115888" algn="l">
              <a:lnSpc>
                <a:spcPts val="1200"/>
              </a:lnSpc>
              <a:spcAft>
                <a:spcPts val="500"/>
              </a:spcAft>
              <a:buFont typeface="Arial" pitchFamily="34" charset="0"/>
              <a:buChar char="•"/>
            </a:pPr>
            <a:r>
              <a:rPr lang="en-US" sz="1400" b="1" dirty="0">
                <a:solidFill>
                  <a:schemeClr val="accent1"/>
                </a:solidFill>
                <a:latin typeface="Arial Narrow" pitchFamily="34" charset="0"/>
              </a:rPr>
              <a:t>Encourages and tries to help </a:t>
            </a:r>
            <a:r>
              <a:rPr lang="en-US" sz="1400" b="1" dirty="0" smtClean="0">
                <a:solidFill>
                  <a:schemeClr val="accent1"/>
                </a:solidFill>
                <a:latin typeface="Arial Narrow" pitchFamily="34" charset="0"/>
              </a:rPr>
              <a:t>others</a:t>
            </a:r>
          </a:p>
          <a:p>
            <a:pPr marL="115888" indent="-115888" algn="l">
              <a:lnSpc>
                <a:spcPts val="1200"/>
              </a:lnSpc>
              <a:spcAft>
                <a:spcPts val="500"/>
              </a:spcAft>
              <a:buFont typeface="Arial" pitchFamily="34" charset="0"/>
              <a:buChar char="•"/>
            </a:pPr>
            <a:r>
              <a:rPr lang="en-US" sz="1400" b="1" dirty="0" smtClean="0">
                <a:solidFill>
                  <a:schemeClr val="accent1"/>
                </a:solidFill>
                <a:latin typeface="Arial Narrow" pitchFamily="34" charset="0"/>
              </a:rPr>
              <a:t>Motivated by joy</a:t>
            </a:r>
            <a:endParaRPr lang="en-US" sz="1400" b="1" dirty="0">
              <a:solidFill>
                <a:schemeClr val="accent1"/>
              </a:solidFill>
              <a:latin typeface="Arial Narrow" pitchFamily="34" charset="0"/>
            </a:endParaRPr>
          </a:p>
        </p:txBody>
      </p:sp>
      <p:sp>
        <p:nvSpPr>
          <p:cNvPr id="47" name="Rectangle 46"/>
          <p:cNvSpPr/>
          <p:nvPr/>
        </p:nvSpPr>
        <p:spPr>
          <a:xfrm>
            <a:off x="1632120" y="7028127"/>
            <a:ext cx="7323930" cy="848986"/>
          </a:xfrm>
          <a:prstGeom prst="rect">
            <a:avLst/>
          </a:prstGeom>
          <a:gradFill flip="none" rotWithShape="1">
            <a:gsLst>
              <a:gs pos="0">
                <a:srgbClr val="FF0000"/>
              </a:gs>
              <a:gs pos="50000">
                <a:srgbClr val="FFFF00"/>
              </a:gs>
              <a:gs pos="87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1618224" y="7028127"/>
            <a:ext cx="7341673"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1266613" y="1418956"/>
            <a:ext cx="1430868" cy="9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903982" y="2111868"/>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060"/>
                </a:solidFill>
                <a:latin typeface="Arial Black" pitchFamily="34" charset="0"/>
              </a:rPr>
              <a:t>1</a:t>
            </a:r>
            <a:endParaRPr lang="en-US" dirty="0">
              <a:solidFill>
                <a:srgbClr val="002060"/>
              </a:solidFill>
              <a:latin typeface="Arial Black" pitchFamily="34" charset="0"/>
            </a:endParaRPr>
          </a:p>
        </p:txBody>
      </p:sp>
      <p:sp>
        <p:nvSpPr>
          <p:cNvPr id="62" name="Oval 61"/>
          <p:cNvSpPr/>
          <p:nvPr/>
        </p:nvSpPr>
        <p:spPr>
          <a:xfrm>
            <a:off x="3381752" y="2111864"/>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060"/>
                </a:solidFill>
                <a:latin typeface="Arial Black" pitchFamily="34" charset="0"/>
              </a:rPr>
              <a:t>2</a:t>
            </a:r>
            <a:endParaRPr lang="en-US" dirty="0">
              <a:solidFill>
                <a:srgbClr val="002060"/>
              </a:solidFill>
              <a:latin typeface="Arial Black" pitchFamily="34" charset="0"/>
            </a:endParaRPr>
          </a:p>
        </p:txBody>
      </p:sp>
      <p:sp>
        <p:nvSpPr>
          <p:cNvPr id="63" name="Oval 62"/>
          <p:cNvSpPr/>
          <p:nvPr/>
        </p:nvSpPr>
        <p:spPr>
          <a:xfrm>
            <a:off x="4818700" y="2111860"/>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060"/>
                </a:solidFill>
                <a:latin typeface="Arial Black" pitchFamily="34" charset="0"/>
              </a:rPr>
              <a:t>3</a:t>
            </a:r>
            <a:endParaRPr lang="en-US" dirty="0">
              <a:solidFill>
                <a:srgbClr val="002060"/>
              </a:solidFill>
              <a:latin typeface="Arial Black" pitchFamily="34" charset="0"/>
            </a:endParaRPr>
          </a:p>
        </p:txBody>
      </p:sp>
      <p:sp>
        <p:nvSpPr>
          <p:cNvPr id="64" name="Oval 63"/>
          <p:cNvSpPr/>
          <p:nvPr/>
        </p:nvSpPr>
        <p:spPr>
          <a:xfrm>
            <a:off x="6277420" y="2111856"/>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2060"/>
                </a:solidFill>
                <a:latin typeface="Arial Black" pitchFamily="34" charset="0"/>
              </a:rPr>
              <a:t>4</a:t>
            </a:r>
            <a:endParaRPr lang="en-US" dirty="0">
              <a:solidFill>
                <a:srgbClr val="002060"/>
              </a:solidFill>
              <a:latin typeface="Arial Black" pitchFamily="34" charset="0"/>
            </a:endParaRPr>
          </a:p>
        </p:txBody>
      </p:sp>
      <p:sp>
        <p:nvSpPr>
          <p:cNvPr id="65" name="Oval 64"/>
          <p:cNvSpPr/>
          <p:nvPr/>
        </p:nvSpPr>
        <p:spPr>
          <a:xfrm>
            <a:off x="7714368" y="2111852"/>
            <a:ext cx="232333" cy="23233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Arial Black" pitchFamily="34" charset="0"/>
              </a:rPr>
              <a:t>5</a:t>
            </a:r>
            <a:endParaRPr lang="en-US" dirty="0">
              <a:solidFill>
                <a:srgbClr val="002060"/>
              </a:solidFill>
              <a:latin typeface="Arial Black" pitchFamily="34" charset="0"/>
            </a:endParaRPr>
          </a:p>
        </p:txBody>
      </p:sp>
    </p:spTree>
    <p:extLst>
      <p:ext uri="{BB962C8B-B14F-4D97-AF65-F5344CB8AC3E}">
        <p14:creationId xmlns:p14="http://schemas.microsoft.com/office/powerpoint/2010/main" val="4155295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additive="base">
                                        <p:cTn id="7" dur="500" fill="hold"/>
                                        <p:tgtEl>
                                          <p:spTgt spid="7175"/>
                                        </p:tgtEl>
                                        <p:attrNameLst>
                                          <p:attrName>ppt_x</p:attrName>
                                        </p:attrNameLst>
                                      </p:cBhvr>
                                      <p:tavLst>
                                        <p:tav tm="0">
                                          <p:val>
                                            <p:strVal val="0-#ppt_w/2"/>
                                          </p:val>
                                        </p:tav>
                                        <p:tav tm="100000">
                                          <p:val>
                                            <p:strVal val="#ppt_x"/>
                                          </p:val>
                                        </p:tav>
                                      </p:tavLst>
                                    </p:anim>
                                    <p:anim calcmode="lin" valueType="num">
                                      <p:cBhvr additive="base">
                                        <p:cTn id="8" dur="500" fill="hold"/>
                                        <p:tgtEl>
                                          <p:spTgt spid="71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left)">
                                      <p:cBhvr>
                                        <p:cTn id="12" dur="500"/>
                                        <p:tgtEl>
                                          <p:spTgt spid="102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bg/>
                                          </p:spTgt>
                                        </p:tgtEl>
                                        <p:attrNameLst>
                                          <p:attrName>style.visibility</p:attrName>
                                        </p:attrNameLst>
                                      </p:cBhvr>
                                      <p:to>
                                        <p:strVal val="visible"/>
                                      </p:to>
                                    </p:set>
                                    <p:animEffect transition="in" filter="wipe(up)">
                                      <p:cBhvr>
                                        <p:cTn id="29" dur="500"/>
                                        <p:tgtEl>
                                          <p:spTgt spid="15">
                                            <p:bg/>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up)">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wipe(up)">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wipe(up)">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wipe(up)">
                                      <p:cBhvr>
                                        <p:cTn id="47" dur="500"/>
                                        <p:tgtEl>
                                          <p:spTgt spid="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1000"/>
                                        <p:tgtEl>
                                          <p:spTgt spid="53"/>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1000"/>
                                        <p:tgtEl>
                                          <p:spTgt spid="6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up)">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7">
                                            <p:bg/>
                                          </p:spTgt>
                                        </p:tgtEl>
                                        <p:attrNameLst>
                                          <p:attrName>style.visibility</p:attrName>
                                        </p:attrNameLst>
                                      </p:cBhvr>
                                      <p:to>
                                        <p:strVal val="visible"/>
                                      </p:to>
                                    </p:set>
                                    <p:animEffect transition="in" filter="wipe(up)">
                                      <p:cBhvr>
                                        <p:cTn id="69" dur="500"/>
                                        <p:tgtEl>
                                          <p:spTgt spid="37">
                                            <p:bg/>
                                          </p:spTgt>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7">
                                            <p:txEl>
                                              <p:pRg st="0" end="0"/>
                                            </p:txEl>
                                          </p:spTgt>
                                        </p:tgtEl>
                                        <p:attrNameLst>
                                          <p:attrName>style.visibility</p:attrName>
                                        </p:attrNameLst>
                                      </p:cBhvr>
                                      <p:to>
                                        <p:strVal val="visible"/>
                                      </p:to>
                                    </p:set>
                                    <p:animEffect transition="in" filter="wipe(up)">
                                      <p:cBhvr>
                                        <p:cTn id="72" dur="500"/>
                                        <p:tgtEl>
                                          <p:spTgt spid="3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37">
                                            <p:txEl>
                                              <p:pRg st="1" end="1"/>
                                            </p:txEl>
                                          </p:spTgt>
                                        </p:tgtEl>
                                        <p:attrNameLst>
                                          <p:attrName>style.visibility</p:attrName>
                                        </p:attrNameLst>
                                      </p:cBhvr>
                                      <p:to>
                                        <p:strVal val="visible"/>
                                      </p:to>
                                    </p:set>
                                    <p:animEffect transition="in" filter="wipe(up)">
                                      <p:cBhvr>
                                        <p:cTn id="77" dur="500"/>
                                        <p:tgtEl>
                                          <p:spTgt spid="37">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7">
                                            <p:txEl>
                                              <p:pRg st="2" end="2"/>
                                            </p:txEl>
                                          </p:spTgt>
                                        </p:tgtEl>
                                        <p:attrNameLst>
                                          <p:attrName>style.visibility</p:attrName>
                                        </p:attrNameLst>
                                      </p:cBhvr>
                                      <p:to>
                                        <p:strVal val="visible"/>
                                      </p:to>
                                    </p:set>
                                    <p:animEffect transition="in" filter="wipe(up)">
                                      <p:cBhvr>
                                        <p:cTn id="82" dur="500"/>
                                        <p:tgtEl>
                                          <p:spTgt spid="37">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7">
                                            <p:txEl>
                                              <p:pRg st="3" end="3"/>
                                            </p:txEl>
                                          </p:spTgt>
                                        </p:tgtEl>
                                        <p:attrNameLst>
                                          <p:attrName>style.visibility</p:attrName>
                                        </p:attrNameLst>
                                      </p:cBhvr>
                                      <p:to>
                                        <p:strVal val="visible"/>
                                      </p:to>
                                    </p:set>
                                    <p:animEffect transition="in" filter="wipe(up)">
                                      <p:cBhvr>
                                        <p:cTn id="87" dur="500"/>
                                        <p:tgtEl>
                                          <p:spTgt spid="37">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wipe(left)">
                                      <p:cBhvr>
                                        <p:cTn id="92" dur="1000"/>
                                        <p:tgtEl>
                                          <p:spTgt spid="54"/>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wipe(left)">
                                      <p:cBhvr>
                                        <p:cTn id="96" dur="1000"/>
                                        <p:tgtEl>
                                          <p:spTgt spid="63"/>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up)">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up)">
                                      <p:cBhvr>
                                        <p:cTn id="104" dur="500"/>
                                        <p:tgtEl>
                                          <p:spTgt spid="3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40">
                                            <p:bg/>
                                          </p:spTgt>
                                        </p:tgtEl>
                                        <p:attrNameLst>
                                          <p:attrName>style.visibility</p:attrName>
                                        </p:attrNameLst>
                                      </p:cBhvr>
                                      <p:to>
                                        <p:strVal val="visible"/>
                                      </p:to>
                                    </p:set>
                                    <p:animEffect transition="in" filter="wipe(up)">
                                      <p:cBhvr>
                                        <p:cTn id="109" dur="500"/>
                                        <p:tgtEl>
                                          <p:spTgt spid="40">
                                            <p:bg/>
                                          </p:spTgt>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40">
                                            <p:txEl>
                                              <p:pRg st="0" end="0"/>
                                            </p:txEl>
                                          </p:spTgt>
                                        </p:tgtEl>
                                        <p:attrNameLst>
                                          <p:attrName>style.visibility</p:attrName>
                                        </p:attrNameLst>
                                      </p:cBhvr>
                                      <p:to>
                                        <p:strVal val="visible"/>
                                      </p:to>
                                    </p:set>
                                    <p:animEffect transition="in" filter="wipe(up)">
                                      <p:cBhvr>
                                        <p:cTn id="112" dur="500"/>
                                        <p:tgtEl>
                                          <p:spTgt spid="40">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0">
                                            <p:txEl>
                                              <p:pRg st="1" end="1"/>
                                            </p:txEl>
                                          </p:spTgt>
                                        </p:tgtEl>
                                        <p:attrNameLst>
                                          <p:attrName>style.visibility</p:attrName>
                                        </p:attrNameLst>
                                      </p:cBhvr>
                                      <p:to>
                                        <p:strVal val="visible"/>
                                      </p:to>
                                    </p:set>
                                    <p:animEffect transition="in" filter="wipe(up)">
                                      <p:cBhvr>
                                        <p:cTn id="117" dur="500"/>
                                        <p:tgtEl>
                                          <p:spTgt spid="40">
                                            <p:txEl>
                                              <p:pRg st="1" end="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40">
                                            <p:txEl>
                                              <p:pRg st="2" end="2"/>
                                            </p:txEl>
                                          </p:spTgt>
                                        </p:tgtEl>
                                        <p:attrNameLst>
                                          <p:attrName>style.visibility</p:attrName>
                                        </p:attrNameLst>
                                      </p:cBhvr>
                                      <p:to>
                                        <p:strVal val="visible"/>
                                      </p:to>
                                    </p:set>
                                    <p:animEffect transition="in" filter="wipe(up)">
                                      <p:cBhvr>
                                        <p:cTn id="122" dur="500"/>
                                        <p:tgtEl>
                                          <p:spTgt spid="40">
                                            <p:txEl>
                                              <p:pRg st="2" end="2"/>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40">
                                            <p:txEl>
                                              <p:pRg st="3" end="3"/>
                                            </p:txEl>
                                          </p:spTgt>
                                        </p:tgtEl>
                                        <p:attrNameLst>
                                          <p:attrName>style.visibility</p:attrName>
                                        </p:attrNameLst>
                                      </p:cBhvr>
                                      <p:to>
                                        <p:strVal val="visible"/>
                                      </p:to>
                                    </p:set>
                                    <p:animEffect transition="in" filter="wipe(up)">
                                      <p:cBhvr>
                                        <p:cTn id="127" dur="500"/>
                                        <p:tgtEl>
                                          <p:spTgt spid="40">
                                            <p:txEl>
                                              <p:pRg st="3" end="3"/>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40">
                                            <p:txEl>
                                              <p:pRg st="4" end="4"/>
                                            </p:txEl>
                                          </p:spTgt>
                                        </p:tgtEl>
                                        <p:attrNameLst>
                                          <p:attrName>style.visibility</p:attrName>
                                        </p:attrNameLst>
                                      </p:cBhvr>
                                      <p:to>
                                        <p:strVal val="visible"/>
                                      </p:to>
                                    </p:set>
                                    <p:animEffect transition="in" filter="wipe(up)">
                                      <p:cBhvr>
                                        <p:cTn id="132" dur="500"/>
                                        <p:tgtEl>
                                          <p:spTgt spid="40">
                                            <p:txEl>
                                              <p:pRg st="4" end="4"/>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wipe(left)">
                                      <p:cBhvr>
                                        <p:cTn id="137" dur="1000"/>
                                        <p:tgtEl>
                                          <p:spTgt spid="51"/>
                                        </p:tgtEl>
                                      </p:cBhvr>
                                    </p:animEffect>
                                  </p:childTnLst>
                                </p:cTn>
                              </p:par>
                            </p:childTnLst>
                          </p:cTn>
                        </p:par>
                        <p:par>
                          <p:cTn id="138" fill="hold">
                            <p:stCondLst>
                              <p:cond delay="1000"/>
                            </p:stCondLst>
                            <p:childTnLst>
                              <p:par>
                                <p:cTn id="139" presetID="22" presetClass="entr" presetSubtype="8" fill="hold" grpId="0" nodeType="afterEffect">
                                  <p:stCondLst>
                                    <p:cond delay="0"/>
                                  </p:stCondLst>
                                  <p:childTnLst>
                                    <p:set>
                                      <p:cBhvr>
                                        <p:cTn id="140" dur="1" fill="hold">
                                          <p:stCondLst>
                                            <p:cond delay="0"/>
                                          </p:stCondLst>
                                        </p:cTn>
                                        <p:tgtEl>
                                          <p:spTgt spid="64"/>
                                        </p:tgtEl>
                                        <p:attrNameLst>
                                          <p:attrName>style.visibility</p:attrName>
                                        </p:attrNameLst>
                                      </p:cBhvr>
                                      <p:to>
                                        <p:strVal val="visible"/>
                                      </p:to>
                                    </p:set>
                                    <p:animEffect transition="in" filter="wipe(left)">
                                      <p:cBhvr>
                                        <p:cTn id="141" dur="1000"/>
                                        <p:tgtEl>
                                          <p:spTgt spid="64"/>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41"/>
                                        </p:tgtEl>
                                        <p:attrNameLst>
                                          <p:attrName>style.visibility</p:attrName>
                                        </p:attrNameLst>
                                      </p:cBhvr>
                                      <p:to>
                                        <p:strVal val="visible"/>
                                      </p:to>
                                    </p:set>
                                    <p:animEffect transition="in" filter="wipe(up)">
                                      <p:cBhvr>
                                        <p:cTn id="144" dur="500"/>
                                        <p:tgtEl>
                                          <p:spTgt spid="41"/>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wipe(up)">
                                      <p:cBhvr>
                                        <p:cTn id="149" dur="500"/>
                                        <p:tgtEl>
                                          <p:spTgt spid="42"/>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1" fill="hold" grpId="0" nodeType="clickEffect">
                                  <p:stCondLst>
                                    <p:cond delay="0"/>
                                  </p:stCondLst>
                                  <p:childTnLst>
                                    <p:set>
                                      <p:cBhvr>
                                        <p:cTn id="153" dur="1" fill="hold">
                                          <p:stCondLst>
                                            <p:cond delay="0"/>
                                          </p:stCondLst>
                                        </p:cTn>
                                        <p:tgtEl>
                                          <p:spTgt spid="43">
                                            <p:bg/>
                                          </p:spTgt>
                                        </p:tgtEl>
                                        <p:attrNameLst>
                                          <p:attrName>style.visibility</p:attrName>
                                        </p:attrNameLst>
                                      </p:cBhvr>
                                      <p:to>
                                        <p:strVal val="visible"/>
                                      </p:to>
                                    </p:set>
                                    <p:animEffect transition="in" filter="wipe(up)">
                                      <p:cBhvr>
                                        <p:cTn id="154" dur="500"/>
                                        <p:tgtEl>
                                          <p:spTgt spid="43">
                                            <p:bg/>
                                          </p:spTgt>
                                        </p:tgtEl>
                                      </p:cBhvr>
                                    </p:animEffect>
                                  </p:childTnLst>
                                </p:cTn>
                              </p:par>
                              <p:par>
                                <p:cTn id="155" presetID="22" presetClass="entr" presetSubtype="1" fill="hold" grpId="0" nodeType="withEffect">
                                  <p:stCondLst>
                                    <p:cond delay="0"/>
                                  </p:stCondLst>
                                  <p:childTnLst>
                                    <p:set>
                                      <p:cBhvr>
                                        <p:cTn id="156" dur="1" fill="hold">
                                          <p:stCondLst>
                                            <p:cond delay="0"/>
                                          </p:stCondLst>
                                        </p:cTn>
                                        <p:tgtEl>
                                          <p:spTgt spid="43">
                                            <p:txEl>
                                              <p:pRg st="0" end="0"/>
                                            </p:txEl>
                                          </p:spTgt>
                                        </p:tgtEl>
                                        <p:attrNameLst>
                                          <p:attrName>style.visibility</p:attrName>
                                        </p:attrNameLst>
                                      </p:cBhvr>
                                      <p:to>
                                        <p:strVal val="visible"/>
                                      </p:to>
                                    </p:set>
                                    <p:animEffect transition="in" filter="wipe(up)">
                                      <p:cBhvr>
                                        <p:cTn id="157" dur="500"/>
                                        <p:tgtEl>
                                          <p:spTgt spid="43">
                                            <p:txEl>
                                              <p:pRg st="0" end="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43">
                                            <p:txEl>
                                              <p:pRg st="1" end="1"/>
                                            </p:txEl>
                                          </p:spTgt>
                                        </p:tgtEl>
                                        <p:attrNameLst>
                                          <p:attrName>style.visibility</p:attrName>
                                        </p:attrNameLst>
                                      </p:cBhvr>
                                      <p:to>
                                        <p:strVal val="visible"/>
                                      </p:to>
                                    </p:set>
                                    <p:animEffect transition="in" filter="wipe(up)">
                                      <p:cBhvr>
                                        <p:cTn id="162" dur="500"/>
                                        <p:tgtEl>
                                          <p:spTgt spid="43">
                                            <p:txEl>
                                              <p:pRg st="1" end="1"/>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43">
                                            <p:txEl>
                                              <p:pRg st="2" end="2"/>
                                            </p:txEl>
                                          </p:spTgt>
                                        </p:tgtEl>
                                        <p:attrNameLst>
                                          <p:attrName>style.visibility</p:attrName>
                                        </p:attrNameLst>
                                      </p:cBhvr>
                                      <p:to>
                                        <p:strVal val="visible"/>
                                      </p:to>
                                    </p:set>
                                    <p:animEffect transition="in" filter="wipe(up)">
                                      <p:cBhvr>
                                        <p:cTn id="167" dur="500"/>
                                        <p:tgtEl>
                                          <p:spTgt spid="43">
                                            <p:txEl>
                                              <p:pRg st="2" end="2"/>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43">
                                            <p:txEl>
                                              <p:pRg st="3" end="3"/>
                                            </p:txEl>
                                          </p:spTgt>
                                        </p:tgtEl>
                                        <p:attrNameLst>
                                          <p:attrName>style.visibility</p:attrName>
                                        </p:attrNameLst>
                                      </p:cBhvr>
                                      <p:to>
                                        <p:strVal val="visible"/>
                                      </p:to>
                                    </p:set>
                                    <p:animEffect transition="in" filter="wipe(up)">
                                      <p:cBhvr>
                                        <p:cTn id="172" dur="500"/>
                                        <p:tgtEl>
                                          <p:spTgt spid="43">
                                            <p:txEl>
                                              <p:pRg st="3" end="3"/>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nodeType="clickEffect">
                                  <p:stCondLst>
                                    <p:cond delay="0"/>
                                  </p:stCondLst>
                                  <p:childTnLst>
                                    <p:set>
                                      <p:cBhvr>
                                        <p:cTn id="176" dur="1" fill="hold">
                                          <p:stCondLst>
                                            <p:cond delay="0"/>
                                          </p:stCondLst>
                                        </p:cTn>
                                        <p:tgtEl>
                                          <p:spTgt spid="1028"/>
                                        </p:tgtEl>
                                        <p:attrNameLst>
                                          <p:attrName>style.visibility</p:attrName>
                                        </p:attrNameLst>
                                      </p:cBhvr>
                                      <p:to>
                                        <p:strVal val="visible"/>
                                      </p:to>
                                    </p:set>
                                    <p:animEffect transition="in" filter="wipe(left)">
                                      <p:cBhvr>
                                        <p:cTn id="177" dur="1000"/>
                                        <p:tgtEl>
                                          <p:spTgt spid="1028"/>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65"/>
                                        </p:tgtEl>
                                        <p:attrNameLst>
                                          <p:attrName>style.visibility</p:attrName>
                                        </p:attrNameLst>
                                      </p:cBhvr>
                                      <p:to>
                                        <p:strVal val="visible"/>
                                      </p:to>
                                    </p:set>
                                    <p:animEffect transition="in" filter="wipe(left)">
                                      <p:cBhvr>
                                        <p:cTn id="180" dur="1000"/>
                                        <p:tgtEl>
                                          <p:spTgt spid="65"/>
                                        </p:tgtEl>
                                      </p:cBhvr>
                                    </p:animEffect>
                                  </p:childTnLst>
                                </p:cTn>
                              </p:par>
                              <p:par>
                                <p:cTn id="181" presetID="22" presetClass="entr" presetSubtype="1" fill="hold" grpId="0" nodeType="withEffect">
                                  <p:stCondLst>
                                    <p:cond delay="0"/>
                                  </p:stCondLst>
                                  <p:childTnLst>
                                    <p:set>
                                      <p:cBhvr>
                                        <p:cTn id="182" dur="1" fill="hold">
                                          <p:stCondLst>
                                            <p:cond delay="0"/>
                                          </p:stCondLst>
                                        </p:cTn>
                                        <p:tgtEl>
                                          <p:spTgt spid="44"/>
                                        </p:tgtEl>
                                        <p:attrNameLst>
                                          <p:attrName>style.visibility</p:attrName>
                                        </p:attrNameLst>
                                      </p:cBhvr>
                                      <p:to>
                                        <p:strVal val="visible"/>
                                      </p:to>
                                    </p:set>
                                    <p:animEffect transition="in" filter="wipe(up)">
                                      <p:cBhvr>
                                        <p:cTn id="183" dur="500"/>
                                        <p:tgtEl>
                                          <p:spTgt spid="44"/>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1" fill="hold" grpId="0" nodeType="click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wipe(up)">
                                      <p:cBhvr>
                                        <p:cTn id="188" dur="500"/>
                                        <p:tgtEl>
                                          <p:spTgt spid="45"/>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46">
                                            <p:bg/>
                                          </p:spTgt>
                                        </p:tgtEl>
                                        <p:attrNameLst>
                                          <p:attrName>style.visibility</p:attrName>
                                        </p:attrNameLst>
                                      </p:cBhvr>
                                      <p:to>
                                        <p:strVal val="visible"/>
                                      </p:to>
                                    </p:set>
                                    <p:animEffect transition="in" filter="wipe(up)">
                                      <p:cBhvr>
                                        <p:cTn id="193" dur="500"/>
                                        <p:tgtEl>
                                          <p:spTgt spid="46">
                                            <p:bg/>
                                          </p:spTgt>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46">
                                            <p:txEl>
                                              <p:pRg st="0" end="0"/>
                                            </p:txEl>
                                          </p:spTgt>
                                        </p:tgtEl>
                                        <p:attrNameLst>
                                          <p:attrName>style.visibility</p:attrName>
                                        </p:attrNameLst>
                                      </p:cBhvr>
                                      <p:to>
                                        <p:strVal val="visible"/>
                                      </p:to>
                                    </p:set>
                                    <p:animEffect transition="in" filter="wipe(up)">
                                      <p:cBhvr>
                                        <p:cTn id="196" dur="500"/>
                                        <p:tgtEl>
                                          <p:spTgt spid="46">
                                            <p:txEl>
                                              <p:pRg st="0" end="0"/>
                                            </p:txEl>
                                          </p:spTgt>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46">
                                            <p:txEl>
                                              <p:pRg st="1" end="1"/>
                                            </p:txEl>
                                          </p:spTgt>
                                        </p:tgtEl>
                                        <p:attrNameLst>
                                          <p:attrName>style.visibility</p:attrName>
                                        </p:attrNameLst>
                                      </p:cBhvr>
                                      <p:to>
                                        <p:strVal val="visible"/>
                                      </p:to>
                                    </p:set>
                                    <p:animEffect transition="in" filter="wipe(up)">
                                      <p:cBhvr>
                                        <p:cTn id="201" dur="500"/>
                                        <p:tgtEl>
                                          <p:spTgt spid="46">
                                            <p:txEl>
                                              <p:pRg st="1" end="1"/>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1" fill="hold" grpId="0" nodeType="clickEffect">
                                  <p:stCondLst>
                                    <p:cond delay="0"/>
                                  </p:stCondLst>
                                  <p:childTnLst>
                                    <p:set>
                                      <p:cBhvr>
                                        <p:cTn id="205" dur="1" fill="hold">
                                          <p:stCondLst>
                                            <p:cond delay="0"/>
                                          </p:stCondLst>
                                        </p:cTn>
                                        <p:tgtEl>
                                          <p:spTgt spid="46">
                                            <p:txEl>
                                              <p:pRg st="2" end="2"/>
                                            </p:txEl>
                                          </p:spTgt>
                                        </p:tgtEl>
                                        <p:attrNameLst>
                                          <p:attrName>style.visibility</p:attrName>
                                        </p:attrNameLst>
                                      </p:cBhvr>
                                      <p:to>
                                        <p:strVal val="visible"/>
                                      </p:to>
                                    </p:set>
                                    <p:animEffect transition="in" filter="wipe(up)">
                                      <p:cBhvr>
                                        <p:cTn id="206" dur="500"/>
                                        <p:tgtEl>
                                          <p:spTgt spid="46">
                                            <p:txEl>
                                              <p:pRg st="2" end="2"/>
                                            </p:txEl>
                                          </p:spTgt>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1" fill="hold" grpId="0" nodeType="clickEffect">
                                  <p:stCondLst>
                                    <p:cond delay="0"/>
                                  </p:stCondLst>
                                  <p:childTnLst>
                                    <p:set>
                                      <p:cBhvr>
                                        <p:cTn id="210" dur="1" fill="hold">
                                          <p:stCondLst>
                                            <p:cond delay="0"/>
                                          </p:stCondLst>
                                        </p:cTn>
                                        <p:tgtEl>
                                          <p:spTgt spid="46">
                                            <p:txEl>
                                              <p:pRg st="3" end="3"/>
                                            </p:txEl>
                                          </p:spTgt>
                                        </p:tgtEl>
                                        <p:attrNameLst>
                                          <p:attrName>style.visibility</p:attrName>
                                        </p:attrNameLst>
                                      </p:cBhvr>
                                      <p:to>
                                        <p:strVal val="visible"/>
                                      </p:to>
                                    </p:set>
                                    <p:animEffect transition="in" filter="wipe(up)">
                                      <p:cBhvr>
                                        <p:cTn id="211"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5" grpId="0" uiExpand="1" build="p" animBg="1"/>
      <p:bldP spid="7175" grpId="0"/>
      <p:bldP spid="36" grpId="0" animBg="1"/>
      <p:bldP spid="37" grpId="0" uiExpand="1" build="p" animBg="1"/>
      <p:bldP spid="38" grpId="0" animBg="1"/>
      <p:bldP spid="39" grpId="0" animBg="1"/>
      <p:bldP spid="40" grpId="0" uiExpand="1" build="p" animBg="1"/>
      <p:bldP spid="41" grpId="0" animBg="1"/>
      <p:bldP spid="42" grpId="0" animBg="1"/>
      <p:bldP spid="43" grpId="0" uiExpand="1" build="p" animBg="1"/>
      <p:bldP spid="44" grpId="0" animBg="1"/>
      <p:bldP spid="45" grpId="0" animBg="1"/>
      <p:bldP spid="46" grpId="0" uiExpand="1" build="p" animBg="1"/>
      <p:bldP spid="5" grpId="0" animBg="1"/>
      <p:bldP spid="62" grpId="0" animBg="1"/>
      <p:bldP spid="63" grpId="0" animBg="1"/>
      <p:bldP spid="64" grpId="0" animBg="1"/>
      <p:bldP spid="6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1" name="Rectangle 3"/>
          <p:cNvSpPr>
            <a:spLocks noGrp="1" noChangeArrowheads="1"/>
          </p:cNvSpPr>
          <p:nvPr>
            <p:ph idx="1"/>
          </p:nvPr>
        </p:nvSpPr>
        <p:spPr>
          <a:xfrm>
            <a:off x="1539072" y="422031"/>
            <a:ext cx="6618689" cy="4732531"/>
          </a:xfrm>
        </p:spPr>
        <p:txBody>
          <a:bodyPr/>
          <a:lstStyle/>
          <a:p>
            <a:pPr marL="0" indent="6350" algn="ctr">
              <a:buFontTx/>
              <a:buNone/>
            </a:pPr>
            <a:r>
              <a:rPr lang="en-US" sz="4000" dirty="0" smtClean="0">
                <a:solidFill>
                  <a:srgbClr val="FFFF00"/>
                </a:solidFill>
                <a:effectLst>
                  <a:outerShdw blurRad="38100" dist="38100" dir="2700000" algn="tl">
                    <a:srgbClr val="000000">
                      <a:alpha val="43137"/>
                    </a:srgbClr>
                  </a:outerShdw>
                </a:effectLst>
                <a:latin typeface="Arial Black" pitchFamily="34" charset="0"/>
              </a:rPr>
              <a:t>EVERYONE</a:t>
            </a:r>
            <a:r>
              <a:rPr lang="en-US" sz="4000" dirty="0" smtClean="0">
                <a:effectLst>
                  <a:outerShdw blurRad="38100" dist="38100" dir="2700000" algn="tl">
                    <a:srgbClr val="000000">
                      <a:alpha val="43137"/>
                    </a:srgbClr>
                  </a:outerShdw>
                </a:effectLst>
                <a:latin typeface="Arial Black" pitchFamily="34" charset="0"/>
              </a:rPr>
              <a:t> </a:t>
            </a:r>
          </a:p>
          <a:p>
            <a:pPr marL="0" indent="6350" algn="ctr">
              <a:buFontTx/>
              <a:buNone/>
            </a:pPr>
            <a:r>
              <a:rPr lang="en-US" sz="4000" dirty="0" smtClean="0">
                <a:effectLst>
                  <a:outerShdw blurRad="38100" dist="38100" dir="2700000" algn="tl">
                    <a:srgbClr val="000000">
                      <a:alpha val="43137"/>
                    </a:srgbClr>
                  </a:outerShdw>
                </a:effectLst>
                <a:latin typeface="Arial Black" pitchFamily="34" charset="0"/>
              </a:rPr>
              <a:t>deserves the opportunity to either accept or reject the gospel!</a:t>
            </a:r>
          </a:p>
          <a:p>
            <a:pPr marL="0" indent="6350">
              <a:buFontTx/>
              <a:buNone/>
            </a:pPr>
            <a:endParaRPr lang="en-US" sz="4000" dirty="0" smtClean="0">
              <a:effectLst>
                <a:outerShdw blurRad="38100" dist="38100" dir="2700000" algn="tl">
                  <a:srgbClr val="000000">
                    <a:alpha val="43137"/>
                  </a:srgbClr>
                </a:outerShdw>
              </a:effectLst>
              <a:latin typeface="Arial Black" pitchFamily="34" charset="0"/>
            </a:endParaRPr>
          </a:p>
        </p:txBody>
      </p:sp>
      <p:sp>
        <p:nvSpPr>
          <p:cNvPr id="2" name="AutoShape 8" descr="thumbs down"/>
          <p:cNvSpPr>
            <a:spLocks noChangeAspect="1" noChangeArrowheads="1"/>
          </p:cNvSpPr>
          <p:nvPr/>
        </p:nvSpPr>
        <p:spPr bwMode="auto">
          <a:xfrm>
            <a:off x="4413250" y="-117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http://www.titchy.biz/images/thumbs-down.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0092" y="4327747"/>
            <a:ext cx="1905000" cy="1914525"/>
          </a:xfrm>
          <a:prstGeom prst="rect">
            <a:avLst/>
          </a:prstGeom>
          <a:no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60" name="Picture 12" descr="http://www.titchy.biz/images/thumbs-up.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flipH="1">
            <a:off x="1411531" y="3349831"/>
            <a:ext cx="2246069" cy="2276017"/>
          </a:xfrm>
          <a:prstGeom prst="rect">
            <a:avLst/>
          </a:prstGeom>
          <a:no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254370" y="246094"/>
            <a:ext cx="7303476" cy="2107000"/>
          </a:xfrm>
        </p:spPr>
        <p:txBody>
          <a:bodyPr/>
          <a:lstStyle/>
          <a:p>
            <a:pPr fontAlgn="auto">
              <a:spcAft>
                <a:spcPts val="0"/>
              </a:spcAft>
              <a:defRPr/>
            </a:pPr>
            <a:r>
              <a:rPr lang="en-US" dirty="0" smtClean="0"/>
              <a:t>You Can Do It!</a:t>
            </a:r>
            <a:r>
              <a:rPr lang="en-US" dirty="0"/>
              <a:t/>
            </a:r>
            <a:br>
              <a:rPr lang="en-US" dirty="0"/>
            </a:br>
            <a:r>
              <a:rPr lang="en-US" i="1" dirty="0" smtClean="0">
                <a:solidFill>
                  <a:srgbClr val="FFFF00"/>
                </a:solidFill>
              </a:rPr>
              <a:t>Every</a:t>
            </a:r>
            <a:r>
              <a:rPr lang="en-US" dirty="0" smtClean="0">
                <a:solidFill>
                  <a:srgbClr val="FFFF00"/>
                </a:solidFill>
              </a:rPr>
              <a:t> </a:t>
            </a:r>
            <a:r>
              <a:rPr lang="en-US" dirty="0"/>
              <a:t>Christian should be able to share the gospel with </a:t>
            </a:r>
            <a:r>
              <a:rPr lang="en-US" dirty="0" smtClean="0"/>
              <a:t>anyone. We need:</a:t>
            </a:r>
            <a:r>
              <a:rPr lang="en-US" dirty="0"/>
              <a:t/>
            </a:r>
            <a:br>
              <a:rPr lang="en-US" dirty="0"/>
            </a:br>
            <a:endParaRPr lang="en-US" dirty="0" smtClean="0"/>
          </a:p>
        </p:txBody>
      </p:sp>
      <p:sp>
        <p:nvSpPr>
          <p:cNvPr id="1166339" name="Rectangle 3"/>
          <p:cNvSpPr>
            <a:spLocks noGrp="1" noChangeArrowheads="1"/>
          </p:cNvSpPr>
          <p:nvPr>
            <p:ph idx="1"/>
          </p:nvPr>
        </p:nvSpPr>
        <p:spPr>
          <a:xfrm>
            <a:off x="1657839" y="1908932"/>
            <a:ext cx="5211883" cy="5257800"/>
          </a:xfrm>
        </p:spPr>
        <p:txBody>
          <a:bodyPr>
            <a:normAutofit/>
          </a:bodyPr>
          <a:lstStyle/>
          <a:p>
            <a:pPr marL="137160" indent="0" fontAlgn="auto">
              <a:lnSpc>
                <a:spcPct val="80000"/>
              </a:lnSpc>
              <a:spcAft>
                <a:spcPts val="0"/>
              </a:spcAft>
              <a:buClr>
                <a:srgbClr val="C00000"/>
              </a:buClr>
              <a:buSzPct val="106000"/>
              <a:buNone/>
              <a:defRPr/>
            </a:pPr>
            <a:r>
              <a:rPr lang="en-US" sz="2600" b="1" dirty="0" smtClean="0">
                <a:effectLst>
                  <a:outerShdw blurRad="38100" dist="38100" dir="2700000" algn="tl">
                    <a:srgbClr val="000000">
                      <a:alpha val="43137"/>
                    </a:srgbClr>
                  </a:outerShdw>
                </a:effectLst>
                <a:latin typeface="Arial" pitchFamily="34" charset="0"/>
                <a:cs typeface="Arial" pitchFamily="34" charset="0"/>
              </a:rPr>
              <a:t>PASSION</a:t>
            </a:r>
            <a:r>
              <a:rPr lang="en-US" sz="2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 In your heart, generate some passion and zeal </a:t>
            </a:r>
          </a:p>
          <a:p>
            <a:pPr marL="137160" indent="0" fontAlgn="auto">
              <a:lnSpc>
                <a:spcPct val="80000"/>
              </a:lnSpc>
              <a:spcAft>
                <a:spcPts val="0"/>
              </a:spcAft>
              <a:buClr>
                <a:srgbClr val="C00000"/>
              </a:buClr>
              <a:buSzPct val="106000"/>
              <a:buNone/>
              <a:defRPr/>
            </a:pPr>
            <a:r>
              <a:rPr lang="en-US" sz="2600" b="1" dirty="0" smtClean="0">
                <a:effectLst>
                  <a:outerShdw blurRad="38100" dist="38100" dir="2700000" algn="tl">
                    <a:srgbClr val="000000">
                      <a:alpha val="43137"/>
                    </a:srgbClr>
                  </a:outerShdw>
                </a:effectLst>
                <a:latin typeface="Arial" pitchFamily="34" charset="0"/>
                <a:cs typeface="Arial" pitchFamily="34" charset="0"/>
              </a:rPr>
              <a:t>TO KNOW THE GOSPEL </a:t>
            </a:r>
            <a:r>
              <a:rPr lang="en-US" sz="2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and practice sharing with others</a:t>
            </a:r>
          </a:p>
          <a:p>
            <a:pPr marL="137160" indent="0" fontAlgn="auto">
              <a:lnSpc>
                <a:spcPct val="80000"/>
              </a:lnSpc>
              <a:spcAft>
                <a:spcPts val="0"/>
              </a:spcAft>
              <a:buClr>
                <a:srgbClr val="C00000"/>
              </a:buClr>
              <a:buSzPct val="106000"/>
              <a:buNone/>
              <a:defRPr/>
            </a:pPr>
            <a:r>
              <a:rPr lang="en-US" sz="2600" b="1" dirty="0" smtClean="0">
                <a:effectLst>
                  <a:outerShdw blurRad="38100" dist="38100" dir="2700000" algn="tl">
                    <a:srgbClr val="000000">
                      <a:alpha val="43137"/>
                    </a:srgbClr>
                  </a:outerShdw>
                </a:effectLst>
                <a:latin typeface="Arial" pitchFamily="34" charset="0"/>
                <a:cs typeface="Arial" pitchFamily="34" charset="0"/>
              </a:rPr>
              <a:t>A LOVE FOR THE LOST </a:t>
            </a:r>
            <a:r>
              <a:rPr lang="en-US" sz="2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-Teach the gospel message to others with gentleness and reverence</a:t>
            </a:r>
          </a:p>
          <a:p>
            <a:pPr marL="137160" indent="0" fontAlgn="auto">
              <a:lnSpc>
                <a:spcPct val="80000"/>
              </a:lnSpc>
              <a:spcAft>
                <a:spcPts val="0"/>
              </a:spcAft>
              <a:buClr>
                <a:srgbClr val="C00000"/>
              </a:buClr>
              <a:buSzPct val="106000"/>
              <a:buNone/>
              <a:defRPr/>
            </a:pPr>
            <a:r>
              <a:rPr lang="en-US" sz="2600" b="1" dirty="0" smtClean="0">
                <a:effectLst>
                  <a:outerShdw blurRad="38100" dist="38100" dir="2700000" algn="tl">
                    <a:srgbClr val="000000">
                      <a:alpha val="43137"/>
                    </a:srgbClr>
                  </a:outerShdw>
                </a:effectLst>
                <a:latin typeface="Arial" pitchFamily="34" charset="0"/>
                <a:cs typeface="Arial" pitchFamily="34" charset="0"/>
              </a:rPr>
              <a:t>EXAMPLE</a:t>
            </a:r>
            <a:r>
              <a:rPr lang="en-US" sz="26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 Let others see your service, joy and passion for what God has done for you!</a:t>
            </a:r>
          </a:p>
        </p:txBody>
      </p:sp>
      <p:pic>
        <p:nvPicPr>
          <p:cNvPr id="59396" name="Picture 4" descr="PJ Robinson and Barry Falls (Northern Ireland) study together on a warm afternoon in early spring."/>
          <p:cNvPicPr>
            <a:picLocks noChangeAspect="1" noChangeArrowheads="1"/>
          </p:cNvPicPr>
          <p:nvPr/>
        </p:nvPicPr>
        <p:blipFill>
          <a:blip r:embed="rId3" cstate="screen"/>
          <a:srcRect/>
          <a:stretch>
            <a:fillRect/>
          </a:stretch>
        </p:blipFill>
        <p:spPr bwMode="auto">
          <a:xfrm>
            <a:off x="6495092" y="1902960"/>
            <a:ext cx="2648908" cy="198584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AutoShape 63"/>
          <p:cNvSpPr>
            <a:spLocks noChangeArrowheads="1"/>
          </p:cNvSpPr>
          <p:nvPr/>
        </p:nvSpPr>
        <p:spPr bwMode="auto">
          <a:xfrm>
            <a:off x="-218394" y="1667765"/>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smtClean="0">
                <a:ln>
                  <a:noFill/>
                </a:ln>
                <a:effectLst>
                  <a:outerShdw blurRad="38100" dist="38100" dir="2700000" algn="tl">
                    <a:srgbClr val="000000">
                      <a:alpha val="43137"/>
                    </a:srgbClr>
                  </a:outerShdw>
                </a:effectLst>
                <a:uLnTx/>
                <a:uFillTx/>
                <a:latin typeface="Arial" charset="0"/>
                <a:ea typeface="+mn-ea"/>
                <a:cs typeface="Arial"/>
              </a:rPr>
              <a:t>Get it!</a:t>
            </a:r>
            <a:endPar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Arial" charset="0"/>
              <a:ea typeface="+mn-ea"/>
              <a:cs typeface="Arial"/>
            </a:endParaRPr>
          </a:p>
        </p:txBody>
      </p:sp>
      <p:sp>
        <p:nvSpPr>
          <p:cNvPr id="6" name="AutoShape 63"/>
          <p:cNvSpPr>
            <a:spLocks noChangeArrowheads="1"/>
          </p:cNvSpPr>
          <p:nvPr/>
        </p:nvSpPr>
        <p:spPr bwMode="auto">
          <a:xfrm>
            <a:off x="-160546" y="2565420"/>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smtClean="0">
                <a:ln>
                  <a:noFill/>
                </a:ln>
                <a:effectLst>
                  <a:outerShdw blurRad="38100" dist="38100" dir="2700000" algn="tl">
                    <a:srgbClr val="000000">
                      <a:alpha val="43137"/>
                    </a:srgbClr>
                  </a:outerShdw>
                </a:effectLst>
                <a:uLnTx/>
                <a:uFillTx/>
                <a:latin typeface="Arial" charset="0"/>
                <a:ea typeface="+mn-ea"/>
                <a:cs typeface="Arial"/>
              </a:rPr>
              <a:t>Learn it!</a:t>
            </a:r>
            <a:endPar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Arial" charset="0"/>
              <a:ea typeface="+mn-ea"/>
              <a:cs typeface="Arial"/>
            </a:endParaRPr>
          </a:p>
        </p:txBody>
      </p:sp>
      <p:sp>
        <p:nvSpPr>
          <p:cNvPr id="7" name="AutoShape 63"/>
          <p:cNvSpPr>
            <a:spLocks noChangeArrowheads="1"/>
          </p:cNvSpPr>
          <p:nvPr/>
        </p:nvSpPr>
        <p:spPr bwMode="auto">
          <a:xfrm>
            <a:off x="-155134" y="3508065"/>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smtClean="0">
                <a:ln>
                  <a:noFill/>
                </a:ln>
                <a:effectLst>
                  <a:outerShdw blurRad="38100" dist="38100" dir="2700000" algn="tl">
                    <a:srgbClr val="000000">
                      <a:alpha val="43137"/>
                    </a:srgbClr>
                  </a:outerShdw>
                </a:effectLst>
                <a:uLnTx/>
                <a:uFillTx/>
                <a:latin typeface="Arial" charset="0"/>
                <a:ea typeface="+mn-ea"/>
                <a:cs typeface="Arial"/>
              </a:rPr>
              <a:t>Share it!</a:t>
            </a:r>
            <a:endPar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Arial" charset="0"/>
              <a:ea typeface="+mn-ea"/>
              <a:cs typeface="Arial"/>
            </a:endParaRPr>
          </a:p>
        </p:txBody>
      </p:sp>
      <p:sp>
        <p:nvSpPr>
          <p:cNvPr id="8" name="AutoShape 63"/>
          <p:cNvSpPr>
            <a:spLocks noChangeArrowheads="1"/>
          </p:cNvSpPr>
          <p:nvPr/>
        </p:nvSpPr>
        <p:spPr bwMode="auto">
          <a:xfrm>
            <a:off x="-175263" y="4781900"/>
            <a:ext cx="2245158" cy="1311662"/>
          </a:xfrm>
          <a:prstGeom prst="irregularSeal2">
            <a:avLst/>
          </a:prstGeom>
          <a:solidFill>
            <a:srgbClr val="00CC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dirty="0" smtClean="0">
                <a:ln>
                  <a:noFill/>
                </a:ln>
                <a:effectLst>
                  <a:outerShdw blurRad="38100" dist="38100" dir="2700000" algn="tl">
                    <a:srgbClr val="000000">
                      <a:alpha val="43137"/>
                    </a:srgbClr>
                  </a:outerShdw>
                </a:effectLst>
                <a:uLnTx/>
                <a:uFillTx/>
                <a:latin typeface="Arial" charset="0"/>
                <a:ea typeface="+mn-ea"/>
                <a:cs typeface="Arial"/>
              </a:rPr>
              <a:t>Live it!</a:t>
            </a:r>
            <a:endParaRPr kumimoji="0" lang="en-US" sz="2400" b="1" i="0" u="none" strike="noStrike" kern="0" cap="none" spc="0" normalizeH="0" baseline="0" noProof="0" dirty="0">
              <a:ln>
                <a:noFill/>
              </a:ln>
              <a:effectLst>
                <a:outerShdw blurRad="38100" dist="38100" dir="2700000" algn="tl">
                  <a:srgbClr val="000000">
                    <a:alpha val="43137"/>
                  </a:srgbClr>
                </a:outerShdw>
              </a:effectLst>
              <a:uLnTx/>
              <a:uFillTx/>
              <a:latin typeface="Arial" charset="0"/>
              <a:ea typeface="+mn-ea"/>
              <a:cs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1000"/>
                                        <p:tgtEl>
                                          <p:spTgt spid="56322"/>
                                        </p:tgtEl>
                                      </p:cBhvr>
                                    </p:animEffect>
                                    <p:anim calcmode="lin" valueType="num">
                                      <p:cBhvr>
                                        <p:cTn id="8" dur="1000" fill="hold"/>
                                        <p:tgtEl>
                                          <p:spTgt spid="56322"/>
                                        </p:tgtEl>
                                        <p:attrNameLst>
                                          <p:attrName>ppt_x</p:attrName>
                                        </p:attrNameLst>
                                      </p:cBhvr>
                                      <p:tavLst>
                                        <p:tav tm="0">
                                          <p:val>
                                            <p:strVal val="#ppt_x"/>
                                          </p:val>
                                        </p:tav>
                                        <p:tav tm="100000">
                                          <p:val>
                                            <p:strVal val="#ppt_x"/>
                                          </p:val>
                                        </p:tav>
                                      </p:tavLst>
                                    </p:anim>
                                    <p:anim calcmode="lin" valueType="num">
                                      <p:cBhvr>
                                        <p:cTn id="9" dur="1000" fill="hold"/>
                                        <p:tgtEl>
                                          <p:spTgt spid="563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1166339">
                                            <p:txEl>
                                              <p:pRg st="0" end="0"/>
                                            </p:txEl>
                                          </p:spTgt>
                                        </p:tgtEl>
                                        <p:attrNameLst>
                                          <p:attrName>style.visibility</p:attrName>
                                        </p:attrNameLst>
                                      </p:cBhvr>
                                      <p:to>
                                        <p:strVal val="visible"/>
                                      </p:to>
                                    </p:set>
                                    <p:animEffect transition="in" filter="fade">
                                      <p:cBhvr>
                                        <p:cTn id="21" dur="1000"/>
                                        <p:tgtEl>
                                          <p:spTgt spid="1166339">
                                            <p:txEl>
                                              <p:pRg st="0" end="0"/>
                                            </p:txEl>
                                          </p:spTgt>
                                        </p:tgtEl>
                                      </p:cBhvr>
                                    </p:animEffect>
                                    <p:anim calcmode="lin" valueType="num">
                                      <p:cBhvr>
                                        <p:cTn id="22" dur="1000" fill="hold"/>
                                        <p:tgtEl>
                                          <p:spTgt spid="116633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663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360"/>
                                          </p:val>
                                        </p:tav>
                                        <p:tav tm="100000">
                                          <p:val>
                                            <p:fltVal val="0"/>
                                          </p:val>
                                        </p:tav>
                                      </p:tavLst>
                                    </p:anim>
                                    <p:animEffect transition="in" filter="fade">
                                      <p:cBhvr>
                                        <p:cTn id="31" dur="500"/>
                                        <p:tgtEl>
                                          <p:spTgt spid="6"/>
                                        </p:tgtEl>
                                      </p:cBhvr>
                                    </p:animEffect>
                                  </p:childTnLst>
                                </p:cTn>
                              </p:par>
                            </p:childTnLst>
                          </p:cTn>
                        </p:par>
                        <p:par>
                          <p:cTn id="32" fill="hold">
                            <p:stCondLst>
                              <p:cond delay="500"/>
                            </p:stCondLst>
                            <p:childTnLst>
                              <p:par>
                                <p:cTn id="33" presetID="47" presetClass="entr" presetSubtype="0" fill="hold" grpId="0" nodeType="afterEffect">
                                  <p:stCondLst>
                                    <p:cond delay="0"/>
                                  </p:stCondLst>
                                  <p:childTnLst>
                                    <p:set>
                                      <p:cBhvr>
                                        <p:cTn id="34" dur="1" fill="hold">
                                          <p:stCondLst>
                                            <p:cond delay="0"/>
                                          </p:stCondLst>
                                        </p:cTn>
                                        <p:tgtEl>
                                          <p:spTgt spid="1166339">
                                            <p:txEl>
                                              <p:pRg st="1" end="1"/>
                                            </p:txEl>
                                          </p:spTgt>
                                        </p:tgtEl>
                                        <p:attrNameLst>
                                          <p:attrName>style.visibility</p:attrName>
                                        </p:attrNameLst>
                                      </p:cBhvr>
                                      <p:to>
                                        <p:strVal val="visible"/>
                                      </p:to>
                                    </p:set>
                                    <p:animEffect transition="in" filter="fade">
                                      <p:cBhvr>
                                        <p:cTn id="35" dur="1000"/>
                                        <p:tgtEl>
                                          <p:spTgt spid="1166339">
                                            <p:txEl>
                                              <p:pRg st="1" end="1"/>
                                            </p:txEl>
                                          </p:spTgt>
                                        </p:tgtEl>
                                      </p:cBhvr>
                                    </p:animEffect>
                                    <p:anim calcmode="lin" valueType="num">
                                      <p:cBhvr>
                                        <p:cTn id="36" dur="1000" fill="hold"/>
                                        <p:tgtEl>
                                          <p:spTgt spid="116633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1663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style.rotation</p:attrName>
                                        </p:attrNameLst>
                                      </p:cBhvr>
                                      <p:tavLst>
                                        <p:tav tm="0">
                                          <p:val>
                                            <p:fltVal val="360"/>
                                          </p:val>
                                        </p:tav>
                                        <p:tav tm="100000">
                                          <p:val>
                                            <p:fltVal val="0"/>
                                          </p:val>
                                        </p:tav>
                                      </p:tavLst>
                                    </p:anim>
                                    <p:animEffect transition="in" filter="fade">
                                      <p:cBhvr>
                                        <p:cTn id="45" dur="500"/>
                                        <p:tgtEl>
                                          <p:spTgt spid="7"/>
                                        </p:tgtEl>
                                      </p:cBhvr>
                                    </p:animEffect>
                                  </p:childTnLst>
                                </p:cTn>
                              </p:par>
                            </p:childTnLst>
                          </p:cTn>
                        </p:par>
                        <p:par>
                          <p:cTn id="46" fill="hold">
                            <p:stCondLst>
                              <p:cond delay="500"/>
                            </p:stCondLst>
                            <p:childTnLst>
                              <p:par>
                                <p:cTn id="47" presetID="47" presetClass="entr" presetSubtype="0" fill="hold" grpId="0" nodeType="afterEffect">
                                  <p:stCondLst>
                                    <p:cond delay="0"/>
                                  </p:stCondLst>
                                  <p:childTnLst>
                                    <p:set>
                                      <p:cBhvr>
                                        <p:cTn id="48" dur="1" fill="hold">
                                          <p:stCondLst>
                                            <p:cond delay="0"/>
                                          </p:stCondLst>
                                        </p:cTn>
                                        <p:tgtEl>
                                          <p:spTgt spid="1166339">
                                            <p:txEl>
                                              <p:pRg st="2" end="2"/>
                                            </p:txEl>
                                          </p:spTgt>
                                        </p:tgtEl>
                                        <p:attrNameLst>
                                          <p:attrName>style.visibility</p:attrName>
                                        </p:attrNameLst>
                                      </p:cBhvr>
                                      <p:to>
                                        <p:strVal val="visible"/>
                                      </p:to>
                                    </p:set>
                                    <p:animEffect transition="in" filter="fade">
                                      <p:cBhvr>
                                        <p:cTn id="49" dur="1000"/>
                                        <p:tgtEl>
                                          <p:spTgt spid="1166339">
                                            <p:txEl>
                                              <p:pRg st="2" end="2"/>
                                            </p:txEl>
                                          </p:spTgt>
                                        </p:tgtEl>
                                      </p:cBhvr>
                                    </p:animEffect>
                                    <p:anim calcmode="lin" valueType="num">
                                      <p:cBhvr>
                                        <p:cTn id="50" dur="1000" fill="hold"/>
                                        <p:tgtEl>
                                          <p:spTgt spid="116633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1663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 calcmode="lin" valueType="num">
                                      <p:cBhvr>
                                        <p:cTn id="58" dur="500" fill="hold"/>
                                        <p:tgtEl>
                                          <p:spTgt spid="8"/>
                                        </p:tgtEl>
                                        <p:attrNameLst>
                                          <p:attrName>style.rotation</p:attrName>
                                        </p:attrNameLst>
                                      </p:cBhvr>
                                      <p:tavLst>
                                        <p:tav tm="0">
                                          <p:val>
                                            <p:fltVal val="360"/>
                                          </p:val>
                                        </p:tav>
                                        <p:tav tm="100000">
                                          <p:val>
                                            <p:fltVal val="0"/>
                                          </p:val>
                                        </p:tav>
                                      </p:tavLst>
                                    </p:anim>
                                    <p:animEffect transition="in" filter="fade">
                                      <p:cBhvr>
                                        <p:cTn id="59" dur="500"/>
                                        <p:tgtEl>
                                          <p:spTgt spid="8"/>
                                        </p:tgtEl>
                                      </p:cBhvr>
                                    </p:animEffect>
                                  </p:childTnLst>
                                </p:cTn>
                              </p:par>
                            </p:childTnLst>
                          </p:cTn>
                        </p:par>
                        <p:par>
                          <p:cTn id="60" fill="hold">
                            <p:stCondLst>
                              <p:cond delay="500"/>
                            </p:stCondLst>
                            <p:childTnLst>
                              <p:par>
                                <p:cTn id="61" presetID="47" presetClass="entr" presetSubtype="0" fill="hold" grpId="0" nodeType="afterEffect">
                                  <p:stCondLst>
                                    <p:cond delay="0"/>
                                  </p:stCondLst>
                                  <p:childTnLst>
                                    <p:set>
                                      <p:cBhvr>
                                        <p:cTn id="62" dur="1" fill="hold">
                                          <p:stCondLst>
                                            <p:cond delay="0"/>
                                          </p:stCondLst>
                                        </p:cTn>
                                        <p:tgtEl>
                                          <p:spTgt spid="1166339">
                                            <p:txEl>
                                              <p:pRg st="3" end="3"/>
                                            </p:txEl>
                                          </p:spTgt>
                                        </p:tgtEl>
                                        <p:attrNameLst>
                                          <p:attrName>style.visibility</p:attrName>
                                        </p:attrNameLst>
                                      </p:cBhvr>
                                      <p:to>
                                        <p:strVal val="visible"/>
                                      </p:to>
                                    </p:set>
                                    <p:animEffect transition="in" filter="fade">
                                      <p:cBhvr>
                                        <p:cTn id="63" dur="1000"/>
                                        <p:tgtEl>
                                          <p:spTgt spid="1166339">
                                            <p:txEl>
                                              <p:pRg st="3" end="3"/>
                                            </p:txEl>
                                          </p:spTgt>
                                        </p:tgtEl>
                                      </p:cBhvr>
                                    </p:animEffect>
                                    <p:anim calcmode="lin" valueType="num">
                                      <p:cBhvr>
                                        <p:cTn id="64" dur="1000" fill="hold"/>
                                        <p:tgtEl>
                                          <p:spTgt spid="1166339">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11663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1166339"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endParaRPr lang="en-US"/>
          </a:p>
        </p:txBody>
      </p:sp>
      <p:sp>
        <p:nvSpPr>
          <p:cNvPr id="3" name="Vertical Text Placeholder 2"/>
          <p:cNvSpPr>
            <a:spLocks noGrp="1"/>
          </p:cNvSpPr>
          <p:nvPr>
            <p:ph type="body" orient="vert" idx="1"/>
          </p:nvPr>
        </p:nvSpPr>
        <p:spPr/>
        <p:txBody>
          <a:bodyPr/>
          <a:lstStyle/>
          <a:p>
            <a:endParaRPr lang="en-US"/>
          </a:p>
        </p:txBody>
      </p:sp>
    </p:spTree>
    <p:extLst>
      <p:ext uri="{BB962C8B-B14F-4D97-AF65-F5344CB8AC3E}">
        <p14:creationId xmlns:p14="http://schemas.microsoft.com/office/powerpoint/2010/main" val="1409919104"/>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n-US" dirty="0" smtClean="0"/>
              <a:t>What is the gospel?</a:t>
            </a:r>
          </a:p>
        </p:txBody>
      </p:sp>
      <p:sp>
        <p:nvSpPr>
          <p:cNvPr id="6147" name="Rectangle 3"/>
          <p:cNvSpPr>
            <a:spLocks noGrp="1" noChangeArrowheads="1"/>
          </p:cNvSpPr>
          <p:nvPr>
            <p:ph idx="1"/>
          </p:nvPr>
        </p:nvSpPr>
        <p:spPr>
          <a:xfrm>
            <a:off x="1283368" y="879231"/>
            <a:ext cx="7004538" cy="5435063"/>
          </a:xfr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buNone/>
            </a:pPr>
            <a:r>
              <a:rPr lang="en-US" sz="2200" dirty="0" smtClean="0"/>
              <a:t>Now </a:t>
            </a:r>
            <a:r>
              <a:rPr lang="en-US" sz="2200" dirty="0"/>
              <a:t>I make known to you, brethren, </a:t>
            </a:r>
            <a:r>
              <a:rPr lang="en-US" sz="2200" b="1" i="1" dirty="0">
                <a:solidFill>
                  <a:srgbClr val="FFFF00"/>
                </a:solidFill>
              </a:rPr>
              <a:t>the gospel which I preached to you</a:t>
            </a:r>
            <a:r>
              <a:rPr lang="en-US" sz="2200" dirty="0"/>
              <a:t>, which also </a:t>
            </a:r>
            <a:r>
              <a:rPr lang="en-US" sz="2200" b="1" i="1" dirty="0">
                <a:solidFill>
                  <a:srgbClr val="FFFF00"/>
                </a:solidFill>
              </a:rPr>
              <a:t>you</a:t>
            </a:r>
            <a:r>
              <a:rPr lang="en-US" sz="2200" dirty="0">
                <a:solidFill>
                  <a:srgbClr val="FFFF00"/>
                </a:solidFill>
              </a:rPr>
              <a:t> </a:t>
            </a:r>
            <a:r>
              <a:rPr lang="en-US" sz="2200" b="1" i="1" dirty="0">
                <a:solidFill>
                  <a:srgbClr val="FFFF00"/>
                </a:solidFill>
              </a:rPr>
              <a:t>received</a:t>
            </a:r>
            <a:r>
              <a:rPr lang="en-US" sz="2200" dirty="0"/>
              <a:t>, in which also </a:t>
            </a:r>
            <a:r>
              <a:rPr lang="en-US" sz="2200" b="1" i="1" dirty="0">
                <a:solidFill>
                  <a:srgbClr val="FFFF00"/>
                </a:solidFill>
              </a:rPr>
              <a:t>you stand</a:t>
            </a:r>
            <a:r>
              <a:rPr lang="en-US" sz="2200" dirty="0"/>
              <a:t>, </a:t>
            </a:r>
            <a:r>
              <a:rPr lang="en-US" sz="2200" b="1" i="1" dirty="0" smtClean="0">
                <a:solidFill>
                  <a:srgbClr val="FFFF00"/>
                </a:solidFill>
              </a:rPr>
              <a:t>by </a:t>
            </a:r>
            <a:r>
              <a:rPr lang="en-US" sz="2200" b="1" i="1" dirty="0">
                <a:solidFill>
                  <a:srgbClr val="FFFF00"/>
                </a:solidFill>
              </a:rPr>
              <a:t>which also you are </a:t>
            </a:r>
            <a:r>
              <a:rPr lang="en-US" sz="2200" b="1" i="1" dirty="0" smtClean="0">
                <a:solidFill>
                  <a:srgbClr val="FFFF00"/>
                </a:solidFill>
              </a:rPr>
              <a:t>saved</a:t>
            </a:r>
            <a:r>
              <a:rPr lang="en-US" sz="2200" dirty="0" smtClean="0"/>
              <a:t>,, if </a:t>
            </a:r>
            <a:r>
              <a:rPr lang="en-US" sz="2200" dirty="0"/>
              <a:t>you hold fast the word which I preached to you, unless you believed in vain. </a:t>
            </a:r>
            <a:endParaRPr lang="en-US" sz="2200" dirty="0" smtClean="0"/>
          </a:p>
          <a:p>
            <a:pPr marL="0" indent="0">
              <a:buNone/>
            </a:pPr>
            <a:r>
              <a:rPr lang="en-US" sz="2200" dirty="0" smtClean="0"/>
              <a:t>For </a:t>
            </a:r>
            <a:r>
              <a:rPr lang="en-US" sz="2200" dirty="0"/>
              <a:t>I delivered to you as of</a:t>
            </a:r>
            <a:r>
              <a:rPr lang="en-US" sz="2200" dirty="0">
                <a:solidFill>
                  <a:srgbClr val="FFFF00"/>
                </a:solidFill>
              </a:rPr>
              <a:t> </a:t>
            </a:r>
            <a:r>
              <a:rPr lang="en-US" sz="2200" b="1" i="1" dirty="0">
                <a:solidFill>
                  <a:srgbClr val="FFFF00"/>
                </a:solidFill>
              </a:rPr>
              <a:t>first importance </a:t>
            </a:r>
            <a:r>
              <a:rPr lang="en-US" sz="2200" dirty="0"/>
              <a:t>what I also received, that </a:t>
            </a:r>
            <a:r>
              <a:rPr lang="en-US" sz="2200" b="1" i="1" dirty="0">
                <a:solidFill>
                  <a:srgbClr val="FFFF00"/>
                </a:solidFill>
              </a:rPr>
              <a:t>Christ died for our sins</a:t>
            </a:r>
            <a:r>
              <a:rPr lang="en-US" sz="2200" dirty="0"/>
              <a:t> according to the Scriptures, </a:t>
            </a:r>
          </a:p>
          <a:p>
            <a:pPr marL="0" indent="0">
              <a:buNone/>
            </a:pPr>
            <a:r>
              <a:rPr lang="en-US" sz="2200" dirty="0" smtClean="0"/>
              <a:t>and </a:t>
            </a:r>
            <a:r>
              <a:rPr lang="en-US" sz="2200" dirty="0"/>
              <a:t>that </a:t>
            </a:r>
            <a:r>
              <a:rPr lang="en-US" sz="2200" b="1" i="1" dirty="0">
                <a:solidFill>
                  <a:srgbClr val="FFFF00"/>
                </a:solidFill>
              </a:rPr>
              <a:t>He was buried</a:t>
            </a:r>
            <a:r>
              <a:rPr lang="en-US" sz="2200" dirty="0"/>
              <a:t>, and that </a:t>
            </a:r>
            <a:endParaRPr lang="en-US" sz="2200" dirty="0" smtClean="0"/>
          </a:p>
          <a:p>
            <a:pPr marL="0" indent="0">
              <a:buNone/>
            </a:pPr>
            <a:r>
              <a:rPr lang="en-US" sz="2200" b="1" i="1" dirty="0" smtClean="0">
                <a:solidFill>
                  <a:srgbClr val="FFFF00"/>
                </a:solidFill>
              </a:rPr>
              <a:t>He </a:t>
            </a:r>
            <a:r>
              <a:rPr lang="en-US" sz="2200" b="1" i="1" dirty="0">
                <a:solidFill>
                  <a:srgbClr val="FFFF00"/>
                </a:solidFill>
              </a:rPr>
              <a:t>was raised on the third day </a:t>
            </a:r>
            <a:r>
              <a:rPr lang="en-US" sz="2200" dirty="0"/>
              <a:t>according to the Scriptures, </a:t>
            </a:r>
            <a:endParaRPr lang="en-US" sz="2200" dirty="0" smtClean="0"/>
          </a:p>
          <a:p>
            <a:pPr marL="0" indent="0">
              <a:buNone/>
            </a:pPr>
            <a:r>
              <a:rPr lang="en-US" sz="2200" dirty="0" smtClean="0"/>
              <a:t>and </a:t>
            </a:r>
            <a:r>
              <a:rPr lang="en-US" sz="2200" dirty="0"/>
              <a:t>that </a:t>
            </a:r>
            <a:r>
              <a:rPr lang="en-US" sz="2200" b="1" i="1" dirty="0">
                <a:solidFill>
                  <a:srgbClr val="FFFF00"/>
                </a:solidFill>
              </a:rPr>
              <a:t>He appeared </a:t>
            </a:r>
            <a:r>
              <a:rPr lang="en-US" sz="2200" dirty="0"/>
              <a:t>to </a:t>
            </a:r>
            <a:r>
              <a:rPr lang="en-US" sz="2200" dirty="0" err="1"/>
              <a:t>Cephas</a:t>
            </a:r>
            <a:r>
              <a:rPr lang="en-US" sz="2200" dirty="0"/>
              <a:t>, then to the twelve. </a:t>
            </a:r>
            <a:r>
              <a:rPr lang="en-US" sz="2200" dirty="0" smtClean="0"/>
              <a:t>After </a:t>
            </a:r>
            <a:r>
              <a:rPr lang="en-US" sz="2200" dirty="0"/>
              <a:t>that He appeared to more than five hundred brethren at one </a:t>
            </a:r>
            <a:r>
              <a:rPr lang="en-US" sz="2200" dirty="0" smtClean="0"/>
              <a:t>time... </a:t>
            </a:r>
          </a:p>
          <a:p>
            <a:pPr marL="0" indent="0" algn="r">
              <a:buNone/>
            </a:pPr>
            <a:r>
              <a:rPr lang="en-US" sz="1700" dirty="0" smtClean="0">
                <a:solidFill>
                  <a:srgbClr val="FFFF00"/>
                </a:solidFill>
              </a:rPr>
              <a:t>1 </a:t>
            </a:r>
            <a:r>
              <a:rPr lang="en-US" sz="1700" dirty="0">
                <a:solidFill>
                  <a:srgbClr val="FFFF00"/>
                </a:solidFill>
              </a:rPr>
              <a:t>Corinthians </a:t>
            </a:r>
            <a:r>
              <a:rPr lang="en-US" sz="1700" dirty="0" smtClean="0">
                <a:solidFill>
                  <a:srgbClr val="FFFF00"/>
                </a:solidFill>
              </a:rPr>
              <a:t>15:1-8</a:t>
            </a:r>
          </a:p>
        </p:txBody>
      </p:sp>
      <p:sp>
        <p:nvSpPr>
          <p:cNvPr id="2" name="Rounded Rectangle 1"/>
          <p:cNvSpPr/>
          <p:nvPr/>
        </p:nvSpPr>
        <p:spPr>
          <a:xfrm>
            <a:off x="1431449" y="1342290"/>
            <a:ext cx="2954215" cy="621323"/>
          </a:xfrm>
          <a:prstGeom prst="roundRect">
            <a:avLst/>
          </a:prstGeom>
          <a:solidFill>
            <a:srgbClr val="8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The Gospel:</a:t>
            </a:r>
            <a:endParaRPr lang="en-US" b="1" dirty="0">
              <a:effectLst>
                <a:outerShdw blurRad="38100" dist="38100" dir="2700000" algn="tl">
                  <a:srgbClr val="000000">
                    <a:alpha val="43137"/>
                  </a:srgbClr>
                </a:outerShdw>
              </a:effectLst>
            </a:endParaRPr>
          </a:p>
        </p:txBody>
      </p:sp>
      <p:sp>
        <p:nvSpPr>
          <p:cNvPr id="5" name="Rounded Rectangle 4"/>
          <p:cNvSpPr/>
          <p:nvPr/>
        </p:nvSpPr>
        <p:spPr>
          <a:xfrm>
            <a:off x="2116016" y="2226749"/>
            <a:ext cx="5287107" cy="621323"/>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Christ died for our sins</a:t>
            </a:r>
            <a:endParaRPr lang="en-US" b="1" dirty="0">
              <a:effectLst>
                <a:outerShdw blurRad="38100" dist="38100" dir="2700000" algn="tl">
                  <a:srgbClr val="000000">
                    <a:alpha val="43137"/>
                  </a:srgbClr>
                </a:outerShdw>
              </a:effectLst>
            </a:endParaRPr>
          </a:p>
        </p:txBody>
      </p:sp>
      <p:sp>
        <p:nvSpPr>
          <p:cNvPr id="6" name="Rounded Rectangle 5"/>
          <p:cNvSpPr/>
          <p:nvPr/>
        </p:nvSpPr>
        <p:spPr>
          <a:xfrm>
            <a:off x="2116014" y="2976113"/>
            <a:ext cx="5287107" cy="621323"/>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He was buried</a:t>
            </a:r>
            <a:endParaRPr lang="en-US" b="1" dirty="0">
              <a:effectLst>
                <a:outerShdw blurRad="38100" dist="38100" dir="2700000" algn="tl">
                  <a:srgbClr val="000000">
                    <a:alpha val="43137"/>
                  </a:srgbClr>
                </a:outerShdw>
              </a:effectLst>
            </a:endParaRPr>
          </a:p>
        </p:txBody>
      </p:sp>
      <p:sp>
        <p:nvSpPr>
          <p:cNvPr id="7" name="Rounded Rectangle 6"/>
          <p:cNvSpPr/>
          <p:nvPr/>
        </p:nvSpPr>
        <p:spPr>
          <a:xfrm>
            <a:off x="2116015" y="3749834"/>
            <a:ext cx="5287107" cy="621323"/>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He was raised</a:t>
            </a:r>
            <a:endParaRPr lang="en-US" b="1" dirty="0">
              <a:effectLst>
                <a:outerShdw blurRad="38100" dist="38100" dir="2700000" algn="tl">
                  <a:srgbClr val="000000">
                    <a:alpha val="43137"/>
                  </a:srgbClr>
                </a:outerShdw>
              </a:effectLst>
            </a:endParaRPr>
          </a:p>
        </p:txBody>
      </p:sp>
      <p:sp>
        <p:nvSpPr>
          <p:cNvPr id="8" name="Rounded Rectangle 7"/>
          <p:cNvSpPr/>
          <p:nvPr/>
        </p:nvSpPr>
        <p:spPr>
          <a:xfrm>
            <a:off x="2116016" y="4523556"/>
            <a:ext cx="5287107" cy="621323"/>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He appeared</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137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147">
                                            <p:bg/>
                                          </p:spTgt>
                                        </p:tgtEl>
                                        <p:attrNameLst>
                                          <p:attrName>style.visibility</p:attrName>
                                        </p:attrNameLst>
                                      </p:cBhvr>
                                      <p:to>
                                        <p:strVal val="visible"/>
                                      </p:to>
                                    </p:set>
                                    <p:animEffect transition="in" filter="fade">
                                      <p:cBhvr>
                                        <p:cTn id="7" dur="1000"/>
                                        <p:tgtEl>
                                          <p:spTgt spid="6147">
                                            <p:bg/>
                                          </p:spTgt>
                                        </p:tgtEl>
                                      </p:cBhvr>
                                    </p:animEffect>
                                    <p:anim calcmode="lin" valueType="num">
                                      <p:cBhvr>
                                        <p:cTn id="8" dur="1000" fill="hold"/>
                                        <p:tgtEl>
                                          <p:spTgt spid="6147">
                                            <p:bg/>
                                          </p:spTgt>
                                        </p:tgtEl>
                                        <p:attrNameLst>
                                          <p:attrName>ppt_x</p:attrName>
                                        </p:attrNameLst>
                                      </p:cBhvr>
                                      <p:tavLst>
                                        <p:tav tm="0">
                                          <p:val>
                                            <p:strVal val="#ppt_x"/>
                                          </p:val>
                                        </p:tav>
                                        <p:tav tm="100000">
                                          <p:val>
                                            <p:strVal val="#ppt_x"/>
                                          </p:val>
                                        </p:tav>
                                      </p:tavLst>
                                    </p:anim>
                                    <p:anim calcmode="lin" valueType="num">
                                      <p:cBhvr>
                                        <p:cTn id="9" dur="1000" fill="hold"/>
                                        <p:tgtEl>
                                          <p:spTgt spid="614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fade">
                                      <p:cBhvr>
                                        <p:cTn id="12" dur="1000"/>
                                        <p:tgtEl>
                                          <p:spTgt spid="6147">
                                            <p:txEl>
                                              <p:pRg st="0" end="0"/>
                                            </p:txEl>
                                          </p:spTgt>
                                        </p:tgtEl>
                                      </p:cBhvr>
                                    </p:animEffect>
                                    <p:anim calcmode="lin" valueType="num">
                                      <p:cBhvr>
                                        <p:cTn id="13"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147">
                                            <p:txEl>
                                              <p:pRg st="1" end="1"/>
                                            </p:txEl>
                                          </p:spTgt>
                                        </p:tgtEl>
                                        <p:attrNameLst>
                                          <p:attrName>style.visibility</p:attrName>
                                        </p:attrNameLst>
                                      </p:cBhvr>
                                      <p:to>
                                        <p:strVal val="visible"/>
                                      </p:to>
                                    </p:set>
                                    <p:animEffect transition="in" filter="fade">
                                      <p:cBhvr>
                                        <p:cTn id="26" dur="1000"/>
                                        <p:tgtEl>
                                          <p:spTgt spid="6147">
                                            <p:txEl>
                                              <p:pRg st="1" end="1"/>
                                            </p:txEl>
                                          </p:spTgt>
                                        </p:tgtEl>
                                      </p:cBhvr>
                                    </p:animEffect>
                                    <p:anim calcmode="lin" valueType="num">
                                      <p:cBhvr>
                                        <p:cTn id="27" dur="10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6147">
                                            <p:txEl>
                                              <p:pRg st="2" end="2"/>
                                            </p:txEl>
                                          </p:spTgt>
                                        </p:tgtEl>
                                        <p:attrNameLst>
                                          <p:attrName>style.visibility</p:attrName>
                                        </p:attrNameLst>
                                      </p:cBhvr>
                                      <p:to>
                                        <p:strVal val="visible"/>
                                      </p:to>
                                    </p:set>
                                    <p:animEffect transition="in" filter="fade">
                                      <p:cBhvr>
                                        <p:cTn id="40" dur="1000"/>
                                        <p:tgtEl>
                                          <p:spTgt spid="6147">
                                            <p:txEl>
                                              <p:pRg st="2" end="2"/>
                                            </p:txEl>
                                          </p:spTgt>
                                        </p:tgtEl>
                                      </p:cBhvr>
                                    </p:animEffect>
                                    <p:anim calcmode="lin" valueType="num">
                                      <p:cBhvr>
                                        <p:cTn id="41"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6147">
                                            <p:txEl>
                                              <p:pRg st="3" end="3"/>
                                            </p:txEl>
                                          </p:spTgt>
                                        </p:tgtEl>
                                        <p:attrNameLst>
                                          <p:attrName>style.visibility</p:attrName>
                                        </p:attrNameLst>
                                      </p:cBhvr>
                                      <p:to>
                                        <p:strVal val="visible"/>
                                      </p:to>
                                    </p:set>
                                    <p:animEffect transition="in" filter="fade">
                                      <p:cBhvr>
                                        <p:cTn id="54" dur="1000"/>
                                        <p:tgtEl>
                                          <p:spTgt spid="6147">
                                            <p:txEl>
                                              <p:pRg st="3" end="3"/>
                                            </p:txEl>
                                          </p:spTgt>
                                        </p:tgtEl>
                                      </p:cBhvr>
                                    </p:animEffect>
                                    <p:anim calcmode="lin" valueType="num">
                                      <p:cBhvr>
                                        <p:cTn id="55" dur="1000" fill="hold"/>
                                        <p:tgtEl>
                                          <p:spTgt spid="6147">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61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6147">
                                            <p:txEl>
                                              <p:pRg st="4" end="4"/>
                                            </p:txEl>
                                          </p:spTgt>
                                        </p:tgtEl>
                                        <p:attrNameLst>
                                          <p:attrName>style.visibility</p:attrName>
                                        </p:attrNameLst>
                                      </p:cBhvr>
                                      <p:to>
                                        <p:strVal val="visible"/>
                                      </p:to>
                                    </p:set>
                                    <p:animEffect transition="in" filter="fade">
                                      <p:cBhvr>
                                        <p:cTn id="68" dur="1000"/>
                                        <p:tgtEl>
                                          <p:spTgt spid="6147">
                                            <p:txEl>
                                              <p:pRg st="4" end="4"/>
                                            </p:txEl>
                                          </p:spTgt>
                                        </p:tgtEl>
                                      </p:cBhvr>
                                    </p:animEffect>
                                    <p:anim calcmode="lin" valueType="num">
                                      <p:cBhvr>
                                        <p:cTn id="69" dur="1000" fill="hold"/>
                                        <p:tgtEl>
                                          <p:spTgt spid="6147">
                                            <p:txEl>
                                              <p:pRg st="4" end="4"/>
                                            </p:txEl>
                                          </p:spTgt>
                                        </p:tgtEl>
                                        <p:attrNameLst>
                                          <p:attrName>ppt_x</p:attrName>
                                        </p:attrNameLst>
                                      </p:cBhvr>
                                      <p:tavLst>
                                        <p:tav tm="0">
                                          <p:val>
                                            <p:strVal val="#ppt_x"/>
                                          </p:val>
                                        </p:tav>
                                        <p:tav tm="100000">
                                          <p:val>
                                            <p:strVal val="#ppt_x"/>
                                          </p:val>
                                        </p:tav>
                                      </p:tavLst>
                                    </p:anim>
                                    <p:anim calcmode="lin" valueType="num">
                                      <p:cBhvr>
                                        <p:cTn id="70" dur="1000" fill="hold"/>
                                        <p:tgtEl>
                                          <p:spTgt spid="61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47" presetClass="entr" presetSubtype="0" fill="hold" grpId="0" nodeType="afterEffect">
                                  <p:stCondLst>
                                    <p:cond delay="0"/>
                                  </p:stCondLst>
                                  <p:childTnLst>
                                    <p:set>
                                      <p:cBhvr>
                                        <p:cTn id="80" dur="1" fill="hold">
                                          <p:stCondLst>
                                            <p:cond delay="0"/>
                                          </p:stCondLst>
                                        </p:cTn>
                                        <p:tgtEl>
                                          <p:spTgt spid="6147">
                                            <p:txEl>
                                              <p:pRg st="5" end="5"/>
                                            </p:txEl>
                                          </p:spTgt>
                                        </p:tgtEl>
                                        <p:attrNameLst>
                                          <p:attrName>style.visibility</p:attrName>
                                        </p:attrNameLst>
                                      </p:cBhvr>
                                      <p:to>
                                        <p:strVal val="visible"/>
                                      </p:to>
                                    </p:set>
                                    <p:animEffect transition="in" filter="fade">
                                      <p:cBhvr>
                                        <p:cTn id="81" dur="1000"/>
                                        <p:tgtEl>
                                          <p:spTgt spid="6147">
                                            <p:txEl>
                                              <p:pRg st="5" end="5"/>
                                            </p:txEl>
                                          </p:spTgt>
                                        </p:tgtEl>
                                      </p:cBhvr>
                                    </p:animEffect>
                                    <p:anim calcmode="lin" valueType="num">
                                      <p:cBhvr>
                                        <p:cTn id="82" dur="1000" fill="hold"/>
                                        <p:tgtEl>
                                          <p:spTgt spid="6147">
                                            <p:txEl>
                                              <p:pRg st="5" end="5"/>
                                            </p:txEl>
                                          </p:spTgt>
                                        </p:tgtEl>
                                        <p:attrNameLst>
                                          <p:attrName>ppt_x</p:attrName>
                                        </p:attrNameLst>
                                      </p:cBhvr>
                                      <p:tavLst>
                                        <p:tav tm="0">
                                          <p:val>
                                            <p:strVal val="#ppt_x"/>
                                          </p:val>
                                        </p:tav>
                                        <p:tav tm="100000">
                                          <p:val>
                                            <p:strVal val="#ppt_x"/>
                                          </p:val>
                                        </p:tav>
                                      </p:tavLst>
                                    </p:anim>
                                    <p:anim calcmode="lin" valueType="num">
                                      <p:cBhvr>
                                        <p:cTn id="83" dur="1000" fill="hold"/>
                                        <p:tgtEl>
                                          <p:spTgt spid="614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animBg="1"/>
      <p:bldP spid="2"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What is the first thing you say to someone?</a:t>
            </a:r>
            <a:endParaRPr lang="en-US" dirty="0"/>
          </a:p>
        </p:txBody>
      </p:sp>
      <p:sp>
        <p:nvSpPr>
          <p:cNvPr id="3" name="Title 2"/>
          <p:cNvSpPr>
            <a:spLocks noGrp="1"/>
          </p:cNvSpPr>
          <p:nvPr>
            <p:ph type="title"/>
          </p:nvPr>
        </p:nvSpPr>
        <p:spPr/>
        <p:txBody>
          <a:bodyPr/>
          <a:lstStyle/>
          <a:p>
            <a:r>
              <a:rPr lang="en-US" dirty="0" smtClean="0"/>
              <a:t>Number 1 Question:</a:t>
            </a:r>
            <a:endParaRPr lang="en-US" dirty="0"/>
          </a:p>
        </p:txBody>
      </p:sp>
      <p:pic>
        <p:nvPicPr>
          <p:cNvPr id="9218" name="Picture 2" descr="http://images.sodahead.com/polls/000697347/polls_awkward_silence2_1820_734603_poll_xlarge.jpeg">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191134" y="1797443"/>
            <a:ext cx="2879645" cy="383952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220" name="Picture 4" descr="http://www.lestyleblog.com/wp-content/uploads/2007/09/speechless.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14619" y="1797443"/>
            <a:ext cx="1876425" cy="23812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222" name="Picture 6" descr="stock photo : Man with tape over his mouth in a gesturing pose of speechlessness"/>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314618" y="4326013"/>
            <a:ext cx="1876425" cy="13109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1105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1" name="Rectangle 3"/>
          <p:cNvSpPr>
            <a:spLocks noGrp="1" noChangeArrowheads="1"/>
          </p:cNvSpPr>
          <p:nvPr>
            <p:ph idx="1"/>
          </p:nvPr>
        </p:nvSpPr>
        <p:spPr/>
        <p:txBody>
          <a:bodyPr/>
          <a:lstStyle/>
          <a:p>
            <a:pPr>
              <a:buFontTx/>
              <a:buNone/>
            </a:pPr>
            <a:r>
              <a:rPr lang="en-US" sz="3200" b="1" dirty="0" smtClean="0">
                <a:effectLst>
                  <a:outerShdw blurRad="38100" dist="38100" dir="2700000" algn="tl">
                    <a:srgbClr val="000000">
                      <a:alpha val="43137"/>
                    </a:srgbClr>
                  </a:outerShdw>
                </a:effectLst>
                <a:latin typeface="Arial" pitchFamily="34" charset="0"/>
                <a:cs typeface="Arial" pitchFamily="34" charset="0"/>
              </a:rPr>
              <a:t>Looking for a mechanistic approach</a:t>
            </a:r>
          </a:p>
          <a:p>
            <a:pPr>
              <a:buFontTx/>
              <a:buNone/>
            </a:pPr>
            <a:endParaRPr lang="en-US" dirty="0" smtClean="0">
              <a:latin typeface="Arial" pitchFamily="34" charset="0"/>
              <a:cs typeface="Arial" pitchFamily="34" charset="0"/>
            </a:endParaRPr>
          </a:p>
          <a:p>
            <a:pPr>
              <a:buFontTx/>
              <a:buNone/>
            </a:pPr>
            <a:endParaRPr lang="en-US" dirty="0" smtClean="0">
              <a:latin typeface="Arial" pitchFamily="34" charset="0"/>
              <a:cs typeface="Arial" pitchFamily="34" charset="0"/>
            </a:endParaRPr>
          </a:p>
        </p:txBody>
      </p:sp>
      <p:pic>
        <p:nvPicPr>
          <p:cNvPr id="1118212" name="Picture 4" descr="AA_Code_Machine"/>
          <p:cNvPicPr>
            <a:picLocks noChangeAspect="1" noChangeArrowheads="1"/>
          </p:cNvPicPr>
          <p:nvPr/>
        </p:nvPicPr>
        <p:blipFill>
          <a:blip r:embed="rId3" cstate="screen"/>
          <a:srcRect/>
          <a:stretch>
            <a:fillRect/>
          </a:stretch>
        </p:blipFill>
        <p:spPr bwMode="auto">
          <a:xfrm>
            <a:off x="1300954" y="2562796"/>
            <a:ext cx="3208337" cy="29495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18213" name="Picture 5"/>
          <p:cNvPicPr>
            <a:picLocks noChangeAspect="1" noChangeArrowheads="1"/>
          </p:cNvPicPr>
          <p:nvPr/>
        </p:nvPicPr>
        <p:blipFill>
          <a:blip r:embed="rId4" cstate="screen"/>
          <a:srcRect/>
          <a:stretch>
            <a:fillRect/>
          </a:stretch>
        </p:blipFill>
        <p:spPr bwMode="auto">
          <a:xfrm>
            <a:off x="5805488" y="2765425"/>
            <a:ext cx="2212975" cy="259238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18214" name="AutoShape 6"/>
          <p:cNvSpPr>
            <a:spLocks noChangeArrowheads="1"/>
          </p:cNvSpPr>
          <p:nvPr/>
        </p:nvSpPr>
        <p:spPr bwMode="auto">
          <a:xfrm>
            <a:off x="3975735" y="3425825"/>
            <a:ext cx="2308225" cy="1317625"/>
          </a:xfrm>
          <a:custGeom>
            <a:avLst/>
            <a:gdLst>
              <a:gd name="T0" fmla="*/ 184996633 w 21600"/>
              <a:gd name="T1" fmla="*/ 0 h 21600"/>
              <a:gd name="T2" fmla="*/ 0 w 21600"/>
              <a:gd name="T3" fmla="*/ 40188356 h 21600"/>
              <a:gd name="T4" fmla="*/ 184996633 w 21600"/>
              <a:gd name="T5" fmla="*/ 80376651 h 21600"/>
              <a:gd name="T6" fmla="*/ 246662071 w 21600"/>
              <a:gd name="T7" fmla="*/ 4018835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CC33"/>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en-US"/>
          </a:p>
        </p:txBody>
      </p:sp>
    </p:spTree>
    <p:extLst>
      <p:ext uri="{BB962C8B-B14F-4D97-AF65-F5344CB8AC3E}">
        <p14:creationId xmlns:p14="http://schemas.microsoft.com/office/powerpoint/2010/main" val="3662572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18211">
                                            <p:txEl>
                                              <p:pRg st="0" end="0"/>
                                            </p:txEl>
                                          </p:spTgt>
                                        </p:tgtEl>
                                        <p:attrNameLst>
                                          <p:attrName>style.visibility</p:attrName>
                                        </p:attrNameLst>
                                      </p:cBhvr>
                                      <p:to>
                                        <p:strVal val="visible"/>
                                      </p:to>
                                    </p:set>
                                    <p:animEffect transition="in" filter="fade">
                                      <p:cBhvr>
                                        <p:cTn id="7" dur="1000"/>
                                        <p:tgtEl>
                                          <p:spTgt spid="1118211">
                                            <p:txEl>
                                              <p:pRg st="0" end="0"/>
                                            </p:txEl>
                                          </p:spTgt>
                                        </p:tgtEl>
                                      </p:cBhvr>
                                    </p:animEffect>
                                    <p:anim calcmode="lin" valueType="num">
                                      <p:cBhvr>
                                        <p:cTn id="8" dur="1000" fill="hold"/>
                                        <p:tgtEl>
                                          <p:spTgt spid="11182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182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18212"/>
                                        </p:tgtEl>
                                        <p:attrNameLst>
                                          <p:attrName>style.visibility</p:attrName>
                                        </p:attrNameLst>
                                      </p:cBhvr>
                                      <p:to>
                                        <p:strVal val="visible"/>
                                      </p:to>
                                    </p:set>
                                    <p:animEffect transition="in" filter="fade">
                                      <p:cBhvr>
                                        <p:cTn id="13" dur="1000"/>
                                        <p:tgtEl>
                                          <p:spTgt spid="1118212"/>
                                        </p:tgtEl>
                                      </p:cBhvr>
                                    </p:animEffect>
                                    <p:anim calcmode="lin" valueType="num">
                                      <p:cBhvr>
                                        <p:cTn id="14" dur="1000" fill="hold"/>
                                        <p:tgtEl>
                                          <p:spTgt spid="1118212"/>
                                        </p:tgtEl>
                                        <p:attrNameLst>
                                          <p:attrName>ppt_x</p:attrName>
                                        </p:attrNameLst>
                                      </p:cBhvr>
                                      <p:tavLst>
                                        <p:tav tm="0">
                                          <p:val>
                                            <p:strVal val="#ppt_x"/>
                                          </p:val>
                                        </p:tav>
                                        <p:tav tm="100000">
                                          <p:val>
                                            <p:strVal val="#ppt_x"/>
                                          </p:val>
                                        </p:tav>
                                      </p:tavLst>
                                    </p:anim>
                                    <p:anim calcmode="lin" valueType="num">
                                      <p:cBhvr>
                                        <p:cTn id="15" dur="1000" fill="hold"/>
                                        <p:tgtEl>
                                          <p:spTgt spid="111821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18213"/>
                                        </p:tgtEl>
                                        <p:attrNameLst>
                                          <p:attrName>style.visibility</p:attrName>
                                        </p:attrNameLst>
                                      </p:cBhvr>
                                      <p:to>
                                        <p:strVal val="visible"/>
                                      </p:to>
                                    </p:set>
                                    <p:animEffect transition="in" filter="fade">
                                      <p:cBhvr>
                                        <p:cTn id="18" dur="1000"/>
                                        <p:tgtEl>
                                          <p:spTgt spid="1118213"/>
                                        </p:tgtEl>
                                      </p:cBhvr>
                                    </p:animEffect>
                                    <p:anim calcmode="lin" valueType="num">
                                      <p:cBhvr>
                                        <p:cTn id="19" dur="1000" fill="hold"/>
                                        <p:tgtEl>
                                          <p:spTgt spid="1118213"/>
                                        </p:tgtEl>
                                        <p:attrNameLst>
                                          <p:attrName>ppt_x</p:attrName>
                                        </p:attrNameLst>
                                      </p:cBhvr>
                                      <p:tavLst>
                                        <p:tav tm="0">
                                          <p:val>
                                            <p:strVal val="#ppt_x"/>
                                          </p:val>
                                        </p:tav>
                                        <p:tav tm="100000">
                                          <p:val>
                                            <p:strVal val="#ppt_x"/>
                                          </p:val>
                                        </p:tav>
                                      </p:tavLst>
                                    </p:anim>
                                    <p:anim calcmode="lin" valueType="num">
                                      <p:cBhvr>
                                        <p:cTn id="20" dur="1000" fill="hold"/>
                                        <p:tgtEl>
                                          <p:spTgt spid="111821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118214"/>
                                        </p:tgtEl>
                                        <p:attrNameLst>
                                          <p:attrName>style.visibility</p:attrName>
                                        </p:attrNameLst>
                                      </p:cBhvr>
                                      <p:to>
                                        <p:strVal val="visible"/>
                                      </p:to>
                                    </p:set>
                                    <p:animEffect transition="in" filter="fade">
                                      <p:cBhvr>
                                        <p:cTn id="23" dur="1000"/>
                                        <p:tgtEl>
                                          <p:spTgt spid="1118214"/>
                                        </p:tgtEl>
                                      </p:cBhvr>
                                    </p:animEffect>
                                    <p:anim calcmode="lin" valueType="num">
                                      <p:cBhvr>
                                        <p:cTn id="24" dur="1000" fill="hold"/>
                                        <p:tgtEl>
                                          <p:spTgt spid="1118214"/>
                                        </p:tgtEl>
                                        <p:attrNameLst>
                                          <p:attrName>ppt_x</p:attrName>
                                        </p:attrNameLst>
                                      </p:cBhvr>
                                      <p:tavLst>
                                        <p:tav tm="0">
                                          <p:val>
                                            <p:strVal val="#ppt_x"/>
                                          </p:val>
                                        </p:tav>
                                        <p:tav tm="100000">
                                          <p:val>
                                            <p:strVal val="#ppt_x"/>
                                          </p:val>
                                        </p:tav>
                                      </p:tavLst>
                                    </p:anim>
                                    <p:anim calcmode="lin" valueType="num">
                                      <p:cBhvr>
                                        <p:cTn id="25" dur="1000" fill="hold"/>
                                        <p:tgtEl>
                                          <p:spTgt spid="1118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1" grpId="0" build="p"/>
      <p:bldP spid="1118214" grpId="0" animBg="1"/>
    </p:bldLst>
  </p:timing>
</p:sld>
</file>

<file path=ppt/theme/theme1.xml><?xml version="1.0" encoding="utf-8"?>
<a:theme xmlns:a="http://schemas.openxmlformats.org/drawingml/2006/main" name="Blue FLying">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FFFFFF"/>
        </a:lt2>
        <a:accent1>
          <a:srgbClr val="99CCFF"/>
        </a:accent1>
        <a:accent2>
          <a:srgbClr val="0099FF"/>
        </a:accent2>
        <a:accent3>
          <a:srgbClr val="AAAAAA"/>
        </a:accent3>
        <a:accent4>
          <a:srgbClr val="DADADA"/>
        </a:accent4>
        <a:accent5>
          <a:srgbClr val="CAE2FF"/>
        </a:accent5>
        <a:accent6>
          <a:srgbClr val="008A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Default Design 14">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FF3300"/>
        </a:hlink>
        <a:folHlink>
          <a:srgbClr val="FFE701"/>
        </a:folHlink>
      </a:clrScheme>
      <a:clrMap bg1="dk2" tx1="lt1" bg2="dk1" tx2="lt2" accent1="accent1" accent2="accent2" accent3="accent3" accent4="accent4" accent5="accent5" accent6="accent6" hlink="hlink" folHlink="folHlink"/>
    </a:extraClrScheme>
    <a:extraClrScheme>
      <a:clrScheme name="Default Design 15">
        <a:dk1>
          <a:srgbClr val="000000"/>
        </a:dk1>
        <a:lt1>
          <a:srgbClr val="000099"/>
        </a:lt1>
        <a:dk2>
          <a:srgbClr val="000000"/>
        </a:dk2>
        <a:lt2>
          <a:srgbClr val="003366"/>
        </a:lt2>
        <a:accent1>
          <a:srgbClr val="3366CC"/>
        </a:accent1>
        <a:accent2>
          <a:srgbClr val="00B000"/>
        </a:accent2>
        <a:accent3>
          <a:srgbClr val="AAAACA"/>
        </a:accent3>
        <a:accent4>
          <a:srgbClr val="000000"/>
        </a:accent4>
        <a:accent5>
          <a:srgbClr val="ADB8E2"/>
        </a:accent5>
        <a:accent6>
          <a:srgbClr val="009F00"/>
        </a:accent6>
        <a:hlink>
          <a:srgbClr val="FF0000"/>
        </a:hlink>
        <a:folHlink>
          <a:srgbClr val="EC9F14"/>
        </a:folHlink>
      </a:clrScheme>
      <a:clrMap bg1="lt1" tx1="dk1" bg2="lt2" tx2="dk2" accent1="accent1" accent2="accent2" accent3="accent3" accent4="accent4" accent5="accent5" accent6="accent6" hlink="hlink" folHlink="folHlink"/>
    </a:extraClrScheme>
    <a:extraClrScheme>
      <a:clrScheme name="Default Design 16">
        <a:dk1>
          <a:srgbClr val="2D2015"/>
        </a:dk1>
        <a:lt1>
          <a:srgbClr val="FFFFFF"/>
        </a:lt1>
        <a:dk2>
          <a:srgbClr val="336600"/>
        </a:dk2>
        <a:lt2>
          <a:srgbClr val="336600"/>
        </a:lt2>
        <a:accent1>
          <a:srgbClr val="8C7B70"/>
        </a:accent1>
        <a:accent2>
          <a:srgbClr val="8F5F2F"/>
        </a:accent2>
        <a:accent3>
          <a:srgbClr val="ADB8AA"/>
        </a:accent3>
        <a:accent4>
          <a:srgbClr val="DADADA"/>
        </a:accent4>
        <a:accent5>
          <a:srgbClr val="C5BFBB"/>
        </a:accent5>
        <a:accent6>
          <a:srgbClr val="81552A"/>
        </a:accent6>
        <a:hlink>
          <a:srgbClr val="90C804"/>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emplate/>
  <TotalTime>17897</TotalTime>
  <Words>7067</Words>
  <Application>Microsoft Office PowerPoint</Application>
  <PresentationFormat>On-screen Show (4:3)</PresentationFormat>
  <Paragraphs>623</Paragraphs>
  <Slides>79</Slides>
  <Notes>79</Notes>
  <HiddenSlides>0</HiddenSlides>
  <MMClips>1</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Blue FLying</vt:lpstr>
      <vt:lpstr>PowerPoint Presentation</vt:lpstr>
      <vt:lpstr>Evangelism</vt:lpstr>
      <vt:lpstr>A Fishing Story</vt:lpstr>
      <vt:lpstr>PowerPoint Presentation</vt:lpstr>
      <vt:lpstr>We are Commanded to Fish</vt:lpstr>
      <vt:lpstr>We are Told What to Fish With </vt:lpstr>
      <vt:lpstr>Everyone Should be Able to Fish</vt:lpstr>
      <vt:lpstr>Number 1 Question:</vt:lpstr>
      <vt:lpstr>PowerPoint Presentation</vt:lpstr>
      <vt:lpstr>In your heart set apart Christ as Lord.</vt:lpstr>
      <vt:lpstr>Where Our Hearts are…</vt:lpstr>
      <vt:lpstr>We Already Know How to Talk with Strangers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sense is needed when speaking to “outsiders”</vt:lpstr>
      <vt:lpstr>“If the fire is there the methods will take care of themselves.”</vt:lpstr>
      <vt:lpstr>Where is our passion? Why don’t we have more passion for the gospel?</vt:lpstr>
      <vt:lpstr>PowerPoint Presentation</vt:lpstr>
      <vt:lpstr>PowerPoint Presentation</vt:lpstr>
      <vt:lpstr>PowerPoint Presentation</vt:lpstr>
      <vt:lpstr>PowerPoint Presentation</vt:lpstr>
      <vt:lpstr>Whaaaaat!?</vt:lpstr>
      <vt:lpstr>Whaaaaat!?</vt:lpstr>
      <vt:lpstr>PowerPoint Presentation</vt:lpstr>
      <vt:lpstr>PowerPoint Presentation</vt:lpstr>
      <vt:lpstr>PowerPoint Presentation</vt:lpstr>
      <vt:lpstr>Always be prepared to give an answer</vt:lpstr>
      <vt:lpstr>PowerPoint Presentation</vt:lpstr>
      <vt:lpstr>PowerPoint Presentation</vt:lpstr>
      <vt:lpstr>PowerPoint Presentation</vt:lpstr>
      <vt:lpstr>To everyone who asks you</vt:lpstr>
      <vt:lpstr>The Fifth Gospel</vt:lpstr>
      <vt:lpstr>Give the reason for your hope</vt:lpstr>
      <vt:lpstr>What is the Hope Within Us?</vt:lpstr>
      <vt:lpstr>What is the Hope Within Us?</vt:lpstr>
      <vt:lpstr>The Hope of the Gospel</vt:lpstr>
      <vt:lpstr>Where do I Start?</vt:lpstr>
      <vt:lpstr>PowerPoint Presentation</vt:lpstr>
      <vt:lpstr>What is our objective?</vt:lpstr>
      <vt:lpstr>When we focus on results we become</vt:lpstr>
      <vt:lpstr>When we focus on results we become</vt:lpstr>
      <vt:lpstr>Every time you sow the seed You are Successful! (regardless of the results!)</vt:lpstr>
      <vt:lpstr>How do we convert people?</vt:lpstr>
      <vt:lpstr>PowerPoint Presentation</vt:lpstr>
      <vt:lpstr>The Early Church Model</vt:lpstr>
      <vt:lpstr>The Growth of the New Testament Church</vt:lpstr>
      <vt:lpstr>What Approach Should I Take?</vt:lpstr>
      <vt:lpstr>What Approach Should I Take?</vt:lpstr>
      <vt:lpstr>What Approach Should I Take?</vt:lpstr>
      <vt:lpstr>What Approach Should I Take?</vt:lpstr>
      <vt:lpstr>Gary Henry on church marketing:</vt:lpstr>
      <vt:lpstr>Are we Painting the Pig?</vt:lpstr>
      <vt:lpstr>“What we attract people with is what they are converted to.”</vt:lpstr>
      <vt:lpstr>What do we “attract” people with?</vt:lpstr>
      <vt:lpstr>We “attract” people with the gospel</vt:lpstr>
      <vt:lpstr>The Magic Bullet</vt:lpstr>
      <vt:lpstr>THE gospel is not:</vt:lpstr>
      <vt:lpstr>The Power is in The Message</vt:lpstr>
      <vt:lpstr>PowerPoint Presentation</vt:lpstr>
      <vt:lpstr>PowerPoint Presentation</vt:lpstr>
      <vt:lpstr>May Need to Kill Some Sacred Cows</vt:lpstr>
      <vt:lpstr>With gentleness and reverence</vt:lpstr>
      <vt:lpstr>The “Gospel Hammer”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 Do It! Every Christian should be able to share the gospel with anyone. We need: </vt:lpstr>
      <vt:lpstr>PowerPoint Presentation</vt:lpstr>
      <vt:lpstr>What is the gospel?</vt:lpstr>
    </vt:vector>
  </TitlesOfParts>
  <Company>Adtec Systems &amp;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Scheme of Redemption</dc:title>
  <dc:creator>Kenneth Craig</dc:creator>
  <cp:lastModifiedBy>Kenneth W. Craig</cp:lastModifiedBy>
  <cp:revision>317</cp:revision>
  <cp:lastPrinted>2011-04-04T18:42:49Z</cp:lastPrinted>
  <dcterms:created xsi:type="dcterms:W3CDTF">2002-08-24T00:22:10Z</dcterms:created>
  <dcterms:modified xsi:type="dcterms:W3CDTF">2012-02-17T20:51:46Z</dcterms:modified>
</cp:coreProperties>
</file>