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3937"/>
    <a:srgbClr val="075411"/>
    <a:srgbClr val="7F7F00"/>
    <a:srgbClr val="0A6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207F-3138-2845-B750-9002F0920968}" type="datetimeFigureOut">
              <a:rPr lang="en-US" smtClean="0"/>
              <a:t>11/21/12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54EE-72F3-8F49-A0BB-FDEBB3E5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5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207F-3138-2845-B750-9002F0920968}" type="datetimeFigureOut">
              <a:rPr lang="en-US" smtClean="0"/>
              <a:t>11/21/12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54EE-72F3-8F49-A0BB-FDEBB3E5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6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207F-3138-2845-B750-9002F0920968}" type="datetimeFigureOut">
              <a:rPr lang="en-US" smtClean="0"/>
              <a:t>11/21/12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54EE-72F3-8F49-A0BB-FDEBB3E5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207F-3138-2845-B750-9002F0920968}" type="datetimeFigureOut">
              <a:rPr lang="en-US" smtClean="0"/>
              <a:t>11/21/12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54EE-72F3-8F49-A0BB-FDEBB3E5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8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207F-3138-2845-B750-9002F0920968}" type="datetimeFigureOut">
              <a:rPr lang="en-US" smtClean="0"/>
              <a:t>11/21/12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54EE-72F3-8F49-A0BB-FDEBB3E5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4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207F-3138-2845-B750-9002F0920968}" type="datetimeFigureOut">
              <a:rPr lang="en-US" smtClean="0"/>
              <a:t>11/21/12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54EE-72F3-8F49-A0BB-FDEBB3E5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207F-3138-2845-B750-9002F0920968}" type="datetimeFigureOut">
              <a:rPr lang="en-US" smtClean="0"/>
              <a:t>11/21/12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54EE-72F3-8F49-A0BB-FDEBB3E5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8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207F-3138-2845-B750-9002F0920968}" type="datetimeFigureOut">
              <a:rPr lang="en-US" smtClean="0"/>
              <a:t>11/21/12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54EE-72F3-8F49-A0BB-FDEBB3E5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0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207F-3138-2845-B750-9002F0920968}" type="datetimeFigureOut">
              <a:rPr lang="en-US" smtClean="0"/>
              <a:t>11/21/12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54EE-72F3-8F49-A0BB-FDEBB3E5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3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207F-3138-2845-B750-9002F0920968}" type="datetimeFigureOut">
              <a:rPr lang="en-US" smtClean="0"/>
              <a:t>11/21/12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54EE-72F3-8F49-A0BB-FDEBB3E5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6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207F-3138-2845-B750-9002F0920968}" type="datetimeFigureOut">
              <a:rPr lang="en-US" smtClean="0"/>
              <a:t>11/21/12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54EE-72F3-8F49-A0BB-FDEBB3E5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7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3207F-3138-2845-B750-9002F0920968}" type="datetimeFigureOut">
              <a:rPr lang="en-US" smtClean="0"/>
              <a:t>11/21/12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554EE-72F3-8F49-A0BB-FDEBB3E5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4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0304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578556"/>
            <a:ext cx="4040188" cy="5912555"/>
          </a:xfrm>
        </p:spPr>
        <p:txBody>
          <a:bodyPr>
            <a:normAutofit lnSpcReduction="10000"/>
          </a:bodyPr>
          <a:lstStyle/>
          <a:p>
            <a:r>
              <a:rPr lang="en-US" sz="3200" baseline="30000" dirty="0"/>
              <a:t>13﻿ </a:t>
            </a:r>
            <a:r>
              <a:rPr lang="en-US" sz="3200" dirty="0"/>
              <a:t>From </a:t>
            </a:r>
            <a:r>
              <a:rPr lang="en-US" sz="3200" dirty="0" err="1"/>
              <a:t>Paphos</a:t>
            </a:r>
            <a:r>
              <a:rPr lang="en-US" sz="3200" dirty="0"/>
              <a:t>, Paul and his companions sailed to </a:t>
            </a:r>
            <a:r>
              <a:rPr lang="en-US" sz="3200" dirty="0" err="1"/>
              <a:t>Perga</a:t>
            </a:r>
            <a:r>
              <a:rPr lang="en-US" sz="3200" dirty="0"/>
              <a:t> in </a:t>
            </a:r>
            <a:r>
              <a:rPr lang="en-US" sz="3200" dirty="0" err="1"/>
              <a:t>Pamphylia</a:t>
            </a:r>
            <a:r>
              <a:rPr lang="en-US" sz="3200" dirty="0"/>
              <a:t>, where John left them to return to Jerusalem. </a:t>
            </a:r>
            <a:r>
              <a:rPr lang="en-US" sz="3200" baseline="30000" dirty="0"/>
              <a:t>﻿14﻿ </a:t>
            </a:r>
            <a:r>
              <a:rPr lang="en-US" sz="3200" dirty="0"/>
              <a:t>From </a:t>
            </a:r>
            <a:r>
              <a:rPr lang="en-US" sz="3200" dirty="0" err="1"/>
              <a:t>Perga</a:t>
            </a:r>
            <a:r>
              <a:rPr lang="en-US" sz="3200" dirty="0"/>
              <a:t> they went on to </a:t>
            </a:r>
            <a:r>
              <a:rPr lang="en-US" sz="3200" dirty="0" err="1"/>
              <a:t>Pisidian</a:t>
            </a:r>
            <a:r>
              <a:rPr lang="en-US" sz="3200" dirty="0"/>
              <a:t> Antioch. On the Sabbath they entered the synagogue and sat down. </a:t>
            </a:r>
            <a:r>
              <a:rPr lang="en-US" sz="3200" baseline="30000" dirty="0"/>
              <a:t>﻿</a:t>
            </a:r>
            <a:r>
              <a:rPr lang="en-US" sz="3200" dirty="0"/>
              <a:t> 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578556"/>
            <a:ext cx="4041775" cy="5912555"/>
          </a:xfrm>
        </p:spPr>
        <p:txBody>
          <a:bodyPr/>
          <a:lstStyle/>
          <a:p>
            <a:r>
              <a:rPr lang="en-US" sz="3200" baseline="30000" dirty="0"/>
              <a:t>15﻿ </a:t>
            </a:r>
            <a:r>
              <a:rPr lang="en-US" sz="3200" dirty="0"/>
              <a:t>After the reading from the Law and the Prophets, the synagogue rulers sent word to them, saying, “Brothers, if you have a message of encouragement for the people, please speak.”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/>
              <a:t>	</a:t>
            </a:r>
            <a:r>
              <a:rPr lang="en-US" sz="3200" dirty="0" smtClean="0"/>
              <a:t>(</a:t>
            </a:r>
            <a:r>
              <a:rPr lang="en-US" sz="3200" dirty="0"/>
              <a:t>Acts 13:13-15)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1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61749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1667" y="1453444"/>
            <a:ext cx="8720666" cy="5065889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sz="4400" b="1" u="sng" dirty="0" smtClean="0">
                <a:latin typeface="Copperplate Gothic Light"/>
                <a:cs typeface="Copperplate Gothic Light"/>
              </a:rPr>
              <a:t>GOD </a:t>
            </a:r>
            <a:r>
              <a:rPr lang="en-US" sz="4400" b="1" u="sng" dirty="0">
                <a:latin typeface="Copperplate Gothic Light"/>
                <a:cs typeface="Copperplate Gothic Light"/>
              </a:rPr>
              <a:t>IS THE INITIATOR</a:t>
            </a:r>
            <a:r>
              <a:rPr lang="en-US" sz="4400" b="1" u="sng" dirty="0">
                <a:solidFill>
                  <a:srgbClr val="0A6216"/>
                </a:solidFill>
                <a:latin typeface="Copperplate Gothic Light"/>
                <a:cs typeface="Copperplate Gothic Light"/>
              </a:rPr>
              <a:t> </a:t>
            </a:r>
            <a:endParaRPr lang="en-US" sz="4400" b="1" u="sng" dirty="0" smtClean="0">
              <a:solidFill>
                <a:srgbClr val="0A6216"/>
              </a:solidFill>
              <a:latin typeface="Copperplate Gothic Light"/>
              <a:cs typeface="Copperplate Gothic Light"/>
            </a:endParaRPr>
          </a:p>
          <a:p>
            <a:r>
              <a:rPr lang="en-US" sz="4000" b="1" dirty="0">
                <a:latin typeface="Copperplate Gothic Light"/>
                <a:cs typeface="Copperplate Gothic Light"/>
              </a:rPr>
              <a:t>M</a:t>
            </a:r>
            <a:r>
              <a:rPr lang="en-US" sz="4000" b="1" dirty="0" smtClean="0">
                <a:latin typeface="Copperplate Gothic Light"/>
                <a:cs typeface="Copperplate Gothic Light"/>
              </a:rPr>
              <a:t>any believe we have to </a:t>
            </a:r>
            <a:r>
              <a:rPr lang="en-US" sz="4400" b="1" dirty="0" smtClean="0">
                <a:solidFill>
                  <a:srgbClr val="8C3937"/>
                </a:solidFill>
                <a:latin typeface="Copperplate Gothic Light"/>
                <a:cs typeface="Copperplate Gothic Light"/>
              </a:rPr>
              <a:t>“find” </a:t>
            </a:r>
            <a:r>
              <a:rPr lang="en-US" sz="4000" b="1" dirty="0" smtClean="0">
                <a:latin typeface="Copperplate Gothic Light"/>
                <a:cs typeface="Copperplate Gothic Light"/>
              </a:rPr>
              <a:t>God.</a:t>
            </a:r>
            <a:r>
              <a:rPr lang="en-US" sz="4000" dirty="0" smtClean="0">
                <a:latin typeface="Copperplate Gothic Light"/>
                <a:cs typeface="Copperplate Gothic Light"/>
              </a:rPr>
              <a:t> </a:t>
            </a:r>
          </a:p>
          <a:p>
            <a:r>
              <a:rPr lang="en-US" sz="4000" b="1" dirty="0">
                <a:latin typeface="Copperplate Gothic Light"/>
                <a:cs typeface="Copperplate Gothic Light"/>
              </a:rPr>
              <a:t>T</a:t>
            </a:r>
            <a:r>
              <a:rPr lang="en-US" sz="4000" b="1" dirty="0" smtClean="0">
                <a:latin typeface="Copperplate Gothic Light"/>
                <a:cs typeface="Copperplate Gothic Light"/>
              </a:rPr>
              <a:t>here are many who believe they must </a:t>
            </a:r>
            <a:r>
              <a:rPr lang="en-US" sz="4400" b="1" dirty="0" smtClean="0">
                <a:solidFill>
                  <a:srgbClr val="8C3937"/>
                </a:solidFill>
                <a:latin typeface="Copperplate Gothic Light"/>
                <a:cs typeface="Copperplate Gothic Light"/>
              </a:rPr>
              <a:t>buy</a:t>
            </a:r>
            <a:r>
              <a:rPr lang="en-US" sz="4000" b="1" dirty="0" smtClean="0">
                <a:solidFill>
                  <a:srgbClr val="8C3937"/>
                </a:solidFill>
                <a:latin typeface="Copperplate Gothic Light"/>
                <a:cs typeface="Copperplate Gothic Light"/>
              </a:rPr>
              <a:t> </a:t>
            </a:r>
            <a:r>
              <a:rPr lang="en-US" sz="4000" b="1" dirty="0" smtClean="0">
                <a:latin typeface="Copperplate Gothic Light"/>
                <a:cs typeface="Copperplate Gothic Light"/>
              </a:rPr>
              <a:t>God’s favor by their good works.</a:t>
            </a:r>
            <a:r>
              <a:rPr lang="en-US" sz="4000" b="1" dirty="0" smtClean="0"/>
              <a:t> </a:t>
            </a:r>
          </a:p>
          <a:p>
            <a:r>
              <a:rPr lang="en-US" sz="4000" dirty="0" smtClean="0"/>
              <a:t> </a:t>
            </a:r>
            <a:endParaRPr lang="en-US" sz="4000" dirty="0"/>
          </a:p>
          <a:p>
            <a:endParaRPr lang="en-US" sz="4000" dirty="0">
              <a:latin typeface="Copperplate Gothic Light"/>
              <a:cs typeface="Copperplate Gothic Light"/>
            </a:endParaRPr>
          </a:p>
          <a:p>
            <a:endParaRPr lang="en-US" sz="4000" b="1" dirty="0">
              <a:solidFill>
                <a:srgbClr val="0A6216"/>
              </a:solidFill>
              <a:latin typeface="Copperplate Gothic Light"/>
              <a:cs typeface="Copperplate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435358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3444" y="1899357"/>
            <a:ext cx="8734778" cy="4525963"/>
          </a:xfrm>
        </p:spPr>
        <p:txBody>
          <a:bodyPr/>
          <a:lstStyle/>
          <a:p>
            <a:pPr algn="ctr"/>
            <a:r>
              <a:rPr lang="en-US" sz="4000" b="1" u="sng" dirty="0" smtClean="0">
                <a:latin typeface="Copperplate Gothic Light"/>
                <a:cs typeface="Copperplate Gothic Light"/>
              </a:rPr>
              <a:t>This </a:t>
            </a:r>
            <a:r>
              <a:rPr lang="en-US" sz="4000" b="1" u="sng" dirty="0">
                <a:latin typeface="Copperplate Gothic Light"/>
                <a:cs typeface="Copperplate Gothic Light"/>
              </a:rPr>
              <a:t>is not wise for two reasons</a:t>
            </a:r>
            <a:r>
              <a:rPr lang="en-US" sz="4000" b="1" u="sng" dirty="0" smtClean="0">
                <a:latin typeface="Copperplate Gothic Light"/>
                <a:cs typeface="Copperplate Gothic Light"/>
              </a:rPr>
              <a:t>:</a:t>
            </a:r>
            <a:r>
              <a:rPr lang="en-US" sz="3600" b="1" u="sng" dirty="0" smtClean="0">
                <a:latin typeface="Copperplate Gothic Light"/>
                <a:cs typeface="Copperplate Gothic Light"/>
              </a:rPr>
              <a:t> </a:t>
            </a:r>
            <a:endParaRPr lang="en-US" sz="3600" u="sng" dirty="0">
              <a:latin typeface="Copperplate Gothic Light"/>
              <a:cs typeface="Copperplate Gothic Light"/>
            </a:endParaRPr>
          </a:p>
          <a:p>
            <a:r>
              <a:rPr lang="en-US" sz="3600" b="1" dirty="0" smtClean="0">
                <a:latin typeface="Copperplate Gothic Light"/>
                <a:cs typeface="Copperplate Gothic Light"/>
              </a:rPr>
              <a:t>God </a:t>
            </a:r>
            <a:r>
              <a:rPr lang="en-US" sz="3600" b="1" dirty="0">
                <a:latin typeface="Copperplate Gothic Light"/>
                <a:cs typeface="Copperplate Gothic Light"/>
              </a:rPr>
              <a:t>does </a:t>
            </a:r>
            <a:r>
              <a:rPr lang="en-US" sz="3600" b="1" dirty="0">
                <a:solidFill>
                  <a:srgbClr val="8C3937"/>
                </a:solidFill>
                <a:latin typeface="Copperplate Gothic Light"/>
                <a:cs typeface="Copperplate Gothic Light"/>
              </a:rPr>
              <a:t>not</a:t>
            </a:r>
            <a:r>
              <a:rPr lang="en-US" sz="3600" b="1" dirty="0">
                <a:latin typeface="Copperplate Gothic Light"/>
                <a:cs typeface="Copperplate Gothic Light"/>
              </a:rPr>
              <a:t> have to be persuaded to bless us.  </a:t>
            </a:r>
            <a:endParaRPr lang="en-US" sz="3600" dirty="0">
              <a:latin typeface="Copperplate Gothic Light"/>
              <a:cs typeface="Copperplate Gothic Light"/>
            </a:endParaRPr>
          </a:p>
          <a:p>
            <a:r>
              <a:rPr lang="en-US" sz="3600" b="1" dirty="0" smtClean="0">
                <a:latin typeface="Copperplate Gothic Light"/>
                <a:cs typeface="Copperplate Gothic Light"/>
              </a:rPr>
              <a:t>this </a:t>
            </a:r>
            <a:r>
              <a:rPr lang="en-US" sz="3600" b="1" dirty="0">
                <a:latin typeface="Copperplate Gothic Light"/>
                <a:cs typeface="Copperplate Gothic Light"/>
              </a:rPr>
              <a:t>vending machine mentality reveals that we have </a:t>
            </a:r>
            <a:r>
              <a:rPr lang="en-US" sz="3600" b="1" dirty="0">
                <a:solidFill>
                  <a:srgbClr val="8C3937"/>
                </a:solidFill>
                <a:latin typeface="Copperplate Gothic Light"/>
                <a:cs typeface="Copperplate Gothic Light"/>
              </a:rPr>
              <a:t>no idea </a:t>
            </a:r>
            <a:r>
              <a:rPr lang="en-US" sz="3600" b="1" dirty="0">
                <a:latin typeface="Copperplate Gothic Light"/>
                <a:cs typeface="Copperplate Gothic Light"/>
              </a:rPr>
              <a:t>about the </a:t>
            </a:r>
            <a:r>
              <a:rPr lang="en-US" sz="3600" b="1" dirty="0">
                <a:solidFill>
                  <a:srgbClr val="8C3937"/>
                </a:solidFill>
                <a:latin typeface="Copperplate Gothic Light"/>
                <a:cs typeface="Copperplate Gothic Light"/>
              </a:rPr>
              <a:t>seriousness of sin</a:t>
            </a:r>
            <a:r>
              <a:rPr lang="en-US" sz="3600" b="1" dirty="0">
                <a:latin typeface="Copperplate Gothic Light"/>
                <a:cs typeface="Copperplate Gothic Light"/>
              </a:rPr>
              <a:t>.  </a:t>
            </a:r>
            <a:endParaRPr lang="en-US" sz="3600" dirty="0">
              <a:latin typeface="Copperplate Gothic Light"/>
              <a:cs typeface="Copperplate Gothic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2625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999" y="1600200"/>
            <a:ext cx="8805333" cy="4525963"/>
          </a:xfrm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1" dirty="0" smtClean="0"/>
          </a:p>
          <a:p>
            <a:r>
              <a:rPr lang="en-US" sz="3600" b="1" dirty="0" smtClean="0">
                <a:latin typeface="Copperplate Gothic Light"/>
                <a:cs typeface="Copperplate Gothic Light"/>
              </a:rPr>
              <a:t>CHRIST </a:t>
            </a:r>
            <a:r>
              <a:rPr lang="en-US" sz="3600" b="1" dirty="0">
                <a:latin typeface="Copperplate Gothic Light"/>
                <a:cs typeface="Copperplate Gothic Light"/>
              </a:rPr>
              <a:t>ALONE IS THE REDEEMER  (23-37</a:t>
            </a:r>
            <a:r>
              <a:rPr lang="en-US" sz="3600" b="1" dirty="0" smtClean="0">
                <a:latin typeface="Copperplate Gothic Light"/>
                <a:cs typeface="Copperplate Gothic Light"/>
              </a:rPr>
              <a:t>)</a:t>
            </a:r>
          </a:p>
          <a:p>
            <a:pPr marL="0" indent="0">
              <a:buNone/>
            </a:pPr>
            <a:endParaRPr lang="en-US" sz="3600" dirty="0">
              <a:latin typeface="Copperplate Gothic Light"/>
              <a:cs typeface="Copperplate Gothic Light"/>
            </a:endParaRPr>
          </a:p>
          <a:p>
            <a:r>
              <a:rPr lang="en-US" sz="3600" b="1" dirty="0">
                <a:latin typeface="Copperplate Gothic Light"/>
                <a:cs typeface="Copperplate Gothic Light"/>
              </a:rPr>
              <a:t>TRUSTING CHRIST THROUGH </a:t>
            </a:r>
            <a:r>
              <a:rPr lang="en-US" sz="3600" b="1" dirty="0">
                <a:solidFill>
                  <a:srgbClr val="8C3937"/>
                </a:solidFill>
                <a:latin typeface="Copperplate Gothic Light"/>
                <a:cs typeface="Copperplate Gothic Light"/>
              </a:rPr>
              <a:t>FAITH &amp; OBEDIENCE </a:t>
            </a:r>
            <a:r>
              <a:rPr lang="en-US" sz="3600" b="1" dirty="0">
                <a:latin typeface="Copperplate Gothic Light"/>
                <a:cs typeface="Copperplate Gothic Light"/>
              </a:rPr>
              <a:t>IS HOW WE RECEIVE THE GIFT</a:t>
            </a:r>
            <a:r>
              <a:rPr lang="en-US" sz="3600" dirty="0">
                <a:latin typeface="Copperplate Gothic Light"/>
                <a:cs typeface="Copperplate Gothic Light"/>
              </a:rPr>
              <a:t> (38-41)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1281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115</Words>
  <Application>Microsoft Macintosh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TLV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Garrett</dc:creator>
  <cp:lastModifiedBy>Steve Garrett</cp:lastModifiedBy>
  <cp:revision>9</cp:revision>
  <dcterms:created xsi:type="dcterms:W3CDTF">2012-11-21T12:32:09Z</dcterms:created>
  <dcterms:modified xsi:type="dcterms:W3CDTF">2012-11-21T20:25:41Z</dcterms:modified>
</cp:coreProperties>
</file>