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79" r:id="rId3"/>
    <p:sldId id="257" r:id="rId4"/>
    <p:sldId id="280" r:id="rId5"/>
    <p:sldId id="281" r:id="rId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84CC"/>
    <a:srgbClr val="03136A"/>
    <a:srgbClr val="35759D"/>
    <a:srgbClr val="35B19D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594E51FA-D876-984F-8FD9-88948AED5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12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8587B1-23D7-264D-A085-383ADE1FC9A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84A6B0-9BE5-8345-8377-518926C2BCB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06CB1E-A3DC-BF45-9361-4142DCEFC26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828800"/>
            <a:ext cx="6019800" cy="704850"/>
          </a:xfrm>
          <a:effectLst>
            <a:outerShdw blurRad="63500" dist="17961" dir="2700000" algn="ctr" rotWithShape="0">
              <a:schemeClr val="bg1">
                <a:alpha val="74998"/>
              </a:schemeClr>
            </a:outerShdw>
          </a:effec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2514600"/>
            <a:ext cx="6019800" cy="685800"/>
          </a:xfrm>
          <a:effectLst>
            <a:outerShdw blurRad="63500" dist="17961" dir="2700000" algn="ctr" rotWithShape="0">
              <a:schemeClr val="bg1">
                <a:alpha val="74998"/>
              </a:schemeClr>
            </a:outerShdw>
          </a:effectLst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4656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9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997075"/>
            <a:ext cx="1828800" cy="4632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997075"/>
            <a:ext cx="5334000" cy="4632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3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9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472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759075"/>
            <a:ext cx="3581400" cy="387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759075"/>
            <a:ext cx="3581400" cy="387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25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5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8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235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857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19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997075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759075"/>
            <a:ext cx="7315200" cy="387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524000"/>
            <a:ext cx="5867400" cy="1066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cs typeface="+mj-cs"/>
              </a:rPr>
              <a:t/>
            </a:r>
            <a:br>
              <a:rPr lang="en-US" sz="3200" b="1" dirty="0" smtClean="0">
                <a:cs typeface="+mj-cs"/>
              </a:rPr>
            </a:br>
            <a:r>
              <a:rPr lang="en-US" sz="4000" b="1" dirty="0" smtClean="0">
                <a:solidFill>
                  <a:schemeClr val="tx1"/>
                </a:solidFill>
                <a:cs typeface="+mj-cs"/>
              </a:rPr>
              <a:t>Headed Fast in the Wrong Direction</a:t>
            </a:r>
            <a:r>
              <a:rPr lang="en-US" sz="4000" dirty="0" smtClean="0">
                <a:cs typeface="+mj-cs"/>
              </a:rPr>
              <a:t/>
            </a:r>
            <a:br>
              <a:rPr lang="en-US" sz="4000" dirty="0" smtClean="0">
                <a:cs typeface="+mj-cs"/>
              </a:rPr>
            </a:br>
            <a:endParaRPr lang="en-US" sz="4000" dirty="0" smtClean="0"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2743200"/>
            <a:ext cx="46482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rgbClr val="4D4D4D"/>
                </a:solidFill>
                <a:cs typeface="+mn-cs"/>
              </a:rPr>
              <a:t>Romans 10:1-13</a:t>
            </a:r>
            <a:endParaRPr lang="en-US" sz="2800" dirty="0" smtClean="0">
              <a:solidFill>
                <a:srgbClr val="4D4D4D"/>
              </a:solidFill>
              <a:cs typeface="+mn-cs"/>
            </a:endParaRPr>
          </a:p>
          <a:p>
            <a:pPr eaLnBrk="1" hangingPunct="1">
              <a:defRPr/>
            </a:pPr>
            <a:endParaRPr lang="en-US" sz="20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6934200" cy="7159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1" dirty="0" smtClean="0">
                <a:cs typeface="+mj-cs"/>
              </a:rPr>
              <a:t/>
            </a:r>
            <a:br>
              <a:rPr lang="en-US" sz="3600" b="1" dirty="0" smtClean="0">
                <a:cs typeface="+mj-cs"/>
              </a:rPr>
            </a:br>
            <a:r>
              <a:rPr lang="en-US" sz="3200" b="1" dirty="0" smtClean="0">
                <a:cs typeface="+mj-cs"/>
              </a:rPr>
              <a:t>Headed Fast in the Wrong Direction</a:t>
            </a:r>
            <a:r>
              <a:rPr lang="en-US" sz="3600" dirty="0" smtClean="0">
                <a:cs typeface="+mj-cs"/>
              </a:rPr>
              <a:t/>
            </a:r>
            <a:br>
              <a:rPr lang="en-US" sz="3600" dirty="0" smtClean="0">
                <a:cs typeface="+mj-cs"/>
              </a:rPr>
            </a:br>
            <a:endParaRPr lang="en-US" sz="3600" dirty="0" smtClean="0">
              <a:cs typeface="+mj-cs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0"/>
            <a:ext cx="69342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bg2"/>
                </a:solidFill>
                <a:cs typeface="+mn-cs"/>
              </a:rPr>
              <a:t>Brothers, my heart’s desire and prayer to God for the Israelites is that they may be saved. </a:t>
            </a:r>
            <a:r>
              <a:rPr lang="en-US" sz="2800" baseline="30000" dirty="0" smtClean="0">
                <a:solidFill>
                  <a:schemeClr val="bg2"/>
                </a:solidFill>
                <a:cs typeface="+mn-cs"/>
              </a:rPr>
              <a:t>﻿2﻿ </a:t>
            </a:r>
            <a:r>
              <a:rPr lang="en-US" sz="2800" dirty="0" smtClean="0">
                <a:solidFill>
                  <a:schemeClr val="bg2"/>
                </a:solidFill>
                <a:cs typeface="+mn-cs"/>
              </a:rPr>
              <a:t>For I can testify about them that they are zealous for God, but their zeal is not based on knowledge. </a:t>
            </a:r>
            <a:r>
              <a:rPr lang="en-US" sz="2800" baseline="30000" dirty="0" smtClean="0">
                <a:solidFill>
                  <a:schemeClr val="bg2"/>
                </a:solidFill>
                <a:cs typeface="+mn-cs"/>
              </a:rPr>
              <a:t>﻿3﻿ </a:t>
            </a:r>
            <a:r>
              <a:rPr lang="en-US" sz="2800" dirty="0" smtClean="0">
                <a:solidFill>
                  <a:schemeClr val="bg2"/>
                </a:solidFill>
                <a:cs typeface="+mn-cs"/>
              </a:rPr>
              <a:t>Since they did not know the righteousness that comes from God and sought to establish their own, they did not submit to God’s righteousness. </a:t>
            </a:r>
            <a:r>
              <a:rPr lang="en-US" sz="2800" baseline="30000" dirty="0" smtClean="0">
                <a:solidFill>
                  <a:schemeClr val="bg2"/>
                </a:solidFill>
                <a:cs typeface="+mn-cs"/>
              </a:rPr>
              <a:t>﻿4﻿ </a:t>
            </a:r>
            <a:r>
              <a:rPr lang="en-US" sz="2800" dirty="0" smtClean="0">
                <a:solidFill>
                  <a:schemeClr val="bg2"/>
                </a:solidFill>
                <a:cs typeface="+mn-cs"/>
              </a:rPr>
              <a:t>Christ is the end of the law so that there may be righteousness for everyone who believes. </a:t>
            </a:r>
            <a:r>
              <a:rPr lang="en-US" sz="2000" dirty="0" smtClean="0">
                <a:solidFill>
                  <a:schemeClr val="bg2"/>
                </a:solidFill>
                <a:cs typeface="+mn-cs"/>
              </a:rPr>
              <a:t>[Romans 10:1-4]</a:t>
            </a:r>
            <a:endParaRPr lang="en-US" sz="2800" dirty="0" smtClean="0">
              <a:solidFill>
                <a:schemeClr val="bg2"/>
              </a:solidFill>
              <a:cs typeface="+mn-cs"/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09800"/>
            <a:ext cx="8305800" cy="792163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algn="ctr" rotWithShape="0">
                    <a:schemeClr val="hlink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r>
              <a:rPr lang="en-US" sz="3600" b="1" dirty="0" smtClean="0">
                <a:cs typeface="+mj-cs"/>
              </a:rPr>
              <a:t>Headed Fast in the Wrong Direction</a:t>
            </a:r>
            <a:endParaRPr lang="en-US" sz="3600" dirty="0" smtClean="0">
              <a:cs typeface="+mj-cs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153400" cy="3352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u="sng" dirty="0" smtClean="0">
                <a:solidFill>
                  <a:srgbClr val="356D11"/>
                </a:solidFill>
                <a:cs typeface="+mn-cs"/>
              </a:rPr>
              <a:t>MIS-PLACED ENTHUSIA</a:t>
            </a:r>
            <a:r>
              <a:rPr lang="en-US" sz="2800" u="sng" dirty="0" smtClean="0">
                <a:solidFill>
                  <a:srgbClr val="356D11"/>
                </a:solidFill>
                <a:cs typeface="+mn-cs"/>
              </a:rPr>
              <a:t>SM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b="1" dirty="0" smtClean="0">
              <a:solidFill>
                <a:srgbClr val="356D11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356D11"/>
                </a:solidFill>
                <a:cs typeface="+mn-cs"/>
              </a:rPr>
              <a:t>Zeal in itself is not bad.</a:t>
            </a:r>
            <a:r>
              <a:rPr lang="en-US" sz="1800" dirty="0" smtClean="0">
                <a:solidFill>
                  <a:srgbClr val="356D11"/>
                </a:solidFill>
                <a:cs typeface="+mn-cs"/>
              </a:rPr>
              <a:t> 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356D11"/>
                </a:solidFill>
                <a:cs typeface="+mn-cs"/>
              </a:rPr>
              <a:t>Misplaced zeal.</a:t>
            </a:r>
            <a:r>
              <a:rPr lang="en-US" sz="1800" dirty="0" smtClean="0">
                <a:cs typeface="+mn-cs"/>
              </a:rPr>
              <a:t> 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356D11"/>
                </a:solidFill>
                <a:cs typeface="+mn-cs"/>
              </a:rPr>
              <a:t>Paul tells us that </a:t>
            </a:r>
            <a:r>
              <a:rPr lang="en-US" sz="2800" b="1" i="1" u="sng" dirty="0" smtClean="0">
                <a:solidFill>
                  <a:srgbClr val="356D11"/>
                </a:solidFill>
                <a:cs typeface="+mn-cs"/>
              </a:rPr>
              <a:t>they did not know the righteousness that comes from God</a:t>
            </a:r>
            <a:r>
              <a:rPr lang="en-US" sz="2800" b="1" i="1" dirty="0" smtClean="0">
                <a:solidFill>
                  <a:srgbClr val="356D11"/>
                </a:solidFill>
                <a:cs typeface="+mn-cs"/>
              </a:rPr>
              <a:t> but sought to establish their own. </a:t>
            </a:r>
            <a:r>
              <a:rPr lang="en-US" sz="1600" b="1" dirty="0" smtClean="0">
                <a:cs typeface="+mn-cs"/>
              </a:rPr>
              <a:t> 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6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6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28800"/>
            <a:ext cx="8382000" cy="7159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1" dirty="0" smtClean="0">
                <a:cs typeface="+mj-cs"/>
              </a:rPr>
              <a:t>Headed Fast in the Wrong Direction</a:t>
            </a:r>
            <a:endParaRPr lang="en-US" sz="3600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703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356D11"/>
                </a:solidFill>
                <a:cs typeface="+mn-cs"/>
              </a:rPr>
              <a:t>What are the dangers of misplaced zeal?</a:t>
            </a:r>
            <a:r>
              <a:rPr lang="en-US" dirty="0" smtClean="0">
                <a:solidFill>
                  <a:srgbClr val="356D11"/>
                </a:solidFill>
                <a:cs typeface="+mn-cs"/>
              </a:rPr>
              <a:t>  </a:t>
            </a:r>
          </a:p>
          <a:p>
            <a:pPr eaLnBrk="1" hangingPunct="1">
              <a:defRPr/>
            </a:pPr>
            <a:r>
              <a:rPr lang="en-US" sz="2400" b="1" i="1" dirty="0" smtClean="0">
                <a:solidFill>
                  <a:srgbClr val="356D11"/>
                </a:solidFill>
                <a:cs typeface="+mn-cs"/>
              </a:rPr>
              <a:t>We become satisfied with our own </a:t>
            </a:r>
            <a:r>
              <a:rPr lang="en-US" sz="2400" b="1" i="1" dirty="0" smtClean="0">
                <a:solidFill>
                  <a:srgbClr val="356D11"/>
                </a:solidFill>
                <a:cs typeface="+mn-cs"/>
              </a:rPr>
              <a:t>Righteousness/Religion.</a:t>
            </a:r>
            <a:r>
              <a:rPr lang="en-US" sz="2400" b="1" dirty="0" smtClean="0">
                <a:solidFill>
                  <a:srgbClr val="356D11"/>
                </a:solidFill>
                <a:cs typeface="+mn-cs"/>
              </a:rPr>
              <a:t> </a:t>
            </a:r>
            <a:endParaRPr lang="en-US" sz="2400" dirty="0" smtClean="0">
              <a:solidFill>
                <a:srgbClr val="356D11"/>
              </a:solidFill>
              <a:cs typeface="+mn-cs"/>
            </a:endParaRPr>
          </a:p>
          <a:p>
            <a:pPr eaLnBrk="1" hangingPunct="1">
              <a:defRPr/>
            </a:pPr>
            <a:r>
              <a:rPr lang="en-US" sz="2400" b="1" i="1" dirty="0" smtClean="0">
                <a:solidFill>
                  <a:srgbClr val="356D11"/>
                </a:solidFill>
                <a:cs typeface="+mn-cs"/>
              </a:rPr>
              <a:t>Second, We tend to look down at others</a:t>
            </a:r>
            <a:r>
              <a:rPr lang="en-US" sz="2400" b="1" i="1" dirty="0" smtClean="0">
                <a:cs typeface="+mn-cs"/>
              </a:rPr>
              <a:t>.</a:t>
            </a:r>
            <a:r>
              <a:rPr lang="en-US" sz="2400" b="1" dirty="0" smtClean="0">
                <a:cs typeface="+mn-cs"/>
              </a:rPr>
              <a:t> </a:t>
            </a:r>
            <a:r>
              <a:rPr lang="en-US" b="1" dirty="0" smtClean="0">
                <a:cs typeface="+mn-cs"/>
              </a:rPr>
              <a:t> 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sz="2400" b="1" i="1" dirty="0" smtClean="0">
                <a:solidFill>
                  <a:srgbClr val="356D11"/>
                </a:solidFill>
                <a:cs typeface="+mn-cs"/>
              </a:rPr>
              <a:t>Third, we may get discouraged and give up.</a:t>
            </a:r>
            <a:r>
              <a:rPr lang="en-US" sz="2400" b="1" dirty="0" smtClean="0">
                <a:solidFill>
                  <a:srgbClr val="356D11"/>
                </a:solidFill>
                <a:cs typeface="+mn-cs"/>
              </a:rPr>
              <a:t>  </a:t>
            </a:r>
            <a:endParaRPr lang="en-US" sz="2400" dirty="0" smtClean="0">
              <a:solidFill>
                <a:srgbClr val="356D11"/>
              </a:solidFill>
              <a:cs typeface="+mn-cs"/>
            </a:endParaRPr>
          </a:p>
          <a:p>
            <a:pPr eaLnBrk="1" hangingPunct="1">
              <a:defRPr/>
            </a:pPr>
            <a:r>
              <a:rPr lang="en-US" sz="2400" b="1" i="1" dirty="0" smtClean="0">
                <a:solidFill>
                  <a:srgbClr val="356D11"/>
                </a:solidFill>
                <a:cs typeface="+mn-cs"/>
              </a:rPr>
              <a:t>Fourth, people who focus on their own righteousness reject Jesus and the Gospel because they see no need for grace found in obedience</a:t>
            </a:r>
            <a:r>
              <a:rPr lang="en-US" sz="2400" i="1" dirty="0" smtClean="0">
                <a:solidFill>
                  <a:srgbClr val="356D11"/>
                </a:solidFill>
                <a:cs typeface="+mn-cs"/>
              </a:rPr>
              <a:t>.</a:t>
            </a:r>
            <a:r>
              <a:rPr lang="en-US" sz="2400" dirty="0" smtClean="0">
                <a:solidFill>
                  <a:srgbClr val="356D11"/>
                </a:solidFill>
                <a:cs typeface="+mn-cs"/>
              </a:rPr>
              <a:t> </a:t>
            </a:r>
            <a:r>
              <a:rPr lang="en-US" sz="2400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sz="2400" b="1" i="1" dirty="0" smtClean="0">
                <a:solidFill>
                  <a:srgbClr val="356D11"/>
                </a:solidFill>
                <a:cs typeface="+mn-cs"/>
              </a:rPr>
              <a:t>Fifth, we misuse the Law</a:t>
            </a:r>
            <a:r>
              <a:rPr lang="en-US" b="1" i="1" dirty="0" smtClean="0">
                <a:cs typeface="+mn-cs"/>
              </a:rPr>
              <a:t>.  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bg2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7075"/>
            <a:ext cx="8305800" cy="7159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 smtClean="0">
                <a:cs typeface="+mj-cs"/>
              </a:rPr>
              <a:t>Headed Fast in the Wrong Direction</a:t>
            </a:r>
            <a:endParaRPr lang="en-US" sz="4000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59075"/>
            <a:ext cx="8153400" cy="3870325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356D11"/>
                </a:solidFill>
                <a:cs typeface="+mn-cs"/>
              </a:rPr>
              <a:t>GODLY ZEAL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rgbClr val="356D11"/>
                </a:solidFill>
                <a:cs typeface="+mn-cs"/>
              </a:rPr>
              <a:t>First, we must start with Jesus.</a:t>
            </a:r>
            <a:r>
              <a:rPr lang="en-US" sz="2800" dirty="0" smtClean="0">
                <a:solidFill>
                  <a:srgbClr val="356D11"/>
                </a:solidFill>
                <a:cs typeface="+mn-cs"/>
              </a:rPr>
              <a:t>  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rgbClr val="356D11"/>
                </a:solidFill>
                <a:cs typeface="+mn-cs"/>
              </a:rPr>
              <a:t>Second, Godly zeal hurts for those who are lost and in need of a Savior</a:t>
            </a:r>
            <a:r>
              <a:rPr lang="en-US" sz="2800" dirty="0" smtClean="0">
                <a:solidFill>
                  <a:srgbClr val="356D11"/>
                </a:solidFill>
                <a:cs typeface="+mn-cs"/>
              </a:rPr>
              <a:t>.  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356D11"/>
                </a:solidFill>
                <a:cs typeface="+mn-cs"/>
              </a:rPr>
              <a:t>The real question is, “Will you be one of those people?”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eaded Fast in the Wrong Direction">
  <a:themeElements>
    <a:clrScheme name="powerpoint-template-24 9">
      <a:dk1>
        <a:srgbClr val="4D4D4D"/>
      </a:dk1>
      <a:lt1>
        <a:srgbClr val="FFFFFF"/>
      </a:lt1>
      <a:dk2>
        <a:srgbClr val="4D4D4D"/>
      </a:dk2>
      <a:lt2>
        <a:srgbClr val="356D11"/>
      </a:lt2>
      <a:accent1>
        <a:srgbClr val="A8D925"/>
      </a:accent1>
      <a:accent2>
        <a:srgbClr val="5C9B20"/>
      </a:accent2>
      <a:accent3>
        <a:srgbClr val="FFFFFF"/>
      </a:accent3>
      <a:accent4>
        <a:srgbClr val="404040"/>
      </a:accent4>
      <a:accent5>
        <a:srgbClr val="D1E9AC"/>
      </a:accent5>
      <a:accent6>
        <a:srgbClr val="538C1C"/>
      </a:accent6>
      <a:hlink>
        <a:srgbClr val="61CB0C"/>
      </a:hlink>
      <a:folHlink>
        <a:srgbClr val="DDDDDD"/>
      </a:folHlink>
    </a:clrScheme>
    <a:fontScheme name="powerpoint-template-24">
      <a:majorFont>
        <a:latin typeface="Microsoft Sans Serif"/>
        <a:ea typeface="ＭＳ Ｐゴシック"/>
        <a:cs typeface=""/>
      </a:majorFont>
      <a:minorFont>
        <a:latin typeface="Microsoft Sans Serif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1984CC"/>
        </a:lt2>
        <a:accent1>
          <a:srgbClr val="0960AF"/>
        </a:accent1>
        <a:accent2>
          <a:srgbClr val="05438C"/>
        </a:accent2>
        <a:accent3>
          <a:srgbClr val="FFFFFF"/>
        </a:accent3>
        <a:accent4>
          <a:srgbClr val="404040"/>
        </a:accent4>
        <a:accent5>
          <a:srgbClr val="AAB6D4"/>
        </a:accent5>
        <a:accent6>
          <a:srgbClr val="043C7E"/>
        </a:accent6>
        <a:hlink>
          <a:srgbClr val="0230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1E5F0B"/>
        </a:lt2>
        <a:accent1>
          <a:srgbClr val="2A830F"/>
        </a:accent1>
        <a:accent2>
          <a:srgbClr val="7CCF38"/>
        </a:accent2>
        <a:accent3>
          <a:srgbClr val="FFFFFF"/>
        </a:accent3>
        <a:accent4>
          <a:srgbClr val="404040"/>
        </a:accent4>
        <a:accent5>
          <a:srgbClr val="ACC1AA"/>
        </a:accent5>
        <a:accent6>
          <a:srgbClr val="70BB32"/>
        </a:accent6>
        <a:hlink>
          <a:srgbClr val="44931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356D11"/>
        </a:lt2>
        <a:accent1>
          <a:srgbClr val="A8D925"/>
        </a:accent1>
        <a:accent2>
          <a:srgbClr val="5C9B20"/>
        </a:accent2>
        <a:accent3>
          <a:srgbClr val="FFFFFF"/>
        </a:accent3>
        <a:accent4>
          <a:srgbClr val="404040"/>
        </a:accent4>
        <a:accent5>
          <a:srgbClr val="D1E9AC"/>
        </a:accent5>
        <a:accent6>
          <a:srgbClr val="538C1C"/>
        </a:accent6>
        <a:hlink>
          <a:srgbClr val="61CB0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Headed Fast in the Wrong Direction.pot</Template>
  <TotalTime>79</TotalTime>
  <Words>75</Words>
  <Application>Microsoft Macintosh PowerPoint</Application>
  <PresentationFormat>On-screen Show (4:3)</PresentationFormat>
  <Paragraphs>27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Headed Fast in the Wrong Direction</vt:lpstr>
      <vt:lpstr> Headed Fast in the Wrong Direction </vt:lpstr>
      <vt:lpstr> Headed Fast in the Wrong Direction </vt:lpstr>
      <vt:lpstr>Headed Fast in the Wrong Direction</vt:lpstr>
      <vt:lpstr>Headed Fast in the Wrong Direction</vt:lpstr>
      <vt:lpstr>Headed Fast in the Wrong Direction</vt:lpstr>
    </vt:vector>
  </TitlesOfParts>
  <Company>Templates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Headed Fast in the Wrong Direction </dc:title>
  <dc:creator>SmileTemplates.com</dc:creator>
  <cp:lastModifiedBy>Steve Garrett</cp:lastModifiedBy>
  <cp:revision>21</cp:revision>
  <dcterms:created xsi:type="dcterms:W3CDTF">2007-01-28T20:13:27Z</dcterms:created>
  <dcterms:modified xsi:type="dcterms:W3CDTF">2012-09-30T12:12:33Z</dcterms:modified>
</cp:coreProperties>
</file>