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72" r:id="rId3"/>
    <p:sldMasterId id="2147483684" r:id="rId4"/>
    <p:sldMasterId id="2147483696" r:id="rId5"/>
    <p:sldMasterId id="2147483708" r:id="rId6"/>
  </p:sldMasterIdLst>
  <p:sldIdLst>
    <p:sldId id="256" r:id="rId7"/>
    <p:sldId id="257" r:id="rId8"/>
    <p:sldId id="258" r:id="rId9"/>
    <p:sldId id="260" r:id="rId10"/>
    <p:sldId id="262" r:id="rId11"/>
    <p:sldId id="263" r:id="rId12"/>
    <p:sldId id="264" r:id="rId13"/>
    <p:sldId id="265" r:id="rId1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9" autoAdjust="0"/>
    <p:restoredTop sz="94737" autoAdjust="0"/>
  </p:normalViewPr>
  <p:slideViewPr>
    <p:cSldViewPr>
      <p:cViewPr varScale="1">
        <p:scale>
          <a:sx n="98" d="100"/>
          <a:sy n="98" d="100"/>
        </p:scale>
        <p:origin x="-180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CBE2EB04-60F5-4CA6-91B6-7089551DC49B}" type="datetimeFigureOut">
              <a:rPr lang="fr-FR"/>
              <a:pPr>
                <a:defRPr/>
              </a:pPr>
              <a:t>1/28/12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0C4FF81-7A18-4D34-8312-0EF607D89B00}"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019B0-BEA6-4327-B246-482CA09E7A9D}" type="datetimeFigureOut">
              <a:rPr lang="fr-FR"/>
              <a:pPr>
                <a:defRPr/>
              </a:pPr>
              <a:t>1/28/12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70FE6947-4FFD-4978-BB79-F3C88520E39F}"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41EB7BA-1D04-436A-A543-107AF61E047A}" type="datetimeFigureOut">
              <a:rPr lang="fr-FR"/>
              <a:pPr>
                <a:defRPr/>
              </a:pPr>
              <a:t>1/28/12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BEA6C6F-A3CE-49DD-9C13-BCED7F6A7A28}"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CBE2EB04-60F5-4CA6-91B6-7089551DC49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C4FF81-7A18-4D34-8312-0EF607D89B00}"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13471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8853155-2213-4D8F-963E-ED60C3A95823}"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F22B809-854A-424B-92A8-A0682609CB7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643488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D7664F0-D1BC-40EB-91A6-E8E086F12061}"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916A55D-044D-417F-8CBF-6C477E19556E}"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31289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B32849-E1C3-474A-846D-73A6A0AF5664}"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3D5665-587E-4FAF-853D-958DE34DEC6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460093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21FEDC9-8696-4D64-BFA0-A1FC599A12D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FB84E3FE-8777-4611-B350-D6ACFB3C390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832746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6C340F0-C946-444B-BC3C-D924D77BBD2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FAA89A1A-4874-455D-97D2-967A2C8FA4C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123743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6DA63-8911-477B-B94F-5B5A872C0912}"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50E0A1E-BC65-42A0-91B1-1BEE81086E51}"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276468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E02E6CE-3FF0-4D34-84B5-83B042FCD5B0}"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D9A6B-09D1-4C39-BC51-CB528629551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49536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8853155-2213-4D8F-963E-ED60C3A95823}" type="datetimeFigureOut">
              <a:rPr lang="fr-FR"/>
              <a:pPr>
                <a:defRPr/>
              </a:pPr>
              <a:t>1/28/12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8F22B809-854A-424B-92A8-A0682609CB73}" type="slidenum">
              <a:rPr lang="fr-CA"/>
              <a:pPr>
                <a:defRPr/>
              </a:pPr>
              <a:t>‹#›</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6489E08-E542-4B2B-9345-38A4B6DADB6F}"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EBD6290-ECED-4193-889E-929811EE24A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833117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019B0-BEA6-4327-B246-482CA09E7A9D}"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70FE6947-4FFD-4978-BB79-F3C88520E39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201198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41EB7BA-1D04-436A-A543-107AF61E047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BEA6C6F-A3CE-49DD-9C13-BCED7F6A7A28}"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759449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CBE2EB04-60F5-4CA6-91B6-7089551DC49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C4FF81-7A18-4D34-8312-0EF607D89B00}"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596683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8853155-2213-4D8F-963E-ED60C3A95823}"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F22B809-854A-424B-92A8-A0682609CB7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192768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D7664F0-D1BC-40EB-91A6-E8E086F12061}"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916A55D-044D-417F-8CBF-6C477E19556E}"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616784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B32849-E1C3-474A-846D-73A6A0AF5664}"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3D5665-587E-4FAF-853D-958DE34DEC6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0320942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21FEDC9-8696-4D64-BFA0-A1FC599A12D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FB84E3FE-8777-4611-B350-D6ACFB3C390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165507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6C340F0-C946-444B-BC3C-D924D77BBD2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FAA89A1A-4874-455D-97D2-967A2C8FA4C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635152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6DA63-8911-477B-B94F-5B5A872C0912}"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50E0A1E-BC65-42A0-91B1-1BEE81086E51}"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96516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D7664F0-D1BC-40EB-91A6-E8E086F12061}" type="datetimeFigureOut">
              <a:rPr lang="fr-FR"/>
              <a:pPr>
                <a:defRPr/>
              </a:pPr>
              <a:t>1/28/12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916A55D-044D-417F-8CBF-6C477E19556E}" type="slidenum">
              <a:rPr lang="fr-CA"/>
              <a:pPr>
                <a:defRPr/>
              </a:pPr>
              <a:t>‹#›</a:t>
            </a:fld>
            <a:endParaRPr lang="fr-C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E02E6CE-3FF0-4D34-84B5-83B042FCD5B0}"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D9A6B-09D1-4C39-BC51-CB528629551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8270628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6489E08-E542-4B2B-9345-38A4B6DADB6F}"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EBD6290-ECED-4193-889E-929811EE24A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987459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019B0-BEA6-4327-B246-482CA09E7A9D}"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70FE6947-4FFD-4978-BB79-F3C88520E39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2770900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41EB7BA-1D04-436A-A543-107AF61E047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BEA6C6F-A3CE-49DD-9C13-BCED7F6A7A28}"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2495994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CBE2EB04-60F5-4CA6-91B6-7089551DC49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C4FF81-7A18-4D34-8312-0EF607D89B00}"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1545437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8853155-2213-4D8F-963E-ED60C3A95823}"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F22B809-854A-424B-92A8-A0682609CB7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7390458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D7664F0-D1BC-40EB-91A6-E8E086F12061}"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916A55D-044D-417F-8CBF-6C477E19556E}"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0301169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B32849-E1C3-474A-846D-73A6A0AF5664}"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3D5665-587E-4FAF-853D-958DE34DEC6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697406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21FEDC9-8696-4D64-BFA0-A1FC599A12D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FB84E3FE-8777-4611-B350-D6ACFB3C390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930546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6C340F0-C946-444B-BC3C-D924D77BBD2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FAA89A1A-4874-455D-97D2-967A2C8FA4C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25829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B32849-E1C3-474A-846D-73A6A0AF5664}" type="datetimeFigureOut">
              <a:rPr lang="fr-FR"/>
              <a:pPr>
                <a:defRPr/>
              </a:pPr>
              <a:t>1/28/12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C3D5665-587E-4FAF-853D-958DE34DEC63}" type="slidenum">
              <a:rPr lang="fr-CA"/>
              <a:pPr>
                <a:defRPr/>
              </a:pPr>
              <a:t>‹#›</a:t>
            </a:fld>
            <a:endParaRPr lang="fr-C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6DA63-8911-477B-B94F-5B5A872C0912}"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50E0A1E-BC65-42A0-91B1-1BEE81086E51}"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0420400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E02E6CE-3FF0-4D34-84B5-83B042FCD5B0}"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D9A6B-09D1-4C39-BC51-CB528629551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0816768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6489E08-E542-4B2B-9345-38A4B6DADB6F}"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EBD6290-ECED-4193-889E-929811EE24A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679414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019B0-BEA6-4327-B246-482CA09E7A9D}"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70FE6947-4FFD-4978-BB79-F3C88520E39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2312397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41EB7BA-1D04-436A-A543-107AF61E047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BEA6C6F-A3CE-49DD-9C13-BCED7F6A7A28}"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332654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CBE2EB04-60F5-4CA6-91B6-7089551DC49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C4FF81-7A18-4D34-8312-0EF607D89B00}"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6757291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8853155-2213-4D8F-963E-ED60C3A95823}"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F22B809-854A-424B-92A8-A0682609CB7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219551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D7664F0-D1BC-40EB-91A6-E8E086F12061}"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916A55D-044D-417F-8CBF-6C477E19556E}"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1962471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B32849-E1C3-474A-846D-73A6A0AF5664}"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3D5665-587E-4FAF-853D-958DE34DEC6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8947690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21FEDC9-8696-4D64-BFA0-A1FC599A12DB}"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FB84E3FE-8777-4611-B350-D6ACFB3C390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45401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421FEDC9-8696-4D64-BFA0-A1FC599A12DB}" type="datetimeFigureOut">
              <a:rPr lang="fr-FR"/>
              <a:pPr>
                <a:defRPr/>
              </a:pPr>
              <a:t>1/28/12</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FB84E3FE-8777-4611-B350-D6ACFB3C3909}" type="slidenum">
              <a:rPr lang="fr-CA"/>
              <a:pPr>
                <a:defRPr/>
              </a:pPr>
              <a:t>‹#›</a:t>
            </a:fld>
            <a:endParaRPr lang="fr-C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6C340F0-C946-444B-BC3C-D924D77BBD2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FAA89A1A-4874-455D-97D2-967A2C8FA4C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3424695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6DA63-8911-477B-B94F-5B5A872C0912}"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50E0A1E-BC65-42A0-91B1-1BEE81086E51}"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3988278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E02E6CE-3FF0-4D34-84B5-83B042FCD5B0}"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D9A6B-09D1-4C39-BC51-CB5286295513}"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4199093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6489E08-E542-4B2B-9345-38A4B6DADB6F}"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EBD6290-ECED-4193-889E-929811EE24A9}"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30351139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75019B0-BEA6-4327-B246-482CA09E7A9D}"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70FE6947-4FFD-4978-BB79-F3C88520E39F}"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6007097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41EB7BA-1D04-436A-A543-107AF61E047A}"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BEA6C6F-A3CE-49DD-9C13-BCED7F6A7A28}"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72431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F6C340F0-C946-444B-BC3C-D924D77BBD2A}" type="datetimeFigureOut">
              <a:rPr lang="fr-FR"/>
              <a:pPr>
                <a:defRPr/>
              </a:pPr>
              <a:t>1/28/12</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FAA89A1A-4874-455D-97D2-967A2C8FA4CF}"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6DA63-8911-477B-B94F-5B5A872C0912}" type="datetimeFigureOut">
              <a:rPr lang="fr-FR"/>
              <a:pPr>
                <a:defRPr/>
              </a:pPr>
              <a:t>1/28/12</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650E0A1E-BC65-42A0-91B1-1BEE81086E51}"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E02E6CE-3FF0-4D34-84B5-83B042FCD5B0}" type="datetimeFigureOut">
              <a:rPr lang="fr-FR"/>
              <a:pPr>
                <a:defRPr/>
              </a:pPr>
              <a:t>1/28/12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133D9A6B-09D1-4C39-BC51-CB5286295513}"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6489E08-E542-4B2B-9345-38A4B6DADB6F}" type="datetimeFigureOut">
              <a:rPr lang="fr-FR"/>
              <a:pPr>
                <a:defRPr/>
              </a:pPr>
              <a:t>1/28/12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6EBD6290-ECED-4193-889E-929811EE24A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8442-26E7-4884-9B47-13C90C304355}" type="datetimeFigureOut">
              <a:rPr lang="fr-FR"/>
              <a:pPr>
                <a:defRPr/>
              </a:pPr>
              <a:t>1/28/12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ADF752-733D-4AEE-B1C0-160908DB186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8442-26E7-4884-9B47-13C90C304355}"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ADF752-733D-4AEE-B1C0-160908DB1864}"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567605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8442-26E7-4884-9B47-13C90C304355}"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ADF752-733D-4AEE-B1C0-160908DB1864}"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29943865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8442-26E7-4884-9B47-13C90C304355}"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ADF752-733D-4AEE-B1C0-160908DB1864}"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8687334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428442-26E7-4884-9B47-13C90C304355}" type="datetimeFigureOut">
              <a:rPr lang="fr-FR">
                <a:solidFill>
                  <a:prstClr val="black">
                    <a:tint val="75000"/>
                  </a:prstClr>
                </a:solidFill>
                <a:latin typeface="Calibri"/>
              </a:rPr>
              <a:pPr>
                <a:defRPr/>
              </a:pPr>
              <a:t>1/28/12</a:t>
            </a:fld>
            <a:endParaRPr lang="fr-CA">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ADF752-733D-4AEE-B1C0-160908DB1864}" type="slidenum">
              <a:rPr lang="fr-CA">
                <a:solidFill>
                  <a:prstClr val="black">
                    <a:tint val="75000"/>
                  </a:prstClr>
                </a:solidFill>
                <a:latin typeface="Calibri"/>
              </a:rPr>
              <a:pPr>
                <a:defRPr/>
              </a:pPr>
              <a:t>‹#›</a:t>
            </a:fld>
            <a:endParaRPr lang="fr-CA">
              <a:solidFill>
                <a:prstClr val="black">
                  <a:tint val="75000"/>
                </a:prstClr>
              </a:solidFill>
              <a:latin typeface="Calibri"/>
            </a:endParaRPr>
          </a:p>
        </p:txBody>
      </p:sp>
    </p:spTree>
    <p:extLst>
      <p:ext uri="{BB962C8B-B14F-4D97-AF65-F5344CB8AC3E}">
        <p14:creationId xmlns:p14="http://schemas.microsoft.com/office/powerpoint/2010/main" val="1270970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714500"/>
            <a:ext cx="7772400" cy="1470025"/>
          </a:xfrm>
        </p:spPr>
        <p:txBody>
          <a:bodyPr/>
          <a:lstStyle/>
          <a:p>
            <a:pPr eaLnBrk="1" hangingPunct="1"/>
            <a:r>
              <a:rPr lang="fr-CA" sz="5400" dirty="0" err="1" smtClean="0">
                <a:solidFill>
                  <a:schemeClr val="bg1"/>
                </a:solidFill>
              </a:rPr>
              <a:t>Impacting</a:t>
            </a:r>
            <a:r>
              <a:rPr lang="fr-CA" sz="5400" dirty="0" smtClean="0">
                <a:solidFill>
                  <a:schemeClr val="bg1"/>
                </a:solidFill>
              </a:rPr>
              <a:t> </a:t>
            </a:r>
            <a:r>
              <a:rPr lang="fr-CA" sz="5400" dirty="0" err="1" smtClean="0">
                <a:solidFill>
                  <a:schemeClr val="bg1"/>
                </a:solidFill>
              </a:rPr>
              <a:t>Others</a:t>
            </a:r>
            <a:endParaRPr lang="fr-CA" sz="5400" dirty="0" smtClean="0">
              <a:solidFill>
                <a:schemeClr val="bg1"/>
              </a:solidFill>
            </a:endParaRPr>
          </a:p>
        </p:txBody>
      </p:sp>
      <p:sp>
        <p:nvSpPr>
          <p:cNvPr id="2051" name="Sous-titre 2"/>
          <p:cNvSpPr>
            <a:spLocks noGrp="1"/>
          </p:cNvSpPr>
          <p:nvPr>
            <p:ph type="subTitle" idx="1"/>
          </p:nvPr>
        </p:nvSpPr>
        <p:spPr>
          <a:xfrm>
            <a:off x="1371600" y="2643188"/>
            <a:ext cx="6400800" cy="1752600"/>
          </a:xfrm>
        </p:spPr>
        <p:txBody>
          <a:bodyPr/>
          <a:lstStyle/>
          <a:p>
            <a:pPr eaLnBrk="1" hangingPunct="1"/>
            <a:endParaRPr lang="fr-CA" dirty="0" smtClean="0">
              <a:solidFill>
                <a:schemeClr val="bg1"/>
              </a:solidFill>
            </a:endParaRPr>
          </a:p>
          <a:p>
            <a:pPr eaLnBrk="1" hangingPunct="1"/>
            <a:r>
              <a:rPr lang="fr-CA" dirty="0" smtClean="0">
                <a:solidFill>
                  <a:schemeClr val="bg1"/>
                </a:solidFill>
              </a:rPr>
              <a:t>1 </a:t>
            </a:r>
            <a:r>
              <a:rPr lang="fr-CA" dirty="0" err="1" smtClean="0">
                <a:solidFill>
                  <a:schemeClr val="bg1"/>
                </a:solidFill>
              </a:rPr>
              <a:t>Thessalonians</a:t>
            </a:r>
            <a:r>
              <a:rPr lang="fr-CA" dirty="0" smtClean="0">
                <a:solidFill>
                  <a:schemeClr val="bg1"/>
                </a:solidFill>
              </a:rPr>
              <a:t> 2:9-16</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214563" y="274638"/>
            <a:ext cx="6472237" cy="1143000"/>
          </a:xfrm>
        </p:spPr>
        <p:txBody>
          <a:bodyPr rtlCol="0">
            <a:normAutofit/>
          </a:bodyPr>
          <a:lstStyle/>
          <a:p>
            <a:pPr fontAlgn="auto">
              <a:spcAft>
                <a:spcPts val="0"/>
              </a:spcAft>
              <a:defRPr/>
            </a:pPr>
            <a:r>
              <a:rPr lang="en-US" b="1" dirty="0" smtClean="0"/>
              <a:t>Impacting Others</a:t>
            </a:r>
            <a:endParaRPr lang="fr-CA" dirty="0" smtClean="0">
              <a:solidFill>
                <a:schemeClr val="tx1">
                  <a:lumMod val="75000"/>
                  <a:lumOff val="25000"/>
                </a:schemeClr>
              </a:solidFill>
            </a:endParaRPr>
          </a:p>
        </p:txBody>
      </p:sp>
      <p:sp>
        <p:nvSpPr>
          <p:cNvPr id="3" name="Espace réservé du contenu 2"/>
          <p:cNvSpPr>
            <a:spLocks noGrp="1"/>
          </p:cNvSpPr>
          <p:nvPr>
            <p:ph idx="1"/>
          </p:nvPr>
        </p:nvSpPr>
        <p:spPr>
          <a:xfrm>
            <a:off x="2214563" y="1600200"/>
            <a:ext cx="6472237" cy="4525963"/>
          </a:xfrm>
        </p:spPr>
        <p:txBody>
          <a:bodyPr rtlCol="0">
            <a:normAutofit/>
          </a:bodyPr>
          <a:lstStyle/>
          <a:p>
            <a:r>
              <a:rPr lang="en-US" b="1" dirty="0"/>
              <a:t>Lessons from the Apostles</a:t>
            </a:r>
            <a:endParaRPr lang="en-US" dirty="0"/>
          </a:p>
          <a:p>
            <a:r>
              <a:rPr lang="en-US" b="1" u="sng" dirty="0"/>
              <a:t>Diligence</a:t>
            </a:r>
            <a:endParaRPr lang="en-US" dirty="0"/>
          </a:p>
          <a:p>
            <a:r>
              <a:rPr lang="en-US" b="1" baseline="30000" dirty="0"/>
              <a:t>9 </a:t>
            </a:r>
            <a:r>
              <a:rPr lang="en-US" b="1" dirty="0"/>
              <a:t>Surely you remember, brothers, our toil and hardship; we worked night and day in order not to be a burden to anyone while we preached the gospel of God to you. </a:t>
            </a:r>
            <a:endParaRPr lang="en-US" dirty="0"/>
          </a:p>
          <a:p>
            <a:pPr eaLnBrk="1" fontAlgn="auto" hangingPunct="1">
              <a:spcAft>
                <a:spcPts val="0"/>
              </a:spcAft>
              <a:buFont typeface="Arial" pitchFamily="34" charset="0"/>
              <a:buChar char="•"/>
              <a:defRPr/>
            </a:pPr>
            <a:endParaRPr lang="fr-CA" dirty="0" smtClean="0">
              <a:solidFill>
                <a:schemeClr val="tx1">
                  <a:lumMod val="75000"/>
                  <a:lumOff val="2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71700"/>
            <a:ext cx="8229600" cy="4471988"/>
          </a:xfrm>
        </p:spPr>
        <p:txBody>
          <a:bodyPr rtlCol="0">
            <a:normAutofit lnSpcReduction="10000"/>
          </a:bodyPr>
          <a:lstStyle/>
          <a:p>
            <a:r>
              <a:rPr lang="en-US" b="1" u="sng" dirty="0"/>
              <a:t>Consistency (v.10)</a:t>
            </a:r>
            <a:r>
              <a:rPr lang="en-US" b="1" dirty="0"/>
              <a:t>  </a:t>
            </a:r>
            <a:endParaRPr lang="en-US" dirty="0"/>
          </a:p>
          <a:p>
            <a:r>
              <a:rPr lang="en-US" b="1" baseline="30000" dirty="0"/>
              <a:t>10 </a:t>
            </a:r>
            <a:r>
              <a:rPr lang="en-US" b="1" dirty="0"/>
              <a:t>You are witnesses, and so is God, of how holy, righteous and blameless we were among you who believed. </a:t>
            </a:r>
            <a:endParaRPr lang="en-US" dirty="0"/>
          </a:p>
          <a:p>
            <a:r>
              <a:rPr lang="en-US" b="1" u="sng" dirty="0"/>
              <a:t>This consistency was evidence </a:t>
            </a:r>
            <a:r>
              <a:rPr lang="en-US" b="1" u="sng" dirty="0" smtClean="0"/>
              <a:t>that:</a:t>
            </a:r>
            <a:endParaRPr lang="en-US" u="sng" dirty="0"/>
          </a:p>
          <a:p>
            <a:pPr lvl="0"/>
            <a:r>
              <a:rPr lang="en-US" b="1" dirty="0"/>
              <a:t>They believed the truth they proclaimed</a:t>
            </a:r>
            <a:endParaRPr lang="en-US" dirty="0"/>
          </a:p>
          <a:p>
            <a:pPr lvl="0"/>
            <a:r>
              <a:rPr lang="en-US" b="1" dirty="0"/>
              <a:t>The power of God was at work in their lives</a:t>
            </a:r>
            <a:endParaRPr lang="en-US" dirty="0"/>
          </a:p>
          <a:p>
            <a:pPr lvl="0"/>
            <a:r>
              <a:rPr lang="en-US" b="1" dirty="0"/>
              <a:t>They were examples worth following</a:t>
            </a:r>
            <a:endParaRPr lang="en-US" dirty="0"/>
          </a:p>
          <a:p>
            <a:pPr eaLnBrk="1" fontAlgn="auto" hangingPunct="1">
              <a:spcAft>
                <a:spcPts val="0"/>
              </a:spcAft>
              <a:buFont typeface="Arial" pitchFamily="34" charset="0"/>
              <a:buChar char="•"/>
              <a:defRPr/>
            </a:pPr>
            <a:endParaRPr lang="fr-CA" dirty="0" smtClean="0">
              <a:solidFill>
                <a:schemeClr val="tx1">
                  <a:lumMod val="75000"/>
                  <a:lumOff val="25000"/>
                </a:schemeClr>
              </a:solidFill>
            </a:endParaRPr>
          </a:p>
        </p:txBody>
      </p:sp>
      <p:sp>
        <p:nvSpPr>
          <p:cNvPr id="4099" name="Titre 1"/>
          <p:cNvSpPr>
            <a:spLocks noGrp="1"/>
          </p:cNvSpPr>
          <p:nvPr>
            <p:ph type="title"/>
          </p:nvPr>
        </p:nvSpPr>
        <p:spPr>
          <a:xfrm>
            <a:off x="214313" y="274638"/>
            <a:ext cx="8643937" cy="939800"/>
          </a:xfrm>
        </p:spPr>
        <p:txBody>
          <a:bodyPr/>
          <a:lstStyle/>
          <a:p>
            <a:r>
              <a:rPr lang="en-US" b="1" dirty="0">
                <a:solidFill>
                  <a:schemeClr val="bg1"/>
                </a:solidFill>
              </a:rPr>
              <a:t>Impacting Others</a:t>
            </a:r>
            <a:r>
              <a:rPr lang="en-US" dirty="0">
                <a:solidFill>
                  <a:schemeClr val="bg1"/>
                </a:solidFill>
              </a:rPr>
              <a:t> </a:t>
            </a:r>
            <a:endParaRPr lang="fr-CA" dirty="0" smtClean="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1928813"/>
            <a:ext cx="8229600" cy="4471987"/>
          </a:xfrm>
        </p:spPr>
        <p:txBody>
          <a:bodyPr/>
          <a:lstStyle/>
          <a:p>
            <a:r>
              <a:rPr lang="en-US" b="1" dirty="0">
                <a:solidFill>
                  <a:srgbClr val="FFFFFF"/>
                </a:solidFill>
              </a:rPr>
              <a:t>John Maxwell writes,  </a:t>
            </a:r>
            <a:endParaRPr lang="en-US" dirty="0">
              <a:solidFill>
                <a:srgbClr val="FFFFFF"/>
              </a:solidFill>
            </a:endParaRPr>
          </a:p>
          <a:p>
            <a:r>
              <a:rPr lang="en-US" b="1" dirty="0">
                <a:solidFill>
                  <a:srgbClr val="FFFFFF"/>
                </a:solidFill>
              </a:rPr>
              <a:t>Solid trust can develop only when people can trust you </a:t>
            </a:r>
            <a:r>
              <a:rPr lang="en-US" b="1" i="1" dirty="0">
                <a:solidFill>
                  <a:srgbClr val="FFFFFF"/>
                </a:solidFill>
              </a:rPr>
              <a:t>all the time.</a:t>
            </a:r>
            <a:r>
              <a:rPr lang="en-US" b="1" dirty="0">
                <a:solidFill>
                  <a:srgbClr val="FFFFFF"/>
                </a:solidFill>
              </a:rPr>
              <a:t> If they never know from moment to moment what you’re going to do, the relationship will never deepen to a confident level of trust. </a:t>
            </a:r>
            <a:endParaRPr lang="en-US" dirty="0">
              <a:solidFill>
                <a:srgbClr val="FFFFFF"/>
              </a:solidFill>
            </a:endParaRPr>
          </a:p>
          <a:p>
            <a:pPr eaLnBrk="1" hangingPunct="1"/>
            <a:endParaRPr lang="fr-CA" dirty="0" smtClean="0">
              <a:solidFill>
                <a:schemeClr val="bg1"/>
              </a:solidFill>
            </a:endParaRPr>
          </a:p>
        </p:txBody>
      </p:sp>
      <p:sp>
        <p:nvSpPr>
          <p:cNvPr id="6147" name="Titre 1"/>
          <p:cNvSpPr>
            <a:spLocks noGrp="1"/>
          </p:cNvSpPr>
          <p:nvPr>
            <p:ph type="title"/>
          </p:nvPr>
        </p:nvSpPr>
        <p:spPr>
          <a:xfrm>
            <a:off x="214313" y="274638"/>
            <a:ext cx="8643937" cy="939800"/>
          </a:xfrm>
        </p:spPr>
        <p:txBody>
          <a:bodyPr/>
          <a:lstStyle/>
          <a:p>
            <a:r>
              <a:rPr lang="en-US" b="1" dirty="0">
                <a:solidFill>
                  <a:srgbClr val="FFFFFF"/>
                </a:solidFill>
              </a:rPr>
              <a:t>Impacting Others</a:t>
            </a:r>
            <a:r>
              <a:rPr lang="en-US" dirty="0">
                <a:solidFill>
                  <a:srgbClr val="FFFFFF"/>
                </a:solidFill>
              </a:rPr>
              <a:t> </a:t>
            </a:r>
            <a:endParaRPr lang="fr-CA" dirty="0" smtClean="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calcmode="lin" valueType="num">
                                      <p:cBhvr additive="base">
                                        <p:cTn id="11"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1928813"/>
            <a:ext cx="8229600" cy="4471987"/>
          </a:xfrm>
        </p:spPr>
        <p:txBody>
          <a:bodyPr/>
          <a:lstStyle/>
          <a:p>
            <a:r>
              <a:rPr lang="en-US" b="1" u="sng" dirty="0">
                <a:solidFill>
                  <a:schemeClr val="bg1"/>
                </a:solidFill>
              </a:rPr>
              <a:t>Persistence (v.11)</a:t>
            </a:r>
            <a:r>
              <a:rPr lang="en-US" b="1" dirty="0">
                <a:solidFill>
                  <a:schemeClr val="bg1"/>
                </a:solidFill>
              </a:rPr>
              <a:t> </a:t>
            </a:r>
            <a:endParaRPr lang="en-US" dirty="0">
              <a:solidFill>
                <a:schemeClr val="bg1"/>
              </a:solidFill>
            </a:endParaRPr>
          </a:p>
          <a:p>
            <a:r>
              <a:rPr lang="en-US" b="1" baseline="30000" dirty="0">
                <a:solidFill>
                  <a:schemeClr val="bg1"/>
                </a:solidFill>
              </a:rPr>
              <a:t>11 </a:t>
            </a:r>
            <a:r>
              <a:rPr lang="en-US" b="1" dirty="0">
                <a:solidFill>
                  <a:schemeClr val="bg1"/>
                </a:solidFill>
              </a:rPr>
              <a:t>For you know that we dealt with each of you as a father deals with his own children, </a:t>
            </a:r>
            <a:r>
              <a:rPr lang="en-US" b="1" baseline="30000" dirty="0">
                <a:solidFill>
                  <a:schemeClr val="bg1"/>
                </a:solidFill>
              </a:rPr>
              <a:t>12 </a:t>
            </a:r>
            <a:r>
              <a:rPr lang="en-US" b="1" dirty="0">
                <a:solidFill>
                  <a:schemeClr val="bg1"/>
                </a:solidFill>
              </a:rPr>
              <a:t>encouraging, comforting and urging you to live lives worthy of God, who calls you into his kingdom and glory.</a:t>
            </a:r>
            <a:endParaRPr lang="en-US" dirty="0">
              <a:solidFill>
                <a:schemeClr val="bg1"/>
              </a:solidFill>
            </a:endParaRPr>
          </a:p>
          <a:p>
            <a:pPr eaLnBrk="1" hangingPunct="1"/>
            <a:endParaRPr lang="fr-CA" dirty="0" smtClean="0">
              <a:solidFill>
                <a:schemeClr val="bg1"/>
              </a:solidFill>
            </a:endParaRPr>
          </a:p>
        </p:txBody>
      </p:sp>
      <p:sp>
        <p:nvSpPr>
          <p:cNvPr id="6147" name="Titre 1"/>
          <p:cNvSpPr>
            <a:spLocks noGrp="1"/>
          </p:cNvSpPr>
          <p:nvPr>
            <p:ph type="title"/>
          </p:nvPr>
        </p:nvSpPr>
        <p:spPr>
          <a:xfrm>
            <a:off x="214313" y="274638"/>
            <a:ext cx="8643937" cy="939800"/>
          </a:xfrm>
        </p:spPr>
        <p:txBody>
          <a:bodyPr/>
          <a:lstStyle/>
          <a:p>
            <a:pPr eaLnBrk="1" hangingPunct="1"/>
            <a:r>
              <a:rPr lang="fr-CA" dirty="0" err="1" smtClean="0">
                <a:solidFill>
                  <a:schemeClr val="bg1"/>
                </a:solidFill>
              </a:rPr>
              <a:t>Impacting</a:t>
            </a:r>
            <a:r>
              <a:rPr lang="fr-CA" dirty="0" smtClean="0">
                <a:solidFill>
                  <a:schemeClr val="bg1"/>
                </a:solidFill>
              </a:rPr>
              <a:t> </a:t>
            </a:r>
            <a:r>
              <a:rPr lang="fr-CA" dirty="0" err="1" smtClean="0">
                <a:solidFill>
                  <a:schemeClr val="bg1"/>
                </a:solidFill>
              </a:rPr>
              <a:t>Others</a:t>
            </a:r>
            <a:endParaRPr lang="fr-CA" dirty="0" smtClean="0">
              <a:solidFill>
                <a:schemeClr val="bg1"/>
              </a:solidFill>
            </a:endParaRPr>
          </a:p>
        </p:txBody>
      </p:sp>
    </p:spTree>
    <p:extLst>
      <p:ext uri="{BB962C8B-B14F-4D97-AF65-F5344CB8AC3E}">
        <p14:creationId xmlns:p14="http://schemas.microsoft.com/office/powerpoint/2010/main" val="455163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214563" y="274638"/>
            <a:ext cx="6472237" cy="1143000"/>
          </a:xfrm>
        </p:spPr>
        <p:txBody>
          <a:bodyPr rtlCol="0">
            <a:normAutofit/>
          </a:bodyPr>
          <a:lstStyle/>
          <a:p>
            <a:pPr algn="l" eaLnBrk="1" fontAlgn="auto" hangingPunct="1">
              <a:spcAft>
                <a:spcPts val="0"/>
              </a:spcAft>
              <a:defRPr/>
            </a:pPr>
            <a:r>
              <a:rPr lang="fr-CA" dirty="0" err="1" smtClean="0">
                <a:solidFill>
                  <a:schemeClr val="tx1">
                    <a:lumMod val="75000"/>
                    <a:lumOff val="25000"/>
                  </a:schemeClr>
                </a:solidFill>
              </a:rPr>
              <a:t>Impacting</a:t>
            </a:r>
            <a:r>
              <a:rPr lang="fr-CA" dirty="0" smtClean="0">
                <a:solidFill>
                  <a:schemeClr val="tx1">
                    <a:lumMod val="75000"/>
                    <a:lumOff val="25000"/>
                  </a:schemeClr>
                </a:solidFill>
              </a:rPr>
              <a:t> </a:t>
            </a:r>
            <a:r>
              <a:rPr lang="fr-CA" dirty="0" err="1" smtClean="0">
                <a:solidFill>
                  <a:schemeClr val="tx1">
                    <a:lumMod val="75000"/>
                    <a:lumOff val="25000"/>
                  </a:schemeClr>
                </a:solidFill>
              </a:rPr>
              <a:t>Others</a:t>
            </a:r>
            <a:endParaRPr lang="fr-CA" dirty="0" smtClean="0">
              <a:solidFill>
                <a:schemeClr val="tx1">
                  <a:lumMod val="75000"/>
                  <a:lumOff val="25000"/>
                </a:schemeClr>
              </a:solidFill>
            </a:endParaRPr>
          </a:p>
        </p:txBody>
      </p:sp>
      <p:sp>
        <p:nvSpPr>
          <p:cNvPr id="3" name="Espace réservé du contenu 2"/>
          <p:cNvSpPr>
            <a:spLocks noGrp="1"/>
          </p:cNvSpPr>
          <p:nvPr>
            <p:ph idx="1"/>
          </p:nvPr>
        </p:nvSpPr>
        <p:spPr>
          <a:xfrm>
            <a:off x="2214563" y="1600200"/>
            <a:ext cx="6472237" cy="4525963"/>
          </a:xfrm>
        </p:spPr>
        <p:txBody>
          <a:bodyPr rtlCol="0">
            <a:normAutofit fontScale="85000" lnSpcReduction="10000"/>
          </a:bodyPr>
          <a:lstStyle/>
          <a:p>
            <a:r>
              <a:rPr lang="en-US" dirty="0"/>
              <a:t>Paul uses three words: </a:t>
            </a:r>
          </a:p>
          <a:p>
            <a:r>
              <a:rPr lang="en-US" b="1" dirty="0"/>
              <a:t>encouraging, comforting, and urging</a:t>
            </a:r>
            <a:r>
              <a:rPr lang="en-US" dirty="0"/>
              <a:t>. </a:t>
            </a:r>
            <a:endParaRPr lang="en-US" dirty="0" smtClean="0"/>
          </a:p>
          <a:p>
            <a:r>
              <a:rPr lang="en-US" b="1" dirty="0" smtClean="0"/>
              <a:t>The </a:t>
            </a:r>
            <a:r>
              <a:rPr lang="en-US" b="1" dirty="0"/>
              <a:t>Example of the Thessalonians</a:t>
            </a:r>
            <a:endParaRPr lang="en-US" dirty="0"/>
          </a:p>
          <a:p>
            <a:r>
              <a:rPr lang="en-US" b="1" u="sng" dirty="0"/>
              <a:t>Submission to the Word of God (v.13)</a:t>
            </a:r>
            <a:r>
              <a:rPr lang="en-US" b="1" dirty="0"/>
              <a:t>  </a:t>
            </a:r>
            <a:endParaRPr lang="en-US" dirty="0"/>
          </a:p>
          <a:p>
            <a:r>
              <a:rPr lang="en-US" b="1" baseline="30000" dirty="0"/>
              <a:t>13 </a:t>
            </a:r>
            <a:r>
              <a:rPr lang="en-US" b="1" dirty="0"/>
              <a:t>And we also thank God continually because, when you received the word of God, which you heard from us, you accepted it not as the word of men, but as it actually is, the word of God, which is at work in you who believe. </a:t>
            </a:r>
            <a:endParaRPr lang="en-US" dirty="0"/>
          </a:p>
          <a:p>
            <a:endParaRPr lang="en-US" dirty="0"/>
          </a:p>
        </p:txBody>
      </p:sp>
    </p:spTree>
    <p:extLst>
      <p:ext uri="{BB962C8B-B14F-4D97-AF65-F5344CB8AC3E}">
        <p14:creationId xmlns:p14="http://schemas.microsoft.com/office/powerpoint/2010/main" val="726159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67544" y="1124744"/>
            <a:ext cx="8229600" cy="5132040"/>
          </a:xfrm>
        </p:spPr>
        <p:txBody>
          <a:bodyPr/>
          <a:lstStyle/>
          <a:p>
            <a:r>
              <a:rPr lang="en-US" sz="2800" b="1" u="sng" dirty="0" smtClean="0">
                <a:solidFill>
                  <a:srgbClr val="FFFFFF"/>
                </a:solidFill>
              </a:rPr>
              <a:t> The bottom line: </a:t>
            </a:r>
            <a:endParaRPr lang="en-US" sz="2800" dirty="0" smtClean="0">
              <a:solidFill>
                <a:srgbClr val="FFFFFF"/>
              </a:solidFill>
            </a:endParaRPr>
          </a:p>
          <a:p>
            <a:r>
              <a:rPr lang="en-US" sz="2800" dirty="0" smtClean="0">
                <a:solidFill>
                  <a:srgbClr val="FFFFFF"/>
                </a:solidFill>
              </a:rPr>
              <a:t>If </a:t>
            </a:r>
            <a:r>
              <a:rPr lang="en-US" sz="2800" dirty="0">
                <a:solidFill>
                  <a:srgbClr val="FFFFFF"/>
                </a:solidFill>
              </a:rPr>
              <a:t>the Bible is the Word of God, we ought to pay attention to it and build our lives upon it</a:t>
            </a:r>
            <a:r>
              <a:rPr lang="en-US" sz="2800" dirty="0" smtClean="0">
                <a:solidFill>
                  <a:srgbClr val="FFFFFF"/>
                </a:solidFill>
              </a:rPr>
              <a:t>.</a:t>
            </a:r>
          </a:p>
          <a:p>
            <a:r>
              <a:rPr lang="en-US" sz="2800" b="1" u="sng" dirty="0">
                <a:solidFill>
                  <a:srgbClr val="FFFFFF"/>
                </a:solidFill>
              </a:rPr>
              <a:t>Endurance (v.14)</a:t>
            </a:r>
            <a:endParaRPr lang="en-US" sz="2800" dirty="0">
              <a:solidFill>
                <a:srgbClr val="FFFFFF"/>
              </a:solidFill>
            </a:endParaRPr>
          </a:p>
          <a:p>
            <a:r>
              <a:rPr lang="en-US" sz="2800" b="1" baseline="30000" dirty="0">
                <a:solidFill>
                  <a:srgbClr val="FFFFFF"/>
                </a:solidFill>
              </a:rPr>
              <a:t>14 </a:t>
            </a:r>
            <a:r>
              <a:rPr lang="en-US" sz="2800" b="1" dirty="0">
                <a:solidFill>
                  <a:srgbClr val="FFFFFF"/>
                </a:solidFill>
              </a:rPr>
              <a:t>For you, brothers, became imitators of God’s churches in Judea, which are in Christ Jesus: You suffered from your own countrymen the same things those churches suffered from the Jews, </a:t>
            </a:r>
            <a:r>
              <a:rPr lang="en-US" sz="2800" b="1" baseline="30000" dirty="0">
                <a:solidFill>
                  <a:srgbClr val="FFFFFF"/>
                </a:solidFill>
              </a:rPr>
              <a:t>15 </a:t>
            </a:r>
            <a:r>
              <a:rPr lang="en-US" sz="2800" b="1" dirty="0">
                <a:solidFill>
                  <a:srgbClr val="FFFFFF"/>
                </a:solidFill>
              </a:rPr>
              <a:t>who killed the Lord Jesus and the prophets and also drove us out. </a:t>
            </a:r>
            <a:endParaRPr lang="en-US" sz="2800" dirty="0">
              <a:solidFill>
                <a:srgbClr val="FFFFFF"/>
              </a:solidFill>
            </a:endParaRPr>
          </a:p>
          <a:p>
            <a:endParaRPr lang="en-US" dirty="0"/>
          </a:p>
          <a:p>
            <a:pPr marL="0" indent="0" eaLnBrk="1" hangingPunct="1">
              <a:buNone/>
            </a:pPr>
            <a:endParaRPr lang="fr-CA" dirty="0" smtClean="0">
              <a:solidFill>
                <a:schemeClr val="bg1"/>
              </a:solidFill>
            </a:endParaRPr>
          </a:p>
        </p:txBody>
      </p:sp>
      <p:sp>
        <p:nvSpPr>
          <p:cNvPr id="6147" name="Titre 1"/>
          <p:cNvSpPr>
            <a:spLocks noGrp="1"/>
          </p:cNvSpPr>
          <p:nvPr>
            <p:ph type="title"/>
          </p:nvPr>
        </p:nvSpPr>
        <p:spPr>
          <a:xfrm>
            <a:off x="214313" y="274638"/>
            <a:ext cx="8643937" cy="778098"/>
          </a:xfrm>
        </p:spPr>
        <p:txBody>
          <a:bodyPr/>
          <a:lstStyle/>
          <a:p>
            <a:pPr eaLnBrk="1" hangingPunct="1"/>
            <a:r>
              <a:rPr lang="fr-CA" dirty="0" err="1" smtClean="0">
                <a:solidFill>
                  <a:schemeClr val="bg1"/>
                </a:solidFill>
              </a:rPr>
              <a:t>Impacting</a:t>
            </a:r>
            <a:r>
              <a:rPr lang="fr-CA" dirty="0" smtClean="0">
                <a:solidFill>
                  <a:schemeClr val="bg1"/>
                </a:solidFill>
              </a:rPr>
              <a:t> </a:t>
            </a:r>
            <a:r>
              <a:rPr lang="fr-CA" dirty="0" err="1" smtClean="0">
                <a:solidFill>
                  <a:schemeClr val="bg1"/>
                </a:solidFill>
              </a:rPr>
              <a:t>Others</a:t>
            </a:r>
            <a:endParaRPr lang="fr-CA" dirty="0" smtClean="0">
              <a:solidFill>
                <a:schemeClr val="bg1"/>
              </a:solidFill>
            </a:endParaRPr>
          </a:p>
        </p:txBody>
      </p:sp>
    </p:spTree>
    <p:extLst>
      <p:ext uri="{BB962C8B-B14F-4D97-AF65-F5344CB8AC3E}">
        <p14:creationId xmlns:p14="http://schemas.microsoft.com/office/powerpoint/2010/main" val="4285288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Effect transition="in" filter="blinds(horizontal)">
                                      <p:cBhvr>
                                        <p:cTn id="13" dur="500"/>
                                        <p:tgtEl>
                                          <p:spTgt spid="614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46">
                                            <p:txEl>
                                              <p:pRg st="3" end="3"/>
                                            </p:txEl>
                                          </p:spTgt>
                                        </p:tgtEl>
                                        <p:attrNameLst>
                                          <p:attrName>style.visibility</p:attrName>
                                        </p:attrNameLst>
                                      </p:cBhvr>
                                      <p:to>
                                        <p:strVal val="visible"/>
                                      </p:to>
                                    </p:set>
                                    <p:animEffect transition="in" filter="blinds(horizontal)">
                                      <p:cBhvr>
                                        <p:cTn id="16" dur="500"/>
                                        <p:tgtEl>
                                          <p:spTgt spid="6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3568" y="2564904"/>
            <a:ext cx="7772400" cy="1470025"/>
          </a:xfrm>
        </p:spPr>
        <p:txBody>
          <a:bodyPr/>
          <a:lstStyle/>
          <a:p>
            <a:r>
              <a:rPr lang="en-US" dirty="0">
                <a:solidFill>
                  <a:srgbClr val="FFFFFF"/>
                </a:solidFill>
              </a:rPr>
              <a:t>So here is the question: </a:t>
            </a:r>
            <a:br>
              <a:rPr lang="en-US" dirty="0">
                <a:solidFill>
                  <a:srgbClr val="FFFFFF"/>
                </a:solidFill>
              </a:rPr>
            </a:br>
            <a:r>
              <a:rPr lang="en-US" dirty="0">
                <a:solidFill>
                  <a:srgbClr val="FFFFFF"/>
                </a:solidFill>
              </a:rPr>
              <a:t>What are you willing to sacrifice for the Kingdom of God? </a:t>
            </a:r>
            <a:r>
              <a:rPr lang="en-US" dirty="0"/>
              <a:t> </a:t>
            </a:r>
            <a:br>
              <a:rPr lang="en-US" dirty="0"/>
            </a:br>
            <a:endParaRPr lang="fr-CA" dirty="0" smtClean="0">
              <a:solidFill>
                <a:schemeClr val="bg1"/>
              </a:solidFill>
            </a:endParaRPr>
          </a:p>
        </p:txBody>
      </p:sp>
      <p:sp>
        <p:nvSpPr>
          <p:cNvPr id="2051" name="Sous-titre 2"/>
          <p:cNvSpPr>
            <a:spLocks noGrp="1"/>
          </p:cNvSpPr>
          <p:nvPr>
            <p:ph type="subTitle" idx="1"/>
          </p:nvPr>
        </p:nvSpPr>
        <p:spPr>
          <a:xfrm>
            <a:off x="1371600" y="2643188"/>
            <a:ext cx="6400800" cy="1752600"/>
          </a:xfrm>
        </p:spPr>
        <p:txBody>
          <a:bodyPr/>
          <a:lstStyle/>
          <a:p>
            <a:pPr eaLnBrk="1" hangingPunct="1"/>
            <a:endParaRPr lang="fr-CA" dirty="0" smtClean="0">
              <a:solidFill>
                <a:schemeClr val="bg1"/>
              </a:solidFill>
            </a:endParaRPr>
          </a:p>
        </p:txBody>
      </p:sp>
    </p:spTree>
    <p:extLst>
      <p:ext uri="{BB962C8B-B14F-4D97-AF65-F5344CB8AC3E}">
        <p14:creationId xmlns:p14="http://schemas.microsoft.com/office/powerpoint/2010/main" val="4121003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C10380700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C10380700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C10380700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C10380700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C1038070099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FAB70A8-8AB4-483C-9BA9-BA3E6E96A5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TC103807009990</Template>
  <TotalTime>33</TotalTime>
  <Words>224</Words>
  <Application>Microsoft Macintosh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5</vt:i4>
      </vt:variant>
      <vt:variant>
        <vt:lpstr>Slide Titles</vt:lpstr>
      </vt:variant>
      <vt:variant>
        <vt:i4>8</vt:i4>
      </vt:variant>
    </vt:vector>
  </HeadingPairs>
  <TitlesOfParts>
    <vt:vector size="13" baseType="lpstr">
      <vt:lpstr>TC103807009990</vt:lpstr>
      <vt:lpstr>2_TC103807009990</vt:lpstr>
      <vt:lpstr>1_TC103807009990</vt:lpstr>
      <vt:lpstr>3_TC103807009990</vt:lpstr>
      <vt:lpstr>4_TC103807009990</vt:lpstr>
      <vt:lpstr>Impacting Others</vt:lpstr>
      <vt:lpstr>Impacting Others</vt:lpstr>
      <vt:lpstr>Impacting Others </vt:lpstr>
      <vt:lpstr>Impacting Others </vt:lpstr>
      <vt:lpstr>Impacting Others</vt:lpstr>
      <vt:lpstr>Impacting Others</vt:lpstr>
      <vt:lpstr>Impacting Others</vt:lpstr>
      <vt:lpstr>So here is the question:  What are you willing to sacrifice for the Kingdom of God?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Impacting Others</dc:title>
  <dc:subject/>
  <dc:creator/>
  <cp:keywords/>
  <dc:description/>
  <cp:lastModifiedBy>Steve Garrett</cp:lastModifiedBy>
  <cp:revision>6</cp:revision>
  <dcterms:modified xsi:type="dcterms:W3CDTF">2012-01-29T02:14:12Z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TC103807009990</vt:lpwstr>
  </property>
</Properties>
</file>