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22"/>
  </p:handoutMasterIdLst>
  <p:sldIdLst>
    <p:sldId id="336" r:id="rId2"/>
    <p:sldId id="338" r:id="rId3"/>
    <p:sldId id="364" r:id="rId4"/>
    <p:sldId id="340" r:id="rId5"/>
    <p:sldId id="341" r:id="rId6"/>
    <p:sldId id="342" r:id="rId7"/>
    <p:sldId id="343" r:id="rId8"/>
    <p:sldId id="359" r:id="rId9"/>
    <p:sldId id="360" r:id="rId10"/>
    <p:sldId id="271" r:id="rId11"/>
    <p:sldId id="361" r:id="rId12"/>
    <p:sldId id="365" r:id="rId13"/>
    <p:sldId id="383" r:id="rId14"/>
    <p:sldId id="372" r:id="rId15"/>
    <p:sldId id="337" r:id="rId16"/>
    <p:sldId id="344" r:id="rId17"/>
    <p:sldId id="294" r:id="rId18"/>
    <p:sldId id="355" r:id="rId19"/>
    <p:sldId id="374" r:id="rId20"/>
    <p:sldId id="376" r:id="rId2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941100"/>
    <a:srgbClr val="D5FC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946"/>
    <p:restoredTop sz="94667"/>
  </p:normalViewPr>
  <p:slideViewPr>
    <p:cSldViewPr snapToGrid="0" snapToObjects="1">
      <p:cViewPr>
        <p:scale>
          <a:sx n="86" d="100"/>
          <a:sy n="86" d="100"/>
        </p:scale>
        <p:origin x="-90" y="-45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3511E626-ED7D-354F-989F-264FF872875C}" type="datetimeFigureOut">
              <a:rPr lang="en-US" smtClean="0"/>
              <a:t>4/7/2018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068972-C07B-C147-BBA6-F3129A1591BB}" type="slidenum">
              <a:rPr lang="en-US" smtClean="0"/>
              <a:t>‹#›</a:t>
            </a:fld>
            <a:endParaRPr lang="en-US"/>
          </a:p>
        </p:txBody>
      </p:sp>
    </p:spTree>
    <p:extLst>
      <p:ext uri="{BB962C8B-B14F-4D97-AF65-F5344CB8AC3E}">
        <p14:creationId xmlns:p14="http://schemas.microsoft.com/office/powerpoint/2010/main" val="1484929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4/7/2018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678893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4/7/2018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309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4/7/2018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63730409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4/7/2018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1155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4/7/2018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49528059"/>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4/7/2018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935530"/>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white">
                    <a:tint val="75000"/>
                  </a:prstClr>
                </a:solidFill>
              </a:rPr>
              <a:pPr/>
              <a:t>4/7/2018</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2101301"/>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white">
                    <a:tint val="75000"/>
                  </a:prstClr>
                </a:solidFill>
              </a:rPr>
              <a:pPr/>
              <a:t>4/7/2018</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9439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white">
                    <a:tint val="75000"/>
                  </a:prstClr>
                </a:solidFill>
              </a:rPr>
              <a:pPr/>
              <a:t>4/7/2018</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80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4/7/2018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437687"/>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4/7/2018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274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633830-2244-49AE-BC4A-47F415C177C6}" type="datetimeFigureOut">
              <a:rPr lang="en-US" smtClean="0">
                <a:solidFill>
                  <a:prstClr val="white">
                    <a:tint val="75000"/>
                  </a:prstClr>
                </a:solidFill>
              </a:rPr>
              <a:pPr defTabSz="457200"/>
              <a:t>4/7/2018</a:t>
            </a:fld>
            <a:endParaRPr lang="en-US" dirty="0">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AC27A5A-7290-4DE1-BA94-4BE8A8E57DCF}"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56769920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658092" y="3003187"/>
            <a:ext cx="5827816" cy="2853847"/>
          </a:xfrm>
        </p:spPr>
        <p:txBody>
          <a:bodyPr>
            <a:normAutofit/>
          </a:bodyPr>
          <a:lstStyle/>
          <a:p>
            <a:r>
              <a:rPr lang="en-US" sz="4800" dirty="0" smtClean="0">
                <a:solidFill>
                  <a:srgbClr val="FFFF00"/>
                </a:solidFill>
                <a:latin typeface="Tahoma" charset="0"/>
                <a:ea typeface="Tahoma" charset="0"/>
                <a:cs typeface="Tahoma" charset="0"/>
              </a:rPr>
              <a:t>Chapters 40-55</a:t>
            </a:r>
          </a:p>
          <a:p>
            <a:r>
              <a:rPr lang="en-US" sz="4400" dirty="0" smtClean="0">
                <a:solidFill>
                  <a:srgbClr val="00B0F0"/>
                </a:solidFill>
                <a:latin typeface="Tahoma" charset="0"/>
                <a:ea typeface="Tahoma" charset="0"/>
                <a:cs typeface="Tahoma" charset="0"/>
              </a:rPr>
              <a:t>God’s Servant Fulfills His Mission</a:t>
            </a:r>
          </a:p>
        </p:txBody>
      </p:sp>
    </p:spTree>
    <p:extLst>
      <p:ext uri="{BB962C8B-B14F-4D97-AF65-F5344CB8AC3E}">
        <p14:creationId xmlns:p14="http://schemas.microsoft.com/office/powerpoint/2010/main" val="84172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45" y="1180309"/>
            <a:ext cx="7888305" cy="5357586"/>
          </a:xfrm>
          <a:prstGeom prst="rect">
            <a:avLst/>
          </a:prstGeom>
        </p:spPr>
      </p:pic>
      <p:sp>
        <p:nvSpPr>
          <p:cNvPr id="4" name="Title 3"/>
          <p:cNvSpPr>
            <a:spLocks noGrp="1"/>
          </p:cNvSpPr>
          <p:nvPr>
            <p:ph type="title"/>
          </p:nvPr>
        </p:nvSpPr>
        <p:spPr/>
        <p:txBody>
          <a:bodyPr anchor="t"/>
          <a:lstStyle/>
          <a:p>
            <a:pPr algn="ctr"/>
            <a:r>
              <a:rPr lang="en-US" dirty="0" smtClean="0">
                <a:latin typeface="Tahoma" charset="0"/>
                <a:ea typeface="Tahoma" charset="0"/>
                <a:cs typeface="Tahoma" charset="0"/>
              </a:rPr>
              <a:t>Class Plan</a:t>
            </a:r>
            <a:endParaRPr lang="en-US" dirty="0">
              <a:latin typeface="Tahoma" charset="0"/>
              <a:ea typeface="Tahoma" charset="0"/>
              <a:cs typeface="Tahoma" charset="0"/>
            </a:endParaRPr>
          </a:p>
        </p:txBody>
      </p:sp>
      <p:sp>
        <p:nvSpPr>
          <p:cNvPr id="2" name="Oval 1"/>
          <p:cNvSpPr/>
          <p:nvPr/>
        </p:nvSpPr>
        <p:spPr>
          <a:xfrm>
            <a:off x="441084" y="4819098"/>
            <a:ext cx="8249132" cy="101355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221192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137" y="365127"/>
            <a:ext cx="8165726" cy="576168"/>
          </a:xfrm>
        </p:spPr>
        <p:txBody>
          <a:bodyPr anchor="t">
            <a:normAutofit/>
          </a:bodyPr>
          <a:lstStyle/>
          <a:p>
            <a:pPr algn="ctr"/>
            <a:r>
              <a:rPr lang="en-US" sz="3200" dirty="0" smtClean="0">
                <a:latin typeface="Tahoma" charset="0"/>
                <a:ea typeface="Tahoma" charset="0"/>
                <a:cs typeface="Tahoma" charset="0"/>
              </a:rPr>
              <a:t>Isaiah 40-55</a:t>
            </a:r>
            <a:endParaRPr lang="en-US" sz="3200" dirty="0">
              <a:latin typeface="Tahoma" charset="0"/>
              <a:ea typeface="Tahoma" charset="0"/>
              <a:cs typeface="Tahoma" charset="0"/>
            </a:endParaRPr>
          </a:p>
        </p:txBody>
      </p:sp>
      <p:sp>
        <p:nvSpPr>
          <p:cNvPr id="4" name="TextBox 3"/>
          <p:cNvSpPr txBox="1"/>
          <p:nvPr/>
        </p:nvSpPr>
        <p:spPr>
          <a:xfrm>
            <a:off x="861788" y="1509938"/>
            <a:ext cx="7420423" cy="584775"/>
          </a:xfrm>
          <a:prstGeom prst="rect">
            <a:avLst/>
          </a:prstGeom>
          <a:solidFill>
            <a:srgbClr val="FFFF00"/>
          </a:solidFill>
          <a:ln>
            <a:noFill/>
          </a:ln>
        </p:spPr>
        <p:txBody>
          <a:bodyPr wrap="square" rtlCol="0">
            <a:spAutoFit/>
          </a:bodyPr>
          <a:lstStyle/>
          <a:p>
            <a:pPr algn="ctr"/>
            <a:r>
              <a:rPr lang="en-US" sz="3200" b="1" dirty="0" smtClean="0">
                <a:solidFill>
                  <a:schemeClr val="bg1"/>
                </a:solidFill>
                <a:latin typeface="Tahoma" charset="0"/>
                <a:ea typeface="Tahoma" charset="0"/>
                <a:cs typeface="Tahoma" charset="0"/>
              </a:rPr>
              <a:t>40 </a:t>
            </a:r>
            <a:r>
              <a:rPr lang="mr-IN" sz="3200" b="1" dirty="0" smtClean="0">
                <a:solidFill>
                  <a:schemeClr val="bg1"/>
                </a:solidFill>
                <a:latin typeface="Tahoma" charset="0"/>
                <a:ea typeface="Tahoma" charset="0"/>
                <a:cs typeface="Tahoma" charset="0"/>
              </a:rPr>
              <a:t>–</a:t>
            </a:r>
            <a:r>
              <a:rPr lang="en-US" sz="3200" b="1" dirty="0" smtClean="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Proclamation: God is about to act.</a:t>
            </a:r>
          </a:p>
        </p:txBody>
      </p:sp>
      <p:sp>
        <p:nvSpPr>
          <p:cNvPr id="5" name="TextBox 4"/>
          <p:cNvSpPr txBox="1"/>
          <p:nvPr/>
        </p:nvSpPr>
        <p:spPr>
          <a:xfrm>
            <a:off x="861787" y="2338295"/>
            <a:ext cx="7420423" cy="2554545"/>
          </a:xfrm>
          <a:prstGeom prst="rect">
            <a:avLst/>
          </a:prstGeom>
          <a:solidFill>
            <a:schemeClr val="accent2"/>
          </a:solidFill>
          <a:ln>
            <a:noFill/>
          </a:ln>
        </p:spPr>
        <p:txBody>
          <a:bodyPr wrap="square" rtlCol="0">
            <a:spAutoFit/>
          </a:bodyPr>
          <a:lstStyle/>
          <a:p>
            <a:pPr algn="ctr"/>
            <a:r>
              <a:rPr lang="en-US" sz="3200" b="1" dirty="0" smtClean="0">
                <a:solidFill>
                  <a:schemeClr val="bg1"/>
                </a:solidFill>
                <a:latin typeface="Tahoma" charset="0"/>
                <a:ea typeface="Tahoma" charset="0"/>
                <a:cs typeface="Tahoma" charset="0"/>
              </a:rPr>
              <a:t>41-54 </a:t>
            </a:r>
            <a:r>
              <a:rPr lang="mr-IN" sz="3200" b="1" dirty="0" smtClean="0">
                <a:solidFill>
                  <a:schemeClr val="bg1"/>
                </a:solidFill>
                <a:latin typeface="Tahoma" charset="0"/>
                <a:ea typeface="Tahoma" charset="0"/>
                <a:cs typeface="Tahoma" charset="0"/>
              </a:rPr>
              <a:t>–</a:t>
            </a:r>
            <a:r>
              <a:rPr lang="en-US" sz="3200" b="1" dirty="0" smtClean="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God’s mission is carried out through The Servant.</a:t>
            </a:r>
          </a:p>
          <a:p>
            <a:pPr marL="457200" indent="-457200" algn="ctr">
              <a:buFontTx/>
              <a:buChar char="-"/>
            </a:pPr>
            <a:r>
              <a:rPr lang="en-US" sz="3200" dirty="0" smtClean="0">
                <a:solidFill>
                  <a:schemeClr val="bg1"/>
                </a:solidFill>
                <a:latin typeface="Tahoma" charset="0"/>
                <a:ea typeface="Tahoma" charset="0"/>
                <a:cs typeface="Tahoma" charset="0"/>
              </a:rPr>
              <a:t>Deliverance from Captivity</a:t>
            </a:r>
            <a:endParaRPr lang="en-US" sz="3200" dirty="0">
              <a:solidFill>
                <a:schemeClr val="bg1"/>
              </a:solidFill>
              <a:latin typeface="Tahoma" charset="0"/>
              <a:ea typeface="Tahoma" charset="0"/>
              <a:cs typeface="Tahoma" charset="0"/>
            </a:endParaRPr>
          </a:p>
          <a:p>
            <a:pPr marL="457200" indent="-457200" algn="ctr">
              <a:buFontTx/>
              <a:buChar char="-"/>
            </a:pPr>
            <a:r>
              <a:rPr lang="en-US" sz="3200" dirty="0" smtClean="0">
                <a:solidFill>
                  <a:schemeClr val="bg1"/>
                </a:solidFill>
                <a:latin typeface="Tahoma" charset="0"/>
                <a:ea typeface="Tahoma" charset="0"/>
                <a:cs typeface="Tahoma" charset="0"/>
              </a:rPr>
              <a:t>Downfall of Babylon</a:t>
            </a:r>
          </a:p>
          <a:p>
            <a:pPr marL="457200" indent="-457200" algn="ctr">
              <a:buFontTx/>
              <a:buChar char="-"/>
            </a:pPr>
            <a:r>
              <a:rPr lang="en-US" sz="3200" dirty="0" smtClean="0">
                <a:solidFill>
                  <a:schemeClr val="bg1"/>
                </a:solidFill>
                <a:latin typeface="Tahoma" charset="0"/>
                <a:ea typeface="Tahoma" charset="0"/>
                <a:cs typeface="Tahoma" charset="0"/>
              </a:rPr>
              <a:t>Suffering for intercession</a:t>
            </a:r>
          </a:p>
        </p:txBody>
      </p:sp>
      <p:sp>
        <p:nvSpPr>
          <p:cNvPr id="6" name="TextBox 5"/>
          <p:cNvSpPr txBox="1"/>
          <p:nvPr/>
        </p:nvSpPr>
        <p:spPr>
          <a:xfrm>
            <a:off x="861787" y="5136422"/>
            <a:ext cx="7420423" cy="1077218"/>
          </a:xfrm>
          <a:prstGeom prst="rect">
            <a:avLst/>
          </a:prstGeom>
          <a:solidFill>
            <a:schemeClr val="accent6"/>
          </a:solidFill>
          <a:ln>
            <a:noFill/>
          </a:ln>
        </p:spPr>
        <p:txBody>
          <a:bodyPr wrap="square" rtlCol="0">
            <a:spAutoFit/>
          </a:bodyPr>
          <a:lstStyle/>
          <a:p>
            <a:pPr algn="ctr"/>
            <a:r>
              <a:rPr lang="en-US" sz="3200" b="1" dirty="0" smtClean="0">
                <a:solidFill>
                  <a:schemeClr val="bg1"/>
                </a:solidFill>
                <a:latin typeface="Tahoma" charset="0"/>
                <a:ea typeface="Tahoma" charset="0"/>
                <a:cs typeface="Tahoma" charset="0"/>
              </a:rPr>
              <a:t>55 </a:t>
            </a:r>
            <a:r>
              <a:rPr lang="mr-IN" sz="3200" b="1" dirty="0" smtClean="0">
                <a:solidFill>
                  <a:schemeClr val="bg1"/>
                </a:solidFill>
                <a:latin typeface="Tahoma" charset="0"/>
                <a:ea typeface="Tahoma" charset="0"/>
                <a:cs typeface="Tahoma" charset="0"/>
              </a:rPr>
              <a:t>–</a:t>
            </a:r>
            <a:r>
              <a:rPr lang="en-US" sz="3200" b="1" dirty="0" smtClean="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Invitation: Call to partake in what The </a:t>
            </a:r>
            <a:r>
              <a:rPr lang="en-US" sz="3200" dirty="0">
                <a:solidFill>
                  <a:schemeClr val="bg1"/>
                </a:solidFill>
                <a:latin typeface="Tahoma" charset="0"/>
                <a:ea typeface="Tahoma" charset="0"/>
                <a:cs typeface="Tahoma" charset="0"/>
              </a:rPr>
              <a:t>S</a:t>
            </a:r>
            <a:r>
              <a:rPr lang="en-US" sz="3200" dirty="0" smtClean="0">
                <a:solidFill>
                  <a:schemeClr val="bg1"/>
                </a:solidFill>
                <a:latin typeface="Tahoma" charset="0"/>
                <a:ea typeface="Tahoma" charset="0"/>
                <a:cs typeface="Tahoma" charset="0"/>
              </a:rPr>
              <a:t>ervant has accomplished.</a:t>
            </a:r>
          </a:p>
        </p:txBody>
      </p:sp>
    </p:spTree>
    <p:extLst>
      <p:ext uri="{BB962C8B-B14F-4D97-AF65-F5344CB8AC3E}">
        <p14:creationId xmlns:p14="http://schemas.microsoft.com/office/powerpoint/2010/main" val="204251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0971"/>
            <a:ext cx="7886700" cy="603311"/>
          </a:xfrm>
        </p:spPr>
        <p:txBody>
          <a:bodyPr anchor="t">
            <a:normAutofit/>
          </a:bodyPr>
          <a:lstStyle/>
          <a:p>
            <a:pPr algn="ctr"/>
            <a:r>
              <a:rPr lang="en-US" sz="3200" smtClean="0">
                <a:latin typeface="Tahoma" charset="0"/>
                <a:ea typeface="Tahoma" charset="0"/>
                <a:cs typeface="Tahoma" charset="0"/>
              </a:rPr>
              <a:t>Isaiah 55</a:t>
            </a:r>
            <a:endParaRPr lang="en-US" sz="3200" dirty="0">
              <a:latin typeface="Tahoma" charset="0"/>
              <a:ea typeface="Tahoma" charset="0"/>
              <a:cs typeface="Tahoma" charset="0"/>
            </a:endParaRPr>
          </a:p>
        </p:txBody>
      </p:sp>
      <p:sp>
        <p:nvSpPr>
          <p:cNvPr id="8" name="TextBox 7"/>
          <p:cNvSpPr txBox="1"/>
          <p:nvPr/>
        </p:nvSpPr>
        <p:spPr>
          <a:xfrm>
            <a:off x="1140394" y="2539804"/>
            <a:ext cx="6863208" cy="646331"/>
          </a:xfrm>
          <a:prstGeom prst="rect">
            <a:avLst/>
          </a:prstGeom>
          <a:noFill/>
          <a:ln w="38100">
            <a:solidFill>
              <a:schemeClr val="tx1"/>
            </a:solidFill>
          </a:ln>
        </p:spPr>
        <p:txBody>
          <a:bodyPr wrap="square" rtlCol="0">
            <a:spAutoFit/>
          </a:bodyPr>
          <a:lstStyle/>
          <a:p>
            <a:pPr algn="ctr"/>
            <a:r>
              <a:rPr lang="en-US" sz="3600" dirty="0" smtClean="0">
                <a:latin typeface="Tahoma" charset="0"/>
                <a:ea typeface="Tahoma" charset="0"/>
                <a:cs typeface="Tahoma" charset="0"/>
              </a:rPr>
              <a:t>What is God offering </a:t>
            </a:r>
            <a:r>
              <a:rPr lang="en-US" sz="3600" smtClean="0">
                <a:latin typeface="Tahoma" charset="0"/>
                <a:ea typeface="Tahoma" charset="0"/>
                <a:cs typeface="Tahoma" charset="0"/>
              </a:rPr>
              <a:t>His people?</a:t>
            </a:r>
            <a:endParaRPr lang="en-US" sz="3600" dirty="0">
              <a:latin typeface="Tahoma" charset="0"/>
              <a:ea typeface="Tahoma" charset="0"/>
              <a:cs typeface="Tahoma" charset="0"/>
            </a:endParaRPr>
          </a:p>
        </p:txBody>
      </p:sp>
      <p:sp>
        <p:nvSpPr>
          <p:cNvPr id="9" name="TextBox 8"/>
          <p:cNvSpPr txBox="1"/>
          <p:nvPr/>
        </p:nvSpPr>
        <p:spPr>
          <a:xfrm>
            <a:off x="1140395" y="3680451"/>
            <a:ext cx="6863208" cy="646331"/>
          </a:xfrm>
          <a:prstGeom prst="rect">
            <a:avLst/>
          </a:prstGeom>
          <a:noFill/>
          <a:ln w="38100">
            <a:solidFill>
              <a:schemeClr val="tx1"/>
            </a:solidFill>
          </a:ln>
        </p:spPr>
        <p:txBody>
          <a:bodyPr wrap="square" rtlCol="0">
            <a:spAutoFit/>
          </a:bodyPr>
          <a:lstStyle/>
          <a:p>
            <a:pPr algn="ctr"/>
            <a:r>
              <a:rPr lang="en-US" sz="3600" dirty="0" smtClean="0">
                <a:latin typeface="Tahoma" charset="0"/>
                <a:ea typeface="Tahoma" charset="0"/>
                <a:cs typeface="Tahoma" charset="0"/>
              </a:rPr>
              <a:t>What is </a:t>
            </a:r>
            <a:r>
              <a:rPr lang="en-US" sz="3600" smtClean="0">
                <a:latin typeface="Tahoma" charset="0"/>
                <a:ea typeface="Tahoma" charset="0"/>
                <a:cs typeface="Tahoma" charset="0"/>
              </a:rPr>
              <a:t>He calling them to do?</a:t>
            </a:r>
            <a:endParaRPr lang="en-US" sz="3600" dirty="0">
              <a:latin typeface="Tahoma" charset="0"/>
              <a:ea typeface="Tahoma" charset="0"/>
              <a:cs typeface="Tahoma" charset="0"/>
            </a:endParaRPr>
          </a:p>
        </p:txBody>
      </p:sp>
      <p:sp>
        <p:nvSpPr>
          <p:cNvPr id="10" name="TextBox 9"/>
          <p:cNvSpPr txBox="1"/>
          <p:nvPr/>
        </p:nvSpPr>
        <p:spPr>
          <a:xfrm>
            <a:off x="940625" y="1106802"/>
            <a:ext cx="7262747" cy="769441"/>
          </a:xfrm>
          <a:prstGeom prst="rect">
            <a:avLst/>
          </a:prstGeom>
          <a:solidFill>
            <a:srgbClr val="FFFF00"/>
          </a:solidFill>
          <a:ln w="38100">
            <a:noFill/>
          </a:ln>
        </p:spPr>
        <p:txBody>
          <a:bodyPr wrap="square" rtlCol="0">
            <a:spAutoFit/>
          </a:bodyPr>
          <a:lstStyle/>
          <a:p>
            <a:pPr algn="ctr"/>
            <a:r>
              <a:rPr lang="en-US" sz="4400" dirty="0" smtClean="0">
                <a:solidFill>
                  <a:schemeClr val="bg1"/>
                </a:solidFill>
                <a:latin typeface="Tahoma" charset="0"/>
                <a:ea typeface="Tahoma" charset="0"/>
                <a:cs typeface="Tahoma" charset="0"/>
              </a:rPr>
              <a:t>God’s Invitation</a:t>
            </a:r>
            <a:endParaRPr lang="en-US" sz="4400"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8834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4784"/>
            <a:ext cx="7886700" cy="818215"/>
          </a:xfrm>
        </p:spPr>
        <p:txBody>
          <a:bodyPr/>
          <a:lstStyle/>
          <a:p>
            <a:r>
              <a:rPr lang="en-US" dirty="0" smtClean="0"/>
              <a:t>Isaiah 55 in the New Testament</a:t>
            </a:r>
            <a:endParaRPr lang="en-US" dirty="0"/>
          </a:p>
        </p:txBody>
      </p:sp>
      <p:sp>
        <p:nvSpPr>
          <p:cNvPr id="3" name="Content Placeholder 2"/>
          <p:cNvSpPr>
            <a:spLocks noGrp="1"/>
          </p:cNvSpPr>
          <p:nvPr>
            <p:ph idx="1"/>
          </p:nvPr>
        </p:nvSpPr>
        <p:spPr>
          <a:xfrm>
            <a:off x="215154" y="1113117"/>
            <a:ext cx="8713693" cy="5490884"/>
          </a:xfrm>
        </p:spPr>
        <p:txBody>
          <a:bodyPr>
            <a:normAutofit/>
          </a:bodyPr>
          <a:lstStyle/>
          <a:p>
            <a:pPr marL="0" indent="0">
              <a:buNone/>
            </a:pPr>
            <a:r>
              <a:rPr lang="en-US" b="1" u="sng" dirty="0" smtClean="0">
                <a:latin typeface="Tahoma" charset="0"/>
                <a:ea typeface="Tahoma" charset="0"/>
                <a:cs typeface="Tahoma" charset="0"/>
              </a:rPr>
              <a:t>John 7</a:t>
            </a:r>
            <a:r>
              <a:rPr lang="en-US" b="1" dirty="0" smtClean="0">
                <a:latin typeface="Tahoma" charset="0"/>
                <a:ea typeface="Tahoma" charset="0"/>
                <a:cs typeface="Tahoma" charset="0"/>
              </a:rPr>
              <a:t> </a:t>
            </a:r>
            <a:r>
              <a:rPr lang="en-US" b="1" i="1" dirty="0" smtClean="0">
                <a:latin typeface="Tahoma" charset="0"/>
                <a:ea typeface="Tahoma" charset="0"/>
                <a:cs typeface="Tahoma" charset="0"/>
              </a:rPr>
              <a:t>(see Isaiah 55:1)</a:t>
            </a:r>
            <a:endParaRPr lang="en-US" b="1" i="1" u="sng" dirty="0" smtClean="0">
              <a:latin typeface="Tahoma" charset="0"/>
              <a:ea typeface="Tahoma" charset="0"/>
              <a:cs typeface="Tahoma" charset="0"/>
            </a:endParaRPr>
          </a:p>
          <a:p>
            <a:pPr marL="0" indent="0">
              <a:buNone/>
            </a:pPr>
            <a:r>
              <a:rPr lang="en-US" sz="3200" dirty="0">
                <a:latin typeface="Tahoma" charset="0"/>
                <a:ea typeface="Tahoma" charset="0"/>
                <a:cs typeface="Tahoma" charset="0"/>
              </a:rPr>
              <a:t>On the last day of the feast, the great day, Jesus stood up and cried out, “</a:t>
            </a:r>
            <a:r>
              <a:rPr lang="en-US" sz="3200" dirty="0">
                <a:solidFill>
                  <a:srgbClr val="FFFF00"/>
                </a:solidFill>
                <a:latin typeface="Tahoma" charset="0"/>
                <a:ea typeface="Tahoma" charset="0"/>
                <a:cs typeface="Tahoma" charset="0"/>
              </a:rPr>
              <a:t>If anyone thirsts, let him come to me and drink</a:t>
            </a:r>
            <a:r>
              <a:rPr lang="en-US" sz="3200" dirty="0">
                <a:latin typeface="Tahoma" charset="0"/>
                <a:ea typeface="Tahoma" charset="0"/>
                <a:cs typeface="Tahoma" charset="0"/>
              </a:rPr>
              <a:t>. Whoever believes in me, as the Scripture has said, ‘Out of his heart will flow rivers of living water.’” Now this he said about the Spirit, whom those who believed in him were to receive, for as yet the Spirit had not been given, because Jesus was not yet glorified.</a:t>
            </a:r>
          </a:p>
        </p:txBody>
      </p:sp>
    </p:spTree>
    <p:extLst>
      <p:ext uri="{BB962C8B-B14F-4D97-AF65-F5344CB8AC3E}">
        <p14:creationId xmlns:p14="http://schemas.microsoft.com/office/powerpoint/2010/main" val="1711449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4784"/>
            <a:ext cx="7886700" cy="818215"/>
          </a:xfrm>
        </p:spPr>
        <p:txBody>
          <a:bodyPr/>
          <a:lstStyle/>
          <a:p>
            <a:r>
              <a:rPr lang="en-US" dirty="0" smtClean="0"/>
              <a:t>Isaiah 55 in the New Testament</a:t>
            </a:r>
            <a:endParaRPr lang="en-US" dirty="0"/>
          </a:p>
        </p:txBody>
      </p:sp>
      <p:sp>
        <p:nvSpPr>
          <p:cNvPr id="3" name="Content Placeholder 2"/>
          <p:cNvSpPr>
            <a:spLocks noGrp="1"/>
          </p:cNvSpPr>
          <p:nvPr>
            <p:ph idx="1"/>
          </p:nvPr>
        </p:nvSpPr>
        <p:spPr>
          <a:xfrm>
            <a:off x="215154" y="1000382"/>
            <a:ext cx="8713693" cy="5744883"/>
          </a:xfrm>
        </p:spPr>
        <p:txBody>
          <a:bodyPr>
            <a:normAutofit fontScale="92500" lnSpcReduction="10000"/>
          </a:bodyPr>
          <a:lstStyle/>
          <a:p>
            <a:pPr marL="0" indent="0">
              <a:buNone/>
            </a:pPr>
            <a:r>
              <a:rPr lang="en-US" b="1" u="sng" dirty="0" smtClean="0">
                <a:latin typeface="Tahoma" charset="0"/>
                <a:ea typeface="Tahoma" charset="0"/>
                <a:cs typeface="Tahoma" charset="0"/>
              </a:rPr>
              <a:t>Acts 13</a:t>
            </a:r>
            <a:r>
              <a:rPr lang="en-US" b="1" dirty="0" smtClean="0">
                <a:latin typeface="Tahoma" charset="0"/>
                <a:ea typeface="Tahoma" charset="0"/>
                <a:cs typeface="Tahoma" charset="0"/>
              </a:rPr>
              <a:t> </a:t>
            </a:r>
            <a:r>
              <a:rPr lang="en-US" b="1" i="1" dirty="0" smtClean="0">
                <a:latin typeface="Tahoma" charset="0"/>
                <a:ea typeface="Tahoma" charset="0"/>
                <a:cs typeface="Tahoma" charset="0"/>
              </a:rPr>
              <a:t>(see Isaiah 55:3)</a:t>
            </a:r>
            <a:endParaRPr lang="en-US" b="1" i="1" u="sng" dirty="0" smtClean="0">
              <a:latin typeface="Tahoma" charset="0"/>
              <a:ea typeface="Tahoma" charset="0"/>
              <a:cs typeface="Tahoma" charset="0"/>
            </a:endParaRPr>
          </a:p>
          <a:p>
            <a:pPr marL="0" indent="0">
              <a:buNone/>
            </a:pPr>
            <a:r>
              <a:rPr lang="en-US" sz="3200" dirty="0">
                <a:latin typeface="Tahoma" charset="0"/>
                <a:ea typeface="Tahoma" charset="0"/>
                <a:cs typeface="Tahoma" charset="0"/>
              </a:rPr>
              <a:t>And we bring you the good news that what God promised to the fathers, this he has fulfilled to us their children by raising Jesus, as also it is written in the second Psalm</a:t>
            </a:r>
            <a:r>
              <a:rPr lang="en-US" sz="3200" dirty="0" smtClean="0">
                <a:latin typeface="Tahoma" charset="0"/>
                <a:ea typeface="Tahoma" charset="0"/>
                <a:cs typeface="Tahoma" charset="0"/>
              </a:rPr>
              <a:t>, “‘</a:t>
            </a:r>
            <a:r>
              <a:rPr lang="en-US" sz="3200" dirty="0">
                <a:latin typeface="Tahoma" charset="0"/>
                <a:ea typeface="Tahoma" charset="0"/>
                <a:cs typeface="Tahoma" charset="0"/>
              </a:rPr>
              <a:t>You are my Son,    today I have begotten you</a:t>
            </a:r>
            <a:r>
              <a:rPr lang="en-US" sz="3200" dirty="0" smtClean="0">
                <a:latin typeface="Tahoma" charset="0"/>
                <a:ea typeface="Tahoma" charset="0"/>
                <a:cs typeface="Tahoma" charset="0"/>
              </a:rPr>
              <a:t>. ’And </a:t>
            </a:r>
            <a:r>
              <a:rPr lang="en-US" sz="3200" dirty="0">
                <a:latin typeface="Tahoma" charset="0"/>
                <a:ea typeface="Tahoma" charset="0"/>
                <a:cs typeface="Tahoma" charset="0"/>
              </a:rPr>
              <a:t>as for the fact that he raised him from the dead, no more to return to corruption, he has spoken in this way</a:t>
            </a:r>
            <a:r>
              <a:rPr lang="en-US" sz="3200" dirty="0" smtClean="0">
                <a:latin typeface="Tahoma" charset="0"/>
                <a:ea typeface="Tahoma" charset="0"/>
                <a:cs typeface="Tahoma" charset="0"/>
              </a:rPr>
              <a:t>, </a:t>
            </a:r>
            <a:r>
              <a:rPr lang="en-US" sz="3200" dirty="0" smtClean="0">
                <a:solidFill>
                  <a:srgbClr val="FFFF00"/>
                </a:solidFill>
                <a:latin typeface="Tahoma" charset="0"/>
                <a:ea typeface="Tahoma" charset="0"/>
                <a:cs typeface="Tahoma" charset="0"/>
              </a:rPr>
              <a:t>“‘</a:t>
            </a:r>
            <a:r>
              <a:rPr lang="en-US" sz="3200" dirty="0">
                <a:solidFill>
                  <a:srgbClr val="FFFF00"/>
                </a:solidFill>
                <a:latin typeface="Tahoma" charset="0"/>
                <a:ea typeface="Tahoma" charset="0"/>
                <a:cs typeface="Tahoma" charset="0"/>
              </a:rPr>
              <a:t>I will give you the holy and sure blessings of David</a:t>
            </a:r>
            <a:r>
              <a:rPr lang="en-US" sz="3200" dirty="0" smtClean="0">
                <a:solidFill>
                  <a:srgbClr val="FFFF00"/>
                </a:solidFill>
                <a:latin typeface="Tahoma" charset="0"/>
                <a:ea typeface="Tahoma" charset="0"/>
                <a:cs typeface="Tahoma" charset="0"/>
              </a:rPr>
              <a:t>.’ </a:t>
            </a:r>
            <a:r>
              <a:rPr lang="en-US" sz="3200" dirty="0" smtClean="0">
                <a:latin typeface="Tahoma" charset="0"/>
                <a:ea typeface="Tahoma" charset="0"/>
                <a:cs typeface="Tahoma" charset="0"/>
              </a:rPr>
              <a:t>Therefore </a:t>
            </a:r>
            <a:r>
              <a:rPr lang="en-US" sz="3200" dirty="0">
                <a:latin typeface="Tahoma" charset="0"/>
                <a:ea typeface="Tahoma" charset="0"/>
                <a:cs typeface="Tahoma" charset="0"/>
              </a:rPr>
              <a:t>he says also in another psalm</a:t>
            </a:r>
            <a:r>
              <a:rPr lang="en-US" sz="3200" dirty="0" smtClean="0">
                <a:latin typeface="Tahoma" charset="0"/>
                <a:ea typeface="Tahoma" charset="0"/>
                <a:cs typeface="Tahoma" charset="0"/>
              </a:rPr>
              <a:t>, “‘</a:t>
            </a:r>
            <a:r>
              <a:rPr lang="en-US" sz="3200" dirty="0">
                <a:latin typeface="Tahoma" charset="0"/>
                <a:ea typeface="Tahoma" charset="0"/>
                <a:cs typeface="Tahoma" charset="0"/>
              </a:rPr>
              <a:t>You will not let your Holy One see corruption</a:t>
            </a:r>
            <a:r>
              <a:rPr lang="en-US" sz="3200" dirty="0" smtClean="0">
                <a:latin typeface="Tahoma" charset="0"/>
                <a:ea typeface="Tahoma" charset="0"/>
                <a:cs typeface="Tahoma" charset="0"/>
              </a:rPr>
              <a:t>.’ For </a:t>
            </a:r>
            <a:r>
              <a:rPr lang="en-US" sz="3200" dirty="0">
                <a:latin typeface="Tahoma" charset="0"/>
                <a:ea typeface="Tahoma" charset="0"/>
                <a:cs typeface="Tahoma" charset="0"/>
              </a:rPr>
              <a:t>David, after he had served the purpose of God in his own generation, fell asleep and was laid with his fathers and saw corruption, but he whom God raised up did not see corruption.</a:t>
            </a:r>
          </a:p>
        </p:txBody>
      </p:sp>
    </p:spTree>
    <p:extLst>
      <p:ext uri="{BB962C8B-B14F-4D97-AF65-F5344CB8AC3E}">
        <p14:creationId xmlns:p14="http://schemas.microsoft.com/office/powerpoint/2010/main" val="46016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685800" y="3095261"/>
            <a:ext cx="7772400" cy="3055168"/>
          </a:xfrm>
        </p:spPr>
        <p:txBody>
          <a:bodyPr>
            <a:normAutofit/>
          </a:bodyPr>
          <a:lstStyle/>
          <a:p>
            <a:r>
              <a:rPr lang="en-US" sz="4800" dirty="0" smtClean="0">
                <a:solidFill>
                  <a:srgbClr val="FFFF00"/>
                </a:solidFill>
                <a:latin typeface="Tahoma" charset="0"/>
                <a:ea typeface="Tahoma" charset="0"/>
                <a:cs typeface="Tahoma" charset="0"/>
              </a:rPr>
              <a:t>Chapters 40-55</a:t>
            </a:r>
          </a:p>
          <a:p>
            <a:r>
              <a:rPr lang="en-US" sz="4400" dirty="0" smtClean="0">
                <a:solidFill>
                  <a:srgbClr val="00B0F0"/>
                </a:solidFill>
                <a:latin typeface="Tahoma" charset="0"/>
                <a:ea typeface="Tahoma" charset="0"/>
                <a:cs typeface="Tahoma" charset="0"/>
              </a:rPr>
              <a:t> The Servant Fulfills His Mission</a:t>
            </a:r>
          </a:p>
        </p:txBody>
      </p:sp>
    </p:spTree>
    <p:extLst>
      <p:ext uri="{BB962C8B-B14F-4D97-AF65-F5344CB8AC3E}">
        <p14:creationId xmlns:p14="http://schemas.microsoft.com/office/powerpoint/2010/main" val="13306716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864" y="1229192"/>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Israel (Northern)</a:t>
            </a:r>
          </a:p>
        </p:txBody>
      </p:sp>
      <p:sp>
        <p:nvSpPr>
          <p:cNvPr id="4" name="Rectangle 3"/>
          <p:cNvSpPr/>
          <p:nvPr/>
        </p:nvSpPr>
        <p:spPr>
          <a:xfrm>
            <a:off x="2060865" y="2377590"/>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Judah (Southern)</a:t>
            </a:r>
          </a:p>
        </p:txBody>
      </p:sp>
      <p:sp>
        <p:nvSpPr>
          <p:cNvPr id="7" name="Rectangle 6"/>
          <p:cNvSpPr/>
          <p:nvPr/>
        </p:nvSpPr>
        <p:spPr>
          <a:xfrm>
            <a:off x="5360981" y="932762"/>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Tahoma" charset="0"/>
                <a:ea typeface="Tahoma" charset="0"/>
                <a:cs typeface="Tahoma" charset="0"/>
              </a:rPr>
              <a:t>Assyrian Captivity</a:t>
            </a:r>
          </a:p>
        </p:txBody>
      </p:sp>
      <p:sp>
        <p:nvSpPr>
          <p:cNvPr id="8" name="Rectangle 7"/>
          <p:cNvSpPr/>
          <p:nvPr/>
        </p:nvSpPr>
        <p:spPr>
          <a:xfrm>
            <a:off x="6032311" y="2358043"/>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Tahoma" charset="0"/>
                <a:ea typeface="Tahoma" charset="0"/>
                <a:cs typeface="Tahoma" charset="0"/>
              </a:rPr>
              <a:t>Babylonian Captivity</a:t>
            </a:r>
          </a:p>
        </p:txBody>
      </p:sp>
      <p:sp>
        <p:nvSpPr>
          <p:cNvPr id="9" name="Rectangle 8"/>
          <p:cNvSpPr/>
          <p:nvPr/>
        </p:nvSpPr>
        <p:spPr>
          <a:xfrm>
            <a:off x="277786" y="1391241"/>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Tahoma" charset="0"/>
                <a:ea typeface="Tahoma" charset="0"/>
                <a:cs typeface="Tahoma" charset="0"/>
              </a:rPr>
              <a:t>Israel </a:t>
            </a:r>
            <a:r>
              <a:rPr lang="en-US" sz="2800">
                <a:solidFill>
                  <a:sysClr val="windowText" lastClr="000000"/>
                </a:solidFill>
                <a:latin typeface="Tahoma" charset="0"/>
                <a:ea typeface="Tahoma" charset="0"/>
                <a:cs typeface="Tahoma" charset="0"/>
              </a:rPr>
              <a:t>(United Kingdom</a:t>
            </a:r>
            <a:r>
              <a:rPr lang="en-US" sz="2800" dirty="0">
                <a:solidFill>
                  <a:sysClr val="windowText" lastClr="000000"/>
                </a:solidFill>
                <a:latin typeface="Tahoma" charset="0"/>
                <a:ea typeface="Tahoma" charset="0"/>
                <a:cs typeface="Tahoma" charset="0"/>
              </a:rPr>
              <a:t>)</a:t>
            </a:r>
          </a:p>
        </p:txBody>
      </p:sp>
      <p:sp>
        <p:nvSpPr>
          <p:cNvPr id="10" name="5-Point Star 9"/>
          <p:cNvSpPr/>
          <p:nvPr/>
        </p:nvSpPr>
        <p:spPr>
          <a:xfrm>
            <a:off x="5113265" y="2095865"/>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28" y="187530"/>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199105"/>
            <a:ext cx="2404125" cy="523220"/>
          </a:xfrm>
          <a:prstGeom prst="rect">
            <a:avLst/>
          </a:prstGeom>
          <a:noFill/>
        </p:spPr>
        <p:txBody>
          <a:bodyPr wrap="square" rtlCol="0">
            <a:spAutoFit/>
          </a:bodyPr>
          <a:lstStyle/>
          <a:p>
            <a:pPr defTabSz="457200"/>
            <a:r>
              <a:rPr lang="en-US" sz="2800">
                <a:solidFill>
                  <a:prstClr val="white"/>
                </a:solidFill>
                <a:latin typeface="Tahoma" charset="0"/>
                <a:ea typeface="Tahoma" charset="0"/>
                <a:cs typeface="Tahoma" charset="0"/>
              </a:rPr>
              <a:t>= </a:t>
            </a:r>
            <a:r>
              <a:rPr lang="en-US" sz="2800" smtClean="0">
                <a:solidFill>
                  <a:prstClr val="white"/>
                </a:solidFill>
                <a:latin typeface="Tahoma" charset="0"/>
                <a:ea typeface="Tahoma" charset="0"/>
                <a:cs typeface="Tahoma" charset="0"/>
              </a:rPr>
              <a:t>Isaiah’s life</a:t>
            </a:r>
            <a:endParaRPr lang="en-US" sz="2800" dirty="0">
              <a:solidFill>
                <a:prstClr val="white"/>
              </a:solidFill>
              <a:latin typeface="Tahoma" charset="0"/>
              <a:ea typeface="Tahoma" charset="0"/>
              <a:cs typeface="Tahoma" charset="0"/>
            </a:endParaRPr>
          </a:p>
        </p:txBody>
      </p:sp>
      <p:sp>
        <p:nvSpPr>
          <p:cNvPr id="15" name="Rectangle 14"/>
          <p:cNvSpPr/>
          <p:nvPr/>
        </p:nvSpPr>
        <p:spPr>
          <a:xfrm>
            <a:off x="7602967" y="1797645"/>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Tahoma" charset="0"/>
                <a:ea typeface="Tahoma" charset="0"/>
                <a:cs typeface="Tahoma" charset="0"/>
              </a:rPr>
              <a:t>Return</a:t>
            </a:r>
            <a:endParaRPr lang="en-US" sz="2800" dirty="0">
              <a:solidFill>
                <a:sysClr val="windowText" lastClr="000000"/>
              </a:solidFill>
              <a:latin typeface="Tahoma" charset="0"/>
              <a:ea typeface="Tahoma" charset="0"/>
              <a:cs typeface="Tahoma" charset="0"/>
            </a:endParaRPr>
          </a:p>
        </p:txBody>
      </p:sp>
      <p:sp>
        <p:nvSpPr>
          <p:cNvPr id="6" name="TextBox 5"/>
          <p:cNvSpPr txBox="1"/>
          <p:nvPr/>
        </p:nvSpPr>
        <p:spPr>
          <a:xfrm>
            <a:off x="667063" y="3597641"/>
            <a:ext cx="7809875" cy="3108543"/>
          </a:xfrm>
          <a:prstGeom prst="rect">
            <a:avLst/>
          </a:prstGeom>
          <a:noFill/>
        </p:spPr>
        <p:txBody>
          <a:bodyPr wrap="square" rtlCol="0">
            <a:spAutoFit/>
          </a:bodyPr>
          <a:lstStyle/>
          <a:p>
            <a:r>
              <a:rPr lang="en-US" sz="2800" dirty="0" smtClean="0">
                <a:latin typeface="Tahoma" charset="0"/>
                <a:ea typeface="Tahoma" charset="0"/>
                <a:cs typeface="Tahoma" charset="0"/>
              </a:rPr>
              <a:t>Book of Isaiah:</a:t>
            </a:r>
          </a:p>
          <a:p>
            <a:pPr marL="285750" indent="-285750">
              <a:buFont typeface="Arial" charset="0"/>
              <a:buChar char="•"/>
            </a:pPr>
            <a:r>
              <a:rPr lang="en-US" sz="2800" dirty="0" smtClean="0">
                <a:solidFill>
                  <a:srgbClr val="FFFF00"/>
                </a:solidFill>
                <a:latin typeface="Tahoma" charset="0"/>
                <a:ea typeface="Tahoma" charset="0"/>
                <a:cs typeface="Tahoma" charset="0"/>
              </a:rPr>
              <a:t>1-39: </a:t>
            </a:r>
            <a:r>
              <a:rPr lang="en-US" sz="2800" dirty="0" smtClean="0">
                <a:latin typeface="Tahoma" charset="0"/>
                <a:ea typeface="Tahoma" charset="0"/>
                <a:cs typeface="Tahoma" charset="0"/>
              </a:rPr>
              <a:t>Present Crises</a:t>
            </a:r>
          </a:p>
          <a:p>
            <a:pPr marL="742950" lvl="1" indent="-285750">
              <a:buFont typeface="Arial" charset="0"/>
              <a:buChar char="•"/>
            </a:pPr>
            <a:r>
              <a:rPr lang="en-US" sz="2800" dirty="0" smtClean="0">
                <a:latin typeface="Tahoma" charset="0"/>
                <a:ea typeface="Tahoma" charset="0"/>
                <a:cs typeface="Tahoma" charset="0"/>
              </a:rPr>
              <a:t>Syrian Crisis under Ahaz (1-12)</a:t>
            </a:r>
          </a:p>
          <a:p>
            <a:pPr marL="742950" lvl="1" indent="-285750">
              <a:buFont typeface="Arial" charset="0"/>
              <a:buChar char="•"/>
            </a:pPr>
            <a:r>
              <a:rPr lang="en-US" sz="2800" dirty="0" smtClean="0">
                <a:latin typeface="Tahoma" charset="0"/>
                <a:ea typeface="Tahoma" charset="0"/>
                <a:cs typeface="Tahoma" charset="0"/>
              </a:rPr>
              <a:t>Assyrian Crisis under Hezekiah (28-39)</a:t>
            </a:r>
          </a:p>
          <a:p>
            <a:pPr marL="285750" indent="-285750">
              <a:buFont typeface="Arial" charset="0"/>
              <a:buChar char="•"/>
            </a:pPr>
            <a:r>
              <a:rPr lang="en-US" sz="2800" dirty="0" smtClean="0">
                <a:solidFill>
                  <a:srgbClr val="FFFF00"/>
                </a:solidFill>
                <a:latin typeface="Tahoma" charset="0"/>
                <a:ea typeface="Tahoma" charset="0"/>
                <a:cs typeface="Tahoma" charset="0"/>
              </a:rPr>
              <a:t>40-66: </a:t>
            </a:r>
            <a:r>
              <a:rPr lang="en-US" sz="2800" dirty="0" smtClean="0">
                <a:latin typeface="Tahoma" charset="0"/>
                <a:ea typeface="Tahoma" charset="0"/>
                <a:cs typeface="Tahoma" charset="0"/>
              </a:rPr>
              <a:t>Future Hope</a:t>
            </a:r>
          </a:p>
          <a:p>
            <a:pPr marL="742950" lvl="1" indent="-285750">
              <a:buFont typeface="Arial" charset="0"/>
              <a:buChar char="•"/>
            </a:pPr>
            <a:r>
              <a:rPr lang="en-US" sz="2800" dirty="0" smtClean="0">
                <a:latin typeface="Tahoma" charset="0"/>
                <a:ea typeface="Tahoma" charset="0"/>
                <a:cs typeface="Tahoma" charset="0"/>
              </a:rPr>
              <a:t>Return after Babylonian Crisis</a:t>
            </a:r>
          </a:p>
          <a:p>
            <a:pPr marL="742950" lvl="1" indent="-285750">
              <a:buFont typeface="Arial" charset="0"/>
              <a:buChar char="•"/>
            </a:pPr>
            <a:r>
              <a:rPr lang="en-US" sz="2800" dirty="0" smtClean="0">
                <a:latin typeface="Tahoma" charset="0"/>
                <a:ea typeface="Tahoma" charset="0"/>
                <a:cs typeface="Tahoma" charset="0"/>
              </a:rPr>
              <a:t>Highly Messianic</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4027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6" grpId="0" uiExpand="1"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63" y="281221"/>
            <a:ext cx="8842075" cy="6295558"/>
          </a:xfrm>
          <a:prstGeom prst="rect">
            <a:avLst/>
          </a:prstGeom>
        </p:spPr>
      </p:pic>
    </p:spTree>
    <p:extLst>
      <p:ext uri="{BB962C8B-B14F-4D97-AF65-F5344CB8AC3E}">
        <p14:creationId xmlns:p14="http://schemas.microsoft.com/office/powerpoint/2010/main" val="1511764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68027"/>
          </a:xfrm>
        </p:spPr>
        <p:txBody>
          <a:bodyPr>
            <a:normAutofit/>
          </a:bodyPr>
          <a:lstStyle/>
          <a:p>
            <a:pPr algn="ctr"/>
            <a:r>
              <a:rPr lang="en-US" sz="3200" dirty="0" smtClean="0">
                <a:latin typeface="Tahoma" charset="0"/>
                <a:ea typeface="Tahoma" charset="0"/>
                <a:cs typeface="Tahoma" charset="0"/>
              </a:rPr>
              <a:t>God’s “Servant” in Isaiah 41-55</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296882" y="2311400"/>
            <a:ext cx="8550234" cy="4210424"/>
          </a:xfrm>
        </p:spPr>
        <p:txBody>
          <a:bodyPr>
            <a:normAutofit/>
          </a:bodyPr>
          <a:lstStyle/>
          <a:p>
            <a:r>
              <a:rPr lang="en-US" b="1" dirty="0">
                <a:latin typeface="Tahoma" charset="0"/>
                <a:ea typeface="Tahoma" charset="0"/>
                <a:cs typeface="Tahoma" charset="0"/>
              </a:rPr>
              <a:t>41:8 </a:t>
            </a:r>
            <a:r>
              <a:rPr lang="mr-IN" b="1" dirty="0">
                <a:latin typeface="Tahoma" charset="0"/>
                <a:ea typeface="Tahoma" charset="0"/>
                <a:cs typeface="Tahoma" charset="0"/>
              </a:rPr>
              <a:t>–</a:t>
            </a:r>
            <a:r>
              <a:rPr lang="en-US" b="1" dirty="0">
                <a:latin typeface="Tahoma" charset="0"/>
                <a:ea typeface="Tahoma" charset="0"/>
                <a:cs typeface="Tahoma" charset="0"/>
              </a:rPr>
              <a:t> </a:t>
            </a:r>
            <a:r>
              <a:rPr lang="en-US" dirty="0">
                <a:latin typeface="Tahoma" charset="0"/>
                <a:ea typeface="Tahoma" charset="0"/>
                <a:cs typeface="Tahoma" charset="0"/>
              </a:rPr>
              <a:t>But you, Israel, my </a:t>
            </a:r>
            <a:r>
              <a:rPr lang="en-US" i="1" dirty="0">
                <a:latin typeface="Tahoma" charset="0"/>
                <a:ea typeface="Tahoma" charset="0"/>
                <a:cs typeface="Tahoma" charset="0"/>
              </a:rPr>
              <a:t>servant</a:t>
            </a:r>
            <a:r>
              <a:rPr lang="en-US" dirty="0">
                <a:latin typeface="Tahoma" charset="0"/>
                <a:ea typeface="Tahoma" charset="0"/>
                <a:cs typeface="Tahoma" charset="0"/>
              </a:rPr>
              <a:t>, Jacob, whom I have chosen </a:t>
            </a:r>
            <a:r>
              <a:rPr lang="mr-IN" dirty="0">
                <a:latin typeface="Tahoma" charset="0"/>
                <a:ea typeface="Tahoma" charset="0"/>
                <a:cs typeface="Tahoma" charset="0"/>
              </a:rPr>
              <a:t>…</a:t>
            </a:r>
            <a:r>
              <a:rPr lang="en-US" dirty="0">
                <a:latin typeface="Tahoma" charset="0"/>
                <a:ea typeface="Tahoma" charset="0"/>
                <a:cs typeface="Tahoma" charset="0"/>
              </a:rPr>
              <a:t> said to you, “You are my </a:t>
            </a:r>
            <a:r>
              <a:rPr lang="en-US" i="1" dirty="0">
                <a:latin typeface="Tahoma" charset="0"/>
                <a:ea typeface="Tahoma" charset="0"/>
                <a:cs typeface="Tahoma" charset="0"/>
              </a:rPr>
              <a:t>servant</a:t>
            </a:r>
            <a:r>
              <a:rPr lang="en-US" dirty="0" smtClean="0">
                <a:latin typeface="Tahoma" charset="0"/>
                <a:ea typeface="Tahoma" charset="0"/>
                <a:cs typeface="Tahoma" charset="0"/>
              </a:rPr>
              <a:t>.”</a:t>
            </a:r>
          </a:p>
          <a:p>
            <a:r>
              <a:rPr lang="en-US" b="1" dirty="0" smtClean="0">
                <a:latin typeface="Tahoma" charset="0"/>
                <a:ea typeface="Tahoma" charset="0"/>
                <a:cs typeface="Tahoma" charset="0"/>
              </a:rPr>
              <a:t>42:1 </a:t>
            </a:r>
            <a:r>
              <a:rPr lang="mr-IN" b="1" dirty="0" smtClean="0">
                <a:latin typeface="Tahoma" charset="0"/>
                <a:ea typeface="Tahoma" charset="0"/>
                <a:cs typeface="Tahoma" charset="0"/>
              </a:rPr>
              <a:t>–</a:t>
            </a:r>
            <a:r>
              <a:rPr lang="en-US" b="1" dirty="0" smtClean="0">
                <a:latin typeface="Tahoma" charset="0"/>
                <a:ea typeface="Tahoma" charset="0"/>
                <a:cs typeface="Tahoma" charset="0"/>
              </a:rPr>
              <a:t> </a:t>
            </a:r>
            <a:r>
              <a:rPr lang="en-US" dirty="0" smtClean="0">
                <a:latin typeface="Tahoma" charset="0"/>
                <a:ea typeface="Tahoma" charset="0"/>
                <a:cs typeface="Tahoma" charset="0"/>
              </a:rPr>
              <a:t>“Behold, my </a:t>
            </a:r>
            <a:r>
              <a:rPr lang="en-US" i="1" dirty="0" smtClean="0">
                <a:latin typeface="Tahoma" charset="0"/>
                <a:ea typeface="Tahoma" charset="0"/>
                <a:cs typeface="Tahoma" charset="0"/>
              </a:rPr>
              <a:t>servant</a:t>
            </a:r>
            <a:r>
              <a:rPr lang="en-US" dirty="0" smtClean="0">
                <a:latin typeface="Tahoma" charset="0"/>
                <a:ea typeface="Tahoma" charset="0"/>
                <a:cs typeface="Tahoma" charset="0"/>
              </a:rPr>
              <a:t>, whom I uphold; my chosen one, in whom my soul delights</a:t>
            </a:r>
            <a:r>
              <a:rPr lang="mr-IN" dirty="0" smtClean="0">
                <a:latin typeface="Tahoma" charset="0"/>
                <a:ea typeface="Tahoma" charset="0"/>
                <a:cs typeface="Tahoma" charset="0"/>
              </a:rPr>
              <a:t>…</a:t>
            </a:r>
            <a:r>
              <a:rPr lang="en-US" dirty="0" smtClean="0">
                <a:latin typeface="Tahoma" charset="0"/>
                <a:ea typeface="Tahoma" charset="0"/>
                <a:cs typeface="Tahoma" charset="0"/>
              </a:rPr>
              <a:t>”</a:t>
            </a:r>
          </a:p>
          <a:p>
            <a:r>
              <a:rPr lang="en-US" b="1" dirty="0" smtClean="0">
                <a:latin typeface="Tahoma" charset="0"/>
                <a:ea typeface="Tahoma" charset="0"/>
                <a:cs typeface="Tahoma" charset="0"/>
              </a:rPr>
              <a:t>42:19 </a:t>
            </a:r>
            <a:r>
              <a:rPr lang="mr-IN" b="1" dirty="0" smtClean="0">
                <a:latin typeface="Tahoma" charset="0"/>
                <a:ea typeface="Tahoma" charset="0"/>
                <a:cs typeface="Tahoma" charset="0"/>
              </a:rPr>
              <a:t>–</a:t>
            </a:r>
            <a:r>
              <a:rPr lang="en-US" b="1" dirty="0" smtClean="0">
                <a:latin typeface="Tahoma" charset="0"/>
                <a:ea typeface="Tahoma" charset="0"/>
                <a:cs typeface="Tahoma" charset="0"/>
              </a:rPr>
              <a:t> </a:t>
            </a:r>
            <a:r>
              <a:rPr lang="en-US" dirty="0" smtClean="0">
                <a:latin typeface="Tahoma" charset="0"/>
                <a:ea typeface="Tahoma" charset="0"/>
                <a:cs typeface="Tahoma" charset="0"/>
              </a:rPr>
              <a:t>“Who is blind but my </a:t>
            </a:r>
            <a:r>
              <a:rPr lang="en-US" i="1" dirty="0" smtClean="0">
                <a:latin typeface="Tahoma" charset="0"/>
                <a:ea typeface="Tahoma" charset="0"/>
                <a:cs typeface="Tahoma" charset="0"/>
              </a:rPr>
              <a:t>servant</a:t>
            </a:r>
            <a:r>
              <a:rPr lang="en-US" dirty="0" smtClean="0">
                <a:latin typeface="Tahoma" charset="0"/>
                <a:ea typeface="Tahoma" charset="0"/>
                <a:cs typeface="Tahoma" charset="0"/>
              </a:rPr>
              <a:t>, or so deaf as my messenger?”</a:t>
            </a:r>
          </a:p>
          <a:p>
            <a:r>
              <a:rPr lang="en-US" b="1" dirty="0" smtClean="0">
                <a:latin typeface="Tahoma" charset="0"/>
                <a:ea typeface="Tahoma" charset="0"/>
                <a:cs typeface="Tahoma" charset="0"/>
              </a:rPr>
              <a:t>43:10 </a:t>
            </a:r>
            <a:r>
              <a:rPr lang="mr-IN" b="1" dirty="0" smtClean="0">
                <a:latin typeface="Tahoma" charset="0"/>
                <a:ea typeface="Tahoma" charset="0"/>
                <a:cs typeface="Tahoma" charset="0"/>
              </a:rPr>
              <a:t>–</a:t>
            </a:r>
            <a:r>
              <a:rPr lang="en-US" b="1" dirty="0" smtClean="0">
                <a:latin typeface="Tahoma" charset="0"/>
                <a:ea typeface="Tahoma" charset="0"/>
                <a:cs typeface="Tahoma" charset="0"/>
              </a:rPr>
              <a:t> </a:t>
            </a:r>
            <a:r>
              <a:rPr lang="en-US" dirty="0" smtClean="0">
                <a:latin typeface="Tahoma" charset="0"/>
                <a:ea typeface="Tahoma" charset="0"/>
                <a:cs typeface="Tahoma" charset="0"/>
              </a:rPr>
              <a:t>“You are my witnesses, declares the Lord, and my </a:t>
            </a:r>
            <a:r>
              <a:rPr lang="en-US" i="1" dirty="0" smtClean="0">
                <a:latin typeface="Tahoma" charset="0"/>
                <a:ea typeface="Tahoma" charset="0"/>
                <a:cs typeface="Tahoma" charset="0"/>
              </a:rPr>
              <a:t>servant</a:t>
            </a:r>
            <a:r>
              <a:rPr lang="en-US" dirty="0" smtClean="0">
                <a:latin typeface="Tahoma" charset="0"/>
                <a:ea typeface="Tahoma" charset="0"/>
                <a:cs typeface="Tahoma" charset="0"/>
              </a:rPr>
              <a:t> whom I have chosen.”</a:t>
            </a:r>
          </a:p>
          <a:p>
            <a:r>
              <a:rPr lang="en-US" b="1" dirty="0" smtClean="0">
                <a:latin typeface="Tahoma" charset="0"/>
                <a:ea typeface="Tahoma" charset="0"/>
                <a:cs typeface="Tahoma" charset="0"/>
              </a:rPr>
              <a:t>44:1,21 </a:t>
            </a:r>
            <a:r>
              <a:rPr lang="mr-IN" b="1" dirty="0" smtClean="0">
                <a:latin typeface="Tahoma" charset="0"/>
                <a:ea typeface="Tahoma" charset="0"/>
                <a:cs typeface="Tahoma" charset="0"/>
              </a:rPr>
              <a:t>–</a:t>
            </a:r>
            <a:r>
              <a:rPr lang="en-US" b="1" dirty="0" smtClean="0">
                <a:latin typeface="Tahoma" charset="0"/>
                <a:ea typeface="Tahoma" charset="0"/>
                <a:cs typeface="Tahoma" charset="0"/>
              </a:rPr>
              <a:t> </a:t>
            </a:r>
            <a:r>
              <a:rPr lang="en-US" dirty="0" smtClean="0">
                <a:latin typeface="Tahoma" charset="0"/>
                <a:ea typeface="Tahoma" charset="0"/>
                <a:cs typeface="Tahoma" charset="0"/>
              </a:rPr>
              <a:t>“Jacob, my </a:t>
            </a:r>
            <a:r>
              <a:rPr lang="en-US" i="1" dirty="0" smtClean="0">
                <a:latin typeface="Tahoma" charset="0"/>
                <a:ea typeface="Tahoma" charset="0"/>
                <a:cs typeface="Tahoma" charset="0"/>
              </a:rPr>
              <a:t>servant</a:t>
            </a:r>
            <a:r>
              <a:rPr lang="en-US" dirty="0" smtClean="0">
                <a:latin typeface="Tahoma" charset="0"/>
                <a:ea typeface="Tahoma" charset="0"/>
                <a:cs typeface="Tahoma" charset="0"/>
              </a:rPr>
              <a:t>, I formed you</a:t>
            </a:r>
            <a:r>
              <a:rPr lang="mr-IN" dirty="0" smtClean="0">
                <a:latin typeface="Tahoma" charset="0"/>
                <a:ea typeface="Tahoma" charset="0"/>
                <a:cs typeface="Tahoma" charset="0"/>
              </a:rPr>
              <a:t>…</a:t>
            </a:r>
            <a:r>
              <a:rPr lang="en-US" dirty="0" smtClean="0">
                <a:latin typeface="Tahoma" charset="0"/>
                <a:ea typeface="Tahoma" charset="0"/>
                <a:cs typeface="Tahoma" charset="0"/>
              </a:rPr>
              <a:t>”</a:t>
            </a:r>
          </a:p>
        </p:txBody>
      </p:sp>
      <p:sp>
        <p:nvSpPr>
          <p:cNvPr id="4" name="TextBox 3"/>
          <p:cNvSpPr txBox="1"/>
          <p:nvPr/>
        </p:nvSpPr>
        <p:spPr>
          <a:xfrm>
            <a:off x="296883" y="1085615"/>
            <a:ext cx="8550233" cy="1077218"/>
          </a:xfrm>
          <a:prstGeom prst="rect">
            <a:avLst/>
          </a:prstGeom>
          <a:noFill/>
          <a:ln w="38100">
            <a:solidFill>
              <a:srgbClr val="FFFF00"/>
            </a:solidFill>
          </a:ln>
        </p:spPr>
        <p:txBody>
          <a:bodyPr wrap="square" rtlCol="0">
            <a:spAutoFit/>
          </a:bodyPr>
          <a:lstStyle/>
          <a:p>
            <a:pPr algn="ctr"/>
            <a:r>
              <a:rPr lang="en-US" sz="3200" dirty="0" smtClean="0">
                <a:solidFill>
                  <a:srgbClr val="FFFF00"/>
                </a:solidFill>
                <a:latin typeface="Tahoma" charset="0"/>
                <a:ea typeface="Tahoma" charset="0"/>
                <a:cs typeface="Tahoma" charset="0"/>
              </a:rPr>
              <a:t>God’s servant is not just one who does God’s will, but one </a:t>
            </a:r>
            <a:r>
              <a:rPr lang="en-US" sz="3200" i="1" dirty="0" smtClean="0">
                <a:solidFill>
                  <a:srgbClr val="FFFF00"/>
                </a:solidFill>
                <a:latin typeface="Tahoma" charset="0"/>
                <a:ea typeface="Tahoma" charset="0"/>
                <a:cs typeface="Tahoma" charset="0"/>
              </a:rPr>
              <a:t>to whom God is committed</a:t>
            </a:r>
            <a:r>
              <a:rPr lang="en-US" sz="3200" dirty="0" smtClean="0">
                <a:solidFill>
                  <a:srgbClr val="FFFF00"/>
                </a:solidFill>
                <a:latin typeface="Tahoma" charset="0"/>
                <a:ea typeface="Tahoma" charset="0"/>
                <a:cs typeface="Tahoma" charset="0"/>
              </a:rPr>
              <a:t>. </a:t>
            </a:r>
          </a:p>
        </p:txBody>
      </p:sp>
    </p:spTree>
    <p:extLst>
      <p:ext uri="{BB962C8B-B14F-4D97-AF65-F5344CB8AC3E}">
        <p14:creationId xmlns:p14="http://schemas.microsoft.com/office/powerpoint/2010/main" val="19548386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3171"/>
            <a:ext cx="7886700" cy="603311"/>
          </a:xfrm>
        </p:spPr>
        <p:txBody>
          <a:bodyPr anchor="t">
            <a:normAutofit/>
          </a:bodyPr>
          <a:lstStyle/>
          <a:p>
            <a:pPr algn="ctr"/>
            <a:r>
              <a:rPr lang="en-US" sz="3200" dirty="0" smtClean="0">
                <a:latin typeface="Tahoma" charset="0"/>
                <a:ea typeface="Tahoma" charset="0"/>
                <a:cs typeface="Tahoma" charset="0"/>
              </a:rPr>
              <a:t>Isaiah 49</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628650" y="1418951"/>
            <a:ext cx="7886700" cy="5223149"/>
          </a:xfrm>
        </p:spPr>
        <p:txBody>
          <a:bodyPr>
            <a:normAutofit/>
          </a:bodyPr>
          <a:lstStyle/>
          <a:p>
            <a:r>
              <a:rPr lang="en-US" sz="3200" dirty="0" smtClean="0">
                <a:solidFill>
                  <a:srgbClr val="FFFF00"/>
                </a:solidFill>
                <a:latin typeface="Tahoma" charset="0"/>
                <a:ea typeface="Tahoma" charset="0"/>
                <a:cs typeface="Tahoma" charset="0"/>
              </a:rPr>
              <a:t>“The Lord has forsaken me</a:t>
            </a:r>
            <a:r>
              <a:rPr lang="mr-IN" sz="3200" dirty="0" smtClean="0">
                <a:solidFill>
                  <a:srgbClr val="FFFF00"/>
                </a:solidFill>
                <a:latin typeface="Tahoma" charset="0"/>
                <a:ea typeface="Tahoma" charset="0"/>
                <a:cs typeface="Tahoma" charset="0"/>
              </a:rPr>
              <a:t>…</a:t>
            </a:r>
            <a:r>
              <a:rPr lang="en-US" sz="3200" dirty="0" smtClean="0">
                <a:solidFill>
                  <a:srgbClr val="FFFF00"/>
                </a:solidFill>
                <a:latin typeface="Tahoma" charset="0"/>
                <a:ea typeface="Tahoma" charset="0"/>
                <a:cs typeface="Tahoma" charset="0"/>
              </a:rPr>
              <a:t>” (49:14)</a:t>
            </a:r>
          </a:p>
          <a:p>
            <a:pPr lvl="1"/>
            <a:r>
              <a:rPr lang="en-US" sz="2800" dirty="0" smtClean="0">
                <a:solidFill>
                  <a:srgbClr val="76D6FF"/>
                </a:solidFill>
                <a:latin typeface="Tahoma" charset="0"/>
                <a:ea typeface="Tahoma" charset="0"/>
                <a:cs typeface="Tahoma" charset="0"/>
              </a:rPr>
              <a:t>Perspective from captivity.</a:t>
            </a:r>
          </a:p>
          <a:p>
            <a:r>
              <a:rPr lang="en-US" sz="3200" dirty="0" smtClean="0">
                <a:latin typeface="Tahoma" charset="0"/>
                <a:ea typeface="Tahoma" charset="0"/>
                <a:cs typeface="Tahoma" charset="0"/>
              </a:rPr>
              <a:t>“But I will not forget you</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(49:15)</a:t>
            </a:r>
          </a:p>
          <a:p>
            <a:pPr lvl="1"/>
            <a:r>
              <a:rPr lang="en-US" sz="2800" dirty="0" smtClean="0">
                <a:solidFill>
                  <a:srgbClr val="76D6FF"/>
                </a:solidFill>
                <a:latin typeface="Tahoma" charset="0"/>
                <a:ea typeface="Tahoma" charset="0"/>
                <a:cs typeface="Tahoma" charset="0"/>
              </a:rPr>
              <a:t>Deserted land will become crowded (49:19)</a:t>
            </a:r>
          </a:p>
          <a:p>
            <a:r>
              <a:rPr lang="en-US" sz="3200" dirty="0" smtClean="0">
                <a:solidFill>
                  <a:srgbClr val="FFFF00"/>
                </a:solidFill>
                <a:latin typeface="Tahoma" charset="0"/>
                <a:ea typeface="Tahoma" charset="0"/>
                <a:cs typeface="Tahoma" charset="0"/>
              </a:rPr>
              <a:t>“Where did these come from?” (49:21)</a:t>
            </a:r>
            <a:endParaRPr lang="en-US" sz="3200" dirty="0">
              <a:solidFill>
                <a:srgbClr val="FFFF00"/>
              </a:solidFill>
              <a:latin typeface="Tahoma" charset="0"/>
              <a:ea typeface="Tahoma" charset="0"/>
              <a:cs typeface="Tahoma" charset="0"/>
            </a:endParaRPr>
          </a:p>
          <a:p>
            <a:pPr lvl="1"/>
            <a:r>
              <a:rPr lang="en-US" sz="2800" dirty="0" smtClean="0">
                <a:solidFill>
                  <a:srgbClr val="76D6FF"/>
                </a:solidFill>
                <a:latin typeface="Tahoma" charset="0"/>
                <a:ea typeface="Tahoma" charset="0"/>
                <a:cs typeface="Tahoma" charset="0"/>
              </a:rPr>
              <a:t>Bereavement of children (49:20-21)</a:t>
            </a:r>
            <a:endParaRPr lang="en-US" sz="2800" dirty="0">
              <a:solidFill>
                <a:srgbClr val="76D6FF"/>
              </a:solidFill>
              <a:latin typeface="Tahoma" charset="0"/>
              <a:ea typeface="Tahoma" charset="0"/>
              <a:cs typeface="Tahoma" charset="0"/>
            </a:endParaRPr>
          </a:p>
          <a:p>
            <a:r>
              <a:rPr lang="en-US" sz="3200" dirty="0" smtClean="0">
                <a:latin typeface="Tahoma" charset="0"/>
                <a:ea typeface="Tahoma" charset="0"/>
                <a:cs typeface="Tahoma" charset="0"/>
              </a:rPr>
              <a:t>“I will lift up my hand</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(49:22)</a:t>
            </a:r>
            <a:endParaRPr lang="en-US" sz="3200" dirty="0">
              <a:latin typeface="Tahoma" charset="0"/>
              <a:ea typeface="Tahoma" charset="0"/>
              <a:cs typeface="Tahoma" charset="0"/>
            </a:endParaRPr>
          </a:p>
          <a:p>
            <a:pPr lvl="1"/>
            <a:r>
              <a:rPr lang="en-US" sz="2800" dirty="0" smtClean="0">
                <a:solidFill>
                  <a:srgbClr val="76D6FF"/>
                </a:solidFill>
                <a:latin typeface="Tahoma" charset="0"/>
                <a:ea typeface="Tahoma" charset="0"/>
                <a:cs typeface="Tahoma" charset="0"/>
              </a:rPr>
              <a:t>Kings of nations will bow down (49:23)</a:t>
            </a:r>
          </a:p>
          <a:p>
            <a:r>
              <a:rPr lang="en-US" sz="3200" dirty="0" smtClean="0">
                <a:solidFill>
                  <a:srgbClr val="FFFF00"/>
                </a:solidFill>
                <a:latin typeface="Tahoma" charset="0"/>
                <a:ea typeface="Tahoma" charset="0"/>
                <a:cs typeface="Tahoma" charset="0"/>
              </a:rPr>
              <a:t>“Can captives be rescued?” </a:t>
            </a:r>
            <a:r>
              <a:rPr lang="en-US" sz="3200" dirty="0">
                <a:solidFill>
                  <a:srgbClr val="FFFF00"/>
                </a:solidFill>
                <a:latin typeface="Tahoma" charset="0"/>
                <a:ea typeface="Tahoma" charset="0"/>
                <a:cs typeface="Tahoma" charset="0"/>
              </a:rPr>
              <a:t>(</a:t>
            </a:r>
            <a:r>
              <a:rPr lang="en-US" sz="3200" dirty="0" smtClean="0">
                <a:solidFill>
                  <a:srgbClr val="FFFF00"/>
                </a:solidFill>
                <a:latin typeface="Tahoma" charset="0"/>
                <a:ea typeface="Tahoma" charset="0"/>
                <a:cs typeface="Tahoma" charset="0"/>
              </a:rPr>
              <a:t>49:24)</a:t>
            </a:r>
            <a:endParaRPr lang="en-US" sz="3200" dirty="0">
              <a:solidFill>
                <a:srgbClr val="FFFF00"/>
              </a:solidFill>
              <a:latin typeface="Tahoma" charset="0"/>
              <a:ea typeface="Tahoma" charset="0"/>
              <a:cs typeface="Tahoma" charset="0"/>
            </a:endParaRPr>
          </a:p>
          <a:p>
            <a:r>
              <a:rPr lang="en-US" sz="3200" dirty="0" smtClean="0">
                <a:latin typeface="Tahoma" charset="0"/>
                <a:ea typeface="Tahoma" charset="0"/>
                <a:cs typeface="Tahoma" charset="0"/>
              </a:rPr>
              <a:t>“I will save your sons</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a:t>
            </a:r>
            <a:r>
              <a:rPr lang="en-US" sz="3200" dirty="0">
                <a:latin typeface="Tahoma" charset="0"/>
                <a:ea typeface="Tahoma" charset="0"/>
                <a:cs typeface="Tahoma" charset="0"/>
              </a:rPr>
              <a:t>(</a:t>
            </a:r>
            <a:r>
              <a:rPr lang="en-US" sz="3200" dirty="0" smtClean="0">
                <a:latin typeface="Tahoma" charset="0"/>
                <a:ea typeface="Tahoma" charset="0"/>
                <a:cs typeface="Tahoma" charset="0"/>
              </a:rPr>
              <a:t>49:25)</a:t>
            </a:r>
            <a:endParaRPr lang="en-US" sz="3200" dirty="0">
              <a:latin typeface="Tahoma" charset="0"/>
              <a:ea typeface="Tahoma" charset="0"/>
              <a:cs typeface="Tahoma" charset="0"/>
            </a:endParaRPr>
          </a:p>
        </p:txBody>
      </p:sp>
      <p:sp>
        <p:nvSpPr>
          <p:cNvPr id="4" name="TextBox 3"/>
          <p:cNvSpPr txBox="1"/>
          <p:nvPr/>
        </p:nvSpPr>
        <p:spPr>
          <a:xfrm>
            <a:off x="628650" y="766482"/>
            <a:ext cx="7886700" cy="584775"/>
          </a:xfrm>
          <a:prstGeom prst="rect">
            <a:avLst/>
          </a:prstGeom>
          <a:noFill/>
          <a:ln w="38100">
            <a:solidFill>
              <a:schemeClr val="tx1"/>
            </a:solidFill>
          </a:ln>
        </p:spPr>
        <p:txBody>
          <a:bodyPr wrap="square" rtlCol="0">
            <a:spAutoFit/>
          </a:bodyPr>
          <a:lstStyle/>
          <a:p>
            <a:pPr algn="ctr"/>
            <a:r>
              <a:rPr lang="en-US" sz="3200" dirty="0" smtClean="0">
                <a:latin typeface="Tahoma" charset="0"/>
                <a:ea typeface="Tahoma" charset="0"/>
                <a:cs typeface="Tahoma" charset="0"/>
              </a:rPr>
              <a:t>Conversation between God and </a:t>
            </a:r>
            <a:r>
              <a:rPr lang="en-US" sz="3200" dirty="0" smtClean="0">
                <a:solidFill>
                  <a:srgbClr val="FFFF00"/>
                </a:solidFill>
                <a:latin typeface="Tahoma" charset="0"/>
                <a:ea typeface="Tahoma" charset="0"/>
                <a:cs typeface="Tahoma" charset="0"/>
              </a:rPr>
              <a:t>Zion</a:t>
            </a:r>
            <a:r>
              <a:rPr lang="en-US" sz="3200" dirty="0" smtClean="0">
                <a:latin typeface="Tahoma" charset="0"/>
                <a:ea typeface="Tahoma" charset="0"/>
                <a:cs typeface="Tahoma" charset="0"/>
              </a:rPr>
              <a:t>.</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1763350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Tree>
    <p:extLst>
      <p:ext uri="{BB962C8B-B14F-4D97-AF65-F5344CB8AC3E}">
        <p14:creationId xmlns:p14="http://schemas.microsoft.com/office/powerpoint/2010/main" val="218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3171"/>
            <a:ext cx="7886700" cy="603311"/>
          </a:xfrm>
        </p:spPr>
        <p:txBody>
          <a:bodyPr anchor="t">
            <a:normAutofit/>
          </a:bodyPr>
          <a:lstStyle/>
          <a:p>
            <a:pPr algn="ctr"/>
            <a:r>
              <a:rPr lang="en-US" sz="3200" dirty="0" smtClean="0">
                <a:latin typeface="Tahoma" charset="0"/>
                <a:ea typeface="Tahoma" charset="0"/>
                <a:cs typeface="Tahoma" charset="0"/>
              </a:rPr>
              <a:t>Isaiah 50</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356436" y="1563332"/>
            <a:ext cx="8431129" cy="4825438"/>
          </a:xfrm>
        </p:spPr>
        <p:txBody>
          <a:bodyPr>
            <a:normAutofit/>
          </a:bodyPr>
          <a:lstStyle/>
          <a:p>
            <a:r>
              <a:rPr lang="en-US" sz="3200" dirty="0" smtClean="0">
                <a:solidFill>
                  <a:srgbClr val="FFFF00"/>
                </a:solidFill>
                <a:latin typeface="Tahoma" charset="0"/>
                <a:ea typeface="Tahoma" charset="0"/>
                <a:cs typeface="Tahoma" charset="0"/>
              </a:rPr>
              <a:t>“Given me tongue of a disciple” (50:4)</a:t>
            </a:r>
          </a:p>
          <a:p>
            <a:pPr lvl="1"/>
            <a:r>
              <a:rPr lang="en-US" sz="2800" dirty="0" smtClean="0">
                <a:solidFill>
                  <a:srgbClr val="76D6FF"/>
                </a:solidFill>
                <a:latin typeface="Tahoma" charset="0"/>
                <a:ea typeface="Tahoma" charset="0"/>
                <a:cs typeface="Tahoma" charset="0"/>
              </a:rPr>
              <a:t>The announcer of good news (40:1-11)</a:t>
            </a:r>
          </a:p>
          <a:p>
            <a:r>
              <a:rPr lang="en-US" sz="3200" dirty="0" smtClean="0">
                <a:solidFill>
                  <a:srgbClr val="FFFF00"/>
                </a:solidFill>
                <a:latin typeface="Tahoma" charset="0"/>
                <a:ea typeface="Tahoma" charset="0"/>
                <a:cs typeface="Tahoma" charset="0"/>
              </a:rPr>
              <a:t>“The Lord has opened my ear” (50:5)</a:t>
            </a:r>
          </a:p>
          <a:p>
            <a:pPr lvl="1"/>
            <a:r>
              <a:rPr lang="en-US" sz="2800" dirty="0" smtClean="0">
                <a:solidFill>
                  <a:srgbClr val="76D6FF"/>
                </a:solidFill>
                <a:latin typeface="Tahoma" charset="0"/>
                <a:ea typeface="Tahoma" charset="0"/>
                <a:cs typeface="Tahoma" charset="0"/>
              </a:rPr>
              <a:t>Unlike Israel’s deafness (42:18-20)</a:t>
            </a:r>
          </a:p>
          <a:p>
            <a:r>
              <a:rPr lang="en-US" sz="3200" dirty="0" smtClean="0">
                <a:solidFill>
                  <a:srgbClr val="FFFF00"/>
                </a:solidFill>
                <a:latin typeface="Tahoma" charset="0"/>
                <a:ea typeface="Tahoma" charset="0"/>
                <a:cs typeface="Tahoma" charset="0"/>
              </a:rPr>
              <a:t>“Give my back to those who strike” (50:6)</a:t>
            </a:r>
          </a:p>
          <a:p>
            <a:pPr lvl="1"/>
            <a:r>
              <a:rPr lang="en-US" sz="2800" dirty="0" smtClean="0">
                <a:solidFill>
                  <a:srgbClr val="76D6FF"/>
                </a:solidFill>
                <a:latin typeface="Tahoma" charset="0"/>
                <a:ea typeface="Tahoma" charset="0"/>
                <a:cs typeface="Tahoma" charset="0"/>
              </a:rPr>
              <a:t>Meekness of the servant (42:1-4)</a:t>
            </a:r>
            <a:endParaRPr lang="en-US" sz="2800" dirty="0" smtClean="0">
              <a:solidFill>
                <a:srgbClr val="FFFF00"/>
              </a:solidFill>
              <a:latin typeface="Tahoma" charset="0"/>
              <a:ea typeface="Tahoma" charset="0"/>
              <a:cs typeface="Tahoma" charset="0"/>
            </a:endParaRPr>
          </a:p>
          <a:p>
            <a:r>
              <a:rPr lang="en-US" sz="3200" dirty="0" smtClean="0">
                <a:solidFill>
                  <a:srgbClr val="FFFF00"/>
                </a:solidFill>
                <a:latin typeface="Tahoma" charset="0"/>
                <a:ea typeface="Tahoma" charset="0"/>
                <a:cs typeface="Tahoma" charset="0"/>
              </a:rPr>
              <a:t>“God helps me</a:t>
            </a:r>
            <a:r>
              <a:rPr lang="mr-IN" sz="3200" dirty="0" smtClean="0">
                <a:solidFill>
                  <a:srgbClr val="FFFF00"/>
                </a:solidFill>
                <a:latin typeface="Tahoma" charset="0"/>
                <a:ea typeface="Tahoma" charset="0"/>
                <a:cs typeface="Tahoma" charset="0"/>
              </a:rPr>
              <a:t>…</a:t>
            </a:r>
            <a:r>
              <a:rPr lang="en-US" sz="3200" dirty="0" smtClean="0">
                <a:solidFill>
                  <a:srgbClr val="FFFF00"/>
                </a:solidFill>
                <a:latin typeface="Tahoma" charset="0"/>
                <a:ea typeface="Tahoma" charset="0"/>
                <a:cs typeface="Tahoma" charset="0"/>
              </a:rPr>
              <a:t>set my face like flint” (50:7)</a:t>
            </a:r>
          </a:p>
          <a:p>
            <a:pPr marL="685800" lvl="2">
              <a:spcBef>
                <a:spcPts val="1000"/>
              </a:spcBef>
            </a:pPr>
            <a:r>
              <a:rPr lang="en-US" sz="2800" dirty="0" smtClean="0">
                <a:solidFill>
                  <a:srgbClr val="76D6FF"/>
                </a:solidFill>
                <a:latin typeface="Tahoma" charset="0"/>
                <a:ea typeface="Tahoma" charset="0"/>
                <a:cs typeface="Tahoma" charset="0"/>
              </a:rPr>
              <a:t>“</a:t>
            </a:r>
            <a:r>
              <a:rPr lang="mr-IN" sz="2800" dirty="0" smtClean="0">
                <a:solidFill>
                  <a:srgbClr val="76D6FF"/>
                </a:solidFill>
                <a:latin typeface="Tahoma" charset="0"/>
                <a:ea typeface="Tahoma" charset="0"/>
                <a:cs typeface="Tahoma" charset="0"/>
              </a:rPr>
              <a:t>…</a:t>
            </a:r>
            <a:r>
              <a:rPr lang="en-US" sz="2800" dirty="0" smtClean="0">
                <a:solidFill>
                  <a:srgbClr val="76D6FF"/>
                </a:solidFill>
                <a:latin typeface="Tahoma" charset="0"/>
                <a:ea typeface="Tahoma" charset="0"/>
                <a:cs typeface="Tahoma" charset="0"/>
              </a:rPr>
              <a:t>whom I uphold</a:t>
            </a:r>
            <a:r>
              <a:rPr lang="mr-IN" sz="2800" dirty="0" smtClean="0">
                <a:solidFill>
                  <a:srgbClr val="76D6FF"/>
                </a:solidFill>
                <a:latin typeface="Tahoma" charset="0"/>
                <a:ea typeface="Tahoma" charset="0"/>
                <a:cs typeface="Tahoma" charset="0"/>
              </a:rPr>
              <a:t>…</a:t>
            </a:r>
            <a:r>
              <a:rPr lang="en-US" sz="2800" dirty="0" smtClean="0">
                <a:solidFill>
                  <a:srgbClr val="76D6FF"/>
                </a:solidFill>
                <a:latin typeface="Tahoma" charset="0"/>
                <a:ea typeface="Tahoma" charset="0"/>
                <a:cs typeface="Tahoma" charset="0"/>
              </a:rPr>
              <a:t>” (42:1)</a:t>
            </a:r>
            <a:endParaRPr lang="en-US" sz="2800" dirty="0">
              <a:solidFill>
                <a:srgbClr val="76D6FF"/>
              </a:solidFill>
              <a:latin typeface="Tahoma" charset="0"/>
              <a:ea typeface="Tahoma" charset="0"/>
              <a:cs typeface="Tahoma" charset="0"/>
            </a:endParaRPr>
          </a:p>
          <a:p>
            <a:r>
              <a:rPr lang="en-US" sz="3200" dirty="0" smtClean="0">
                <a:solidFill>
                  <a:srgbClr val="FFFF00"/>
                </a:solidFill>
                <a:latin typeface="Tahoma" charset="0"/>
                <a:ea typeface="Tahoma" charset="0"/>
                <a:cs typeface="Tahoma" charset="0"/>
              </a:rPr>
              <a:t>“Who among you fears the Lord?” (50:10)</a:t>
            </a:r>
          </a:p>
        </p:txBody>
      </p:sp>
      <p:sp>
        <p:nvSpPr>
          <p:cNvPr id="4" name="TextBox 3"/>
          <p:cNvSpPr txBox="1"/>
          <p:nvPr/>
        </p:nvSpPr>
        <p:spPr>
          <a:xfrm>
            <a:off x="628650" y="766482"/>
            <a:ext cx="7886700" cy="584775"/>
          </a:xfrm>
          <a:prstGeom prst="rect">
            <a:avLst/>
          </a:prstGeom>
          <a:noFill/>
          <a:ln w="38100">
            <a:solidFill>
              <a:schemeClr val="tx1"/>
            </a:solidFill>
          </a:ln>
        </p:spPr>
        <p:txBody>
          <a:bodyPr wrap="square" rtlCol="0">
            <a:spAutoFit/>
          </a:bodyPr>
          <a:lstStyle/>
          <a:p>
            <a:pPr algn="ctr"/>
            <a:r>
              <a:rPr lang="en-US" sz="3200" dirty="0" smtClean="0">
                <a:latin typeface="Tahoma" charset="0"/>
                <a:ea typeface="Tahoma" charset="0"/>
                <a:cs typeface="Tahoma" charset="0"/>
              </a:rPr>
              <a:t>Dedication of the Servant to Mission</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100309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(1-12)</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pPr marL="457200" indent="-457200">
              <a:buFont typeface="Wingdings" charset="2"/>
              <a:buChar char="q"/>
            </a:pPr>
            <a:r>
              <a:rPr lang="en-US" sz="2400" dirty="0"/>
              <a:t>“In that day the Branch of the Lord will be beautiful and glorious…” </a:t>
            </a:r>
          </a:p>
          <a:p>
            <a:pPr marL="457200" indent="-457200">
              <a:buFont typeface="Wingdings" charset="2"/>
              <a:buChar char="q"/>
            </a:pPr>
            <a:r>
              <a:rPr lang="en-US" sz="2400" dirty="0" smtClean="0"/>
              <a:t>The </a:t>
            </a:r>
            <a:r>
              <a:rPr lang="en-US" sz="2400" dirty="0"/>
              <a:t>virgin shall bear a son, his name will be “Immanuel.”</a:t>
            </a:r>
          </a:p>
          <a:p>
            <a:pPr marL="457200" indent="-457200">
              <a:buFont typeface="Wingdings" charset="2"/>
              <a:buChar char="q"/>
            </a:pPr>
            <a:r>
              <a:rPr lang="en-US" sz="2400" dirty="0"/>
              <a:t>A child will be born; will sit on David’s throne, governing in peace forever. </a:t>
            </a:r>
          </a:p>
          <a:p>
            <a:pPr marL="457200" indent="-457200">
              <a:buFont typeface="Wingdings" charset="2"/>
              <a:buChar char="q"/>
            </a:pPr>
            <a:r>
              <a:rPr lang="en-US" sz="2400" dirty="0" smtClean="0"/>
              <a:t>The </a:t>
            </a:r>
            <a:r>
              <a:rPr lang="en-US" sz="2400" dirty="0"/>
              <a:t>mountain of the house of the Lord, nations flow to it.</a:t>
            </a:r>
          </a:p>
          <a:p>
            <a:pPr marL="457200" indent="-457200">
              <a:buFont typeface="Wingdings" charset="2"/>
              <a:buChar char="q"/>
            </a:pPr>
            <a:r>
              <a:rPr lang="en-US" sz="2400" dirty="0"/>
              <a:t>God will remove </a:t>
            </a:r>
            <a:r>
              <a:rPr lang="en-US" sz="2400" dirty="0" smtClean="0"/>
              <a:t>jewelry/accessories </a:t>
            </a:r>
            <a:r>
              <a:rPr lang="en-US" sz="2400" dirty="0"/>
              <a:t>of wealthy Jerusalem women. </a:t>
            </a:r>
          </a:p>
          <a:p>
            <a:pPr marL="457200" indent="-457200">
              <a:buFont typeface="Wingdings" charset="2"/>
              <a:buChar char="q"/>
            </a:pPr>
            <a:r>
              <a:rPr lang="en-US" sz="2400" dirty="0" smtClean="0"/>
              <a:t>A </a:t>
            </a:r>
            <a:r>
              <a:rPr lang="en-US" sz="2400" dirty="0"/>
              <a:t>shoot will spring from the stem of Jesse.</a:t>
            </a:r>
          </a:p>
          <a:p>
            <a:pPr marL="457200" indent="-457200">
              <a:buFont typeface="Wingdings" charset="2"/>
              <a:buChar char="q"/>
            </a:pPr>
            <a:r>
              <a:rPr lang="en-US" sz="2400" dirty="0" smtClean="0"/>
              <a:t>God </a:t>
            </a:r>
            <a:r>
              <a:rPr lang="en-US" sz="2400" dirty="0"/>
              <a:t>sings a sad love song about his vineyard, Israel. </a:t>
            </a:r>
          </a:p>
          <a:p>
            <a:pPr marL="457200" indent="-457200">
              <a:buFont typeface="Wingdings" charset="2"/>
              <a:buChar char="q"/>
            </a:pPr>
            <a:r>
              <a:rPr lang="en-US" sz="2400" dirty="0"/>
              <a:t>Assyria condemned as God’s tool that became prideful. </a:t>
            </a:r>
          </a:p>
          <a:p>
            <a:pPr marL="457200" indent="-457200">
              <a:buFont typeface="Wingdings" charset="2"/>
              <a:buChar char="q"/>
            </a:pPr>
            <a:r>
              <a:rPr lang="en-US" sz="2400" dirty="0" smtClean="0"/>
              <a:t>“</a:t>
            </a:r>
            <a:r>
              <a:rPr lang="en-US" sz="2400" dirty="0"/>
              <a:t>Come, let us reason together, says the Lord. Though your sins are as scarlet, they will be as white as snow.”</a:t>
            </a:r>
          </a:p>
          <a:p>
            <a:pPr marL="457200" indent="-457200">
              <a:buFont typeface="Wingdings" charset="2"/>
              <a:buChar char="q"/>
            </a:pPr>
            <a:r>
              <a:rPr lang="en-US" sz="2400" dirty="0" smtClean="0"/>
              <a:t>Isaiah </a:t>
            </a:r>
            <a:r>
              <a:rPr lang="en-US" sz="2400" dirty="0"/>
              <a:t>sees God and is called to the prophetic work. </a:t>
            </a:r>
          </a:p>
          <a:p>
            <a:pPr marL="457200" indent="-457200">
              <a:buFont typeface="Wingdings" charset="2"/>
              <a:buChar char="q"/>
            </a:pPr>
            <a:r>
              <a:rPr lang="en-US" sz="2400" dirty="0"/>
              <a:t>Draw from the springs of salvation! Give thanks to His great and holy name!</a:t>
            </a:r>
          </a:p>
          <a:p>
            <a:pPr marL="457200" indent="-457200">
              <a:buFont typeface="Wingdings" charset="2"/>
              <a:buChar char="q"/>
            </a:pPr>
            <a:r>
              <a:rPr lang="en-US" sz="2400" dirty="0" smtClean="0"/>
              <a:t>Assyrian </a:t>
            </a:r>
            <a:r>
              <a:rPr lang="en-US" sz="2400" dirty="0"/>
              <a:t>conquest of Israel foretold w/ child named “swift-spoil-speedy-prey</a:t>
            </a:r>
            <a:r>
              <a:rPr lang="en-US" sz="2400" dirty="0" smtClean="0"/>
              <a:t>.”</a:t>
            </a:r>
            <a:endParaRPr lang="en-US" sz="2400" dirty="0"/>
          </a:p>
        </p:txBody>
      </p:sp>
      <p:sp>
        <p:nvSpPr>
          <p:cNvPr id="7" name="Rectangle 6"/>
          <p:cNvSpPr/>
          <p:nvPr/>
        </p:nvSpPr>
        <p:spPr>
          <a:xfrm>
            <a:off x="141516" y="398417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1</a:t>
            </a:r>
            <a:endParaRPr lang="en-US" sz="2400" b="1">
              <a:solidFill>
                <a:schemeClr val="bg1"/>
              </a:solidFill>
            </a:endParaRPr>
          </a:p>
        </p:txBody>
      </p:sp>
      <p:sp>
        <p:nvSpPr>
          <p:cNvPr id="8" name="Rectangle 7"/>
          <p:cNvSpPr/>
          <p:nvPr/>
        </p:nvSpPr>
        <p:spPr>
          <a:xfrm>
            <a:off x="141519" y="208808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2</a:t>
            </a:r>
          </a:p>
        </p:txBody>
      </p:sp>
      <p:sp>
        <p:nvSpPr>
          <p:cNvPr id="9" name="Rectangle 8"/>
          <p:cNvSpPr/>
          <p:nvPr/>
        </p:nvSpPr>
        <p:spPr>
          <a:xfrm>
            <a:off x="141516" y="2470898"/>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3</a:t>
            </a:r>
            <a:endParaRPr lang="en-US" sz="2400" b="1" dirty="0">
              <a:solidFill>
                <a:schemeClr val="bg1"/>
              </a:solidFill>
            </a:endParaRPr>
          </a:p>
        </p:txBody>
      </p:sp>
      <p:sp>
        <p:nvSpPr>
          <p:cNvPr id="10" name="Rectangle 9"/>
          <p:cNvSpPr/>
          <p:nvPr/>
        </p:nvSpPr>
        <p:spPr>
          <a:xfrm>
            <a:off x="141516" y="629240"/>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4</a:t>
            </a:r>
          </a:p>
        </p:txBody>
      </p:sp>
      <p:sp>
        <p:nvSpPr>
          <p:cNvPr id="11" name="Rectangle 10"/>
          <p:cNvSpPr/>
          <p:nvPr/>
        </p:nvSpPr>
        <p:spPr>
          <a:xfrm>
            <a:off x="141519" y="320915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5</a:t>
            </a:r>
            <a:endParaRPr lang="en-US" sz="2400" b="1" dirty="0">
              <a:solidFill>
                <a:schemeClr val="bg1"/>
              </a:solidFill>
            </a:endParaRPr>
          </a:p>
        </p:txBody>
      </p:sp>
      <p:sp>
        <p:nvSpPr>
          <p:cNvPr id="12" name="Rectangle 11"/>
          <p:cNvSpPr/>
          <p:nvPr/>
        </p:nvSpPr>
        <p:spPr>
          <a:xfrm>
            <a:off x="141516" y="46837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6</a:t>
            </a:r>
          </a:p>
        </p:txBody>
      </p:sp>
      <p:sp>
        <p:nvSpPr>
          <p:cNvPr id="13" name="Rectangle 12"/>
          <p:cNvSpPr/>
          <p:nvPr/>
        </p:nvSpPr>
        <p:spPr>
          <a:xfrm>
            <a:off x="141516" y="10175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7</a:t>
            </a:r>
            <a:endParaRPr lang="en-US" sz="2400" b="1" dirty="0">
              <a:solidFill>
                <a:schemeClr val="bg1"/>
              </a:solidFill>
            </a:endParaRPr>
          </a:p>
        </p:txBody>
      </p:sp>
      <p:sp>
        <p:nvSpPr>
          <p:cNvPr id="14" name="Rectangle 13"/>
          <p:cNvSpPr/>
          <p:nvPr/>
        </p:nvSpPr>
        <p:spPr>
          <a:xfrm>
            <a:off x="141519" y="58181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8</a:t>
            </a:r>
          </a:p>
        </p:txBody>
      </p:sp>
      <p:sp>
        <p:nvSpPr>
          <p:cNvPr id="15" name="Rectangle 14"/>
          <p:cNvSpPr/>
          <p:nvPr/>
        </p:nvSpPr>
        <p:spPr>
          <a:xfrm>
            <a:off x="141516" y="14003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9</a:t>
            </a:r>
            <a:endParaRPr lang="en-US" sz="2400" b="1" dirty="0">
              <a:solidFill>
                <a:schemeClr val="bg1"/>
              </a:solidFill>
            </a:endParaRPr>
          </a:p>
        </p:txBody>
      </p:sp>
      <p:sp>
        <p:nvSpPr>
          <p:cNvPr id="16" name="Rectangle 15"/>
          <p:cNvSpPr/>
          <p:nvPr/>
        </p:nvSpPr>
        <p:spPr>
          <a:xfrm>
            <a:off x="97971" y="3591890"/>
            <a:ext cx="457200" cy="3891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10</a:t>
            </a:r>
            <a:endParaRPr lang="en-US" sz="2000" b="1" dirty="0">
              <a:solidFill>
                <a:schemeClr val="bg1"/>
              </a:solidFill>
            </a:endParaRPr>
          </a:p>
        </p:txBody>
      </p:sp>
      <p:sp>
        <p:nvSpPr>
          <p:cNvPr id="17" name="Rectangle 16"/>
          <p:cNvSpPr/>
          <p:nvPr/>
        </p:nvSpPr>
        <p:spPr>
          <a:xfrm>
            <a:off x="97973" y="2862385"/>
            <a:ext cx="457200" cy="33414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11</a:t>
            </a:r>
            <a:endParaRPr lang="en-US" sz="2000" b="1" dirty="0">
              <a:solidFill>
                <a:schemeClr val="bg1"/>
              </a:solidFill>
            </a:endParaRPr>
          </a:p>
        </p:txBody>
      </p:sp>
      <p:sp>
        <p:nvSpPr>
          <p:cNvPr id="18" name="Rectangle 17"/>
          <p:cNvSpPr/>
          <p:nvPr/>
        </p:nvSpPr>
        <p:spPr>
          <a:xfrm>
            <a:off x="97971" y="5064978"/>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12</a:t>
            </a:r>
            <a:endParaRPr lang="en-US" sz="2000" b="1" dirty="0">
              <a:solidFill>
                <a:schemeClr val="bg1"/>
              </a:solidFill>
            </a:endParaRPr>
          </a:p>
        </p:txBody>
      </p:sp>
    </p:spTree>
    <p:extLst>
      <p:ext uri="{BB962C8B-B14F-4D97-AF65-F5344CB8AC3E}">
        <p14:creationId xmlns:p14="http://schemas.microsoft.com/office/powerpoint/2010/main" val="171213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Tree>
    <p:extLst>
      <p:ext uri="{BB962C8B-B14F-4D97-AF65-F5344CB8AC3E}">
        <p14:creationId xmlns:p14="http://schemas.microsoft.com/office/powerpoint/2010/main" val="3687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(13-27)</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r>
              <a:rPr lang="en-US" sz="2400" dirty="0"/>
              <a:t>The Nations (“God’s oracle concerning</a:t>
            </a:r>
            <a:r>
              <a:rPr lang="en-US" sz="2400" dirty="0" smtClean="0"/>
              <a:t>…”)</a:t>
            </a:r>
            <a:endParaRPr lang="en-US" sz="2400" dirty="0"/>
          </a:p>
          <a:p>
            <a:pPr marL="800100" lvl="1" indent="-342900">
              <a:buFont typeface="Wingdings" charset="2"/>
              <a:buChar char="q"/>
            </a:pPr>
            <a:r>
              <a:rPr lang="en-US" sz="2400" dirty="0"/>
              <a:t>Valley of Vision (Jerusalem)</a:t>
            </a:r>
          </a:p>
          <a:p>
            <a:pPr marL="800100" lvl="1" indent="-342900">
              <a:buFont typeface="Wingdings" charset="2"/>
              <a:buChar char="q"/>
            </a:pPr>
            <a:r>
              <a:rPr lang="en-US" sz="2400" dirty="0" smtClean="0"/>
              <a:t>Syria &amp; Israel</a:t>
            </a:r>
          </a:p>
          <a:p>
            <a:pPr marL="800100" lvl="1" indent="-342900">
              <a:buFont typeface="Wingdings" charset="2"/>
              <a:buChar char="q"/>
            </a:pPr>
            <a:r>
              <a:rPr lang="nb-NO" sz="2400" dirty="0" err="1"/>
              <a:t>Tyre</a:t>
            </a:r>
            <a:endParaRPr lang="nb-NO" sz="2400" dirty="0"/>
          </a:p>
          <a:p>
            <a:pPr marL="800100" lvl="1" indent="-342900">
              <a:buFont typeface="Wingdings" charset="2"/>
              <a:buChar char="q"/>
            </a:pPr>
            <a:r>
              <a:rPr lang="en-US" sz="2400" dirty="0" smtClean="0"/>
              <a:t>Ethiopia</a:t>
            </a:r>
            <a:endParaRPr lang="en-US" sz="2400" dirty="0"/>
          </a:p>
          <a:p>
            <a:pPr marL="800100" lvl="1" indent="-342900">
              <a:buFont typeface="Wingdings" charset="2"/>
              <a:buChar char="q"/>
            </a:pPr>
            <a:r>
              <a:rPr lang="en-US" sz="2400" dirty="0"/>
              <a:t>Babylon</a:t>
            </a:r>
          </a:p>
          <a:p>
            <a:pPr marL="800100" lvl="1" indent="-342900">
              <a:buFont typeface="Wingdings" charset="2"/>
              <a:buChar char="q"/>
            </a:pPr>
            <a:r>
              <a:rPr lang="en-US" sz="2400" dirty="0" smtClean="0"/>
              <a:t>Egypt</a:t>
            </a:r>
            <a:endParaRPr lang="en-US" sz="2400" dirty="0"/>
          </a:p>
          <a:p>
            <a:pPr marL="800100" lvl="1" indent="-342900">
              <a:buFont typeface="Wingdings" charset="2"/>
              <a:buChar char="q"/>
            </a:pPr>
            <a:r>
              <a:rPr lang="en-US" sz="2400" dirty="0"/>
              <a:t>Moab</a:t>
            </a:r>
          </a:p>
          <a:p>
            <a:r>
              <a:rPr lang="en-US" sz="2400" dirty="0" smtClean="0"/>
              <a:t>The </a:t>
            </a:r>
            <a:r>
              <a:rPr lang="en-US" sz="2400" dirty="0"/>
              <a:t>World</a:t>
            </a:r>
          </a:p>
          <a:p>
            <a:pPr marL="800100" lvl="1" indent="-342900">
              <a:buFont typeface="Wingdings" charset="2"/>
              <a:buChar char="q"/>
            </a:pPr>
            <a:r>
              <a:rPr lang="en-US" sz="2400" dirty="0"/>
              <a:t>A happy song of a vineyard (restored Israel) that is secure and fruitful!</a:t>
            </a:r>
            <a:endParaRPr lang="nb-NO" sz="3200" dirty="0"/>
          </a:p>
          <a:p>
            <a:pPr marL="800100" lvl="1" indent="-342900">
              <a:buFont typeface="Wingdings" charset="2"/>
              <a:buChar char="q"/>
            </a:pPr>
            <a:r>
              <a:rPr lang="en-US" sz="2400" dirty="0" smtClean="0"/>
              <a:t>God </a:t>
            </a:r>
            <a:r>
              <a:rPr lang="en-US" sz="2400" dirty="0"/>
              <a:t>prepares a banquet on His mountain, swallows up death forever.</a:t>
            </a:r>
          </a:p>
          <a:p>
            <a:pPr marL="800100" lvl="1" indent="-342900">
              <a:buFont typeface="Wingdings" charset="2"/>
              <a:buChar char="q"/>
            </a:pPr>
            <a:r>
              <a:rPr lang="en-US" sz="2400" dirty="0" smtClean="0"/>
              <a:t>God brings destruction on the whole earth. </a:t>
            </a:r>
          </a:p>
          <a:p>
            <a:pPr marL="800100" lvl="1" indent="-342900">
              <a:buFont typeface="Wingdings" charset="2"/>
              <a:buChar char="q"/>
            </a:pPr>
            <a:r>
              <a:rPr lang="en-US" sz="2400" dirty="0" smtClean="0"/>
              <a:t>The wicked die and are destroyed, the dead of God’s people rise again. </a:t>
            </a:r>
          </a:p>
        </p:txBody>
      </p:sp>
      <p:sp>
        <p:nvSpPr>
          <p:cNvPr id="4" name="Rectangle 3"/>
          <p:cNvSpPr/>
          <p:nvPr/>
        </p:nvSpPr>
        <p:spPr>
          <a:xfrm>
            <a:off x="97972" y="2508649"/>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13-14</a:t>
            </a:r>
            <a:endParaRPr lang="en-US" sz="2000" b="1" dirty="0">
              <a:solidFill>
                <a:schemeClr val="bg1"/>
              </a:solidFill>
            </a:endParaRPr>
          </a:p>
        </p:txBody>
      </p:sp>
      <p:sp>
        <p:nvSpPr>
          <p:cNvPr id="9" name="Rectangle 8"/>
          <p:cNvSpPr/>
          <p:nvPr/>
        </p:nvSpPr>
        <p:spPr>
          <a:xfrm>
            <a:off x="97972" y="3264070"/>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15-16</a:t>
            </a:r>
            <a:endParaRPr lang="en-US" sz="2000" b="1" dirty="0">
              <a:solidFill>
                <a:schemeClr val="bg1"/>
              </a:solidFill>
            </a:endParaRPr>
          </a:p>
        </p:txBody>
      </p:sp>
      <p:sp>
        <p:nvSpPr>
          <p:cNvPr id="10" name="Rectangle 9"/>
          <p:cNvSpPr/>
          <p:nvPr/>
        </p:nvSpPr>
        <p:spPr>
          <a:xfrm>
            <a:off x="478971" y="1380222"/>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17</a:t>
            </a:r>
            <a:endParaRPr lang="en-US" sz="2000" b="1" dirty="0">
              <a:solidFill>
                <a:schemeClr val="bg1"/>
              </a:solidFill>
            </a:endParaRPr>
          </a:p>
        </p:txBody>
      </p:sp>
      <p:sp>
        <p:nvSpPr>
          <p:cNvPr id="11" name="Rectangle 10"/>
          <p:cNvSpPr/>
          <p:nvPr/>
        </p:nvSpPr>
        <p:spPr>
          <a:xfrm>
            <a:off x="478970" y="2131204"/>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18</a:t>
            </a:r>
            <a:endParaRPr lang="en-US" sz="2000" b="1" dirty="0">
              <a:solidFill>
                <a:schemeClr val="bg1"/>
              </a:solidFill>
            </a:endParaRPr>
          </a:p>
        </p:txBody>
      </p:sp>
      <p:sp>
        <p:nvSpPr>
          <p:cNvPr id="12" name="Rectangle 11"/>
          <p:cNvSpPr/>
          <p:nvPr/>
        </p:nvSpPr>
        <p:spPr>
          <a:xfrm>
            <a:off x="97973" y="2885295"/>
            <a:ext cx="826220"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19-20</a:t>
            </a:r>
            <a:endParaRPr lang="en-US" sz="2000" b="1" dirty="0">
              <a:solidFill>
                <a:schemeClr val="bg1"/>
              </a:solidFill>
            </a:endParaRPr>
          </a:p>
        </p:txBody>
      </p:sp>
      <p:sp>
        <p:nvSpPr>
          <p:cNvPr id="13" name="Rectangle 12"/>
          <p:cNvSpPr/>
          <p:nvPr/>
        </p:nvSpPr>
        <p:spPr>
          <a:xfrm>
            <a:off x="478969" y="100459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22</a:t>
            </a:r>
            <a:endParaRPr lang="en-US" sz="2000" b="1" dirty="0">
              <a:solidFill>
                <a:schemeClr val="bg1"/>
              </a:solidFill>
            </a:endParaRPr>
          </a:p>
        </p:txBody>
      </p:sp>
      <p:sp>
        <p:nvSpPr>
          <p:cNvPr id="14" name="Rectangle 13"/>
          <p:cNvSpPr/>
          <p:nvPr/>
        </p:nvSpPr>
        <p:spPr>
          <a:xfrm>
            <a:off x="478969" y="175686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23</a:t>
            </a:r>
            <a:endParaRPr lang="en-US" sz="2000" b="1" dirty="0">
              <a:solidFill>
                <a:schemeClr val="bg1"/>
              </a:solidFill>
            </a:endParaRPr>
          </a:p>
        </p:txBody>
      </p:sp>
      <p:sp>
        <p:nvSpPr>
          <p:cNvPr id="15" name="Rectangle 14"/>
          <p:cNvSpPr/>
          <p:nvPr/>
        </p:nvSpPr>
        <p:spPr>
          <a:xfrm>
            <a:off x="2079170" y="249594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21</a:t>
            </a:r>
            <a:endParaRPr lang="en-US" sz="2000" b="1" dirty="0">
              <a:solidFill>
                <a:schemeClr val="bg1"/>
              </a:solidFill>
            </a:endParaRPr>
          </a:p>
        </p:txBody>
      </p:sp>
      <p:sp>
        <p:nvSpPr>
          <p:cNvPr id="16" name="Rectangle 15"/>
          <p:cNvSpPr/>
          <p:nvPr/>
        </p:nvSpPr>
        <p:spPr>
          <a:xfrm>
            <a:off x="478969" y="543635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24</a:t>
            </a:r>
            <a:endParaRPr lang="en-US" sz="2000" b="1" dirty="0">
              <a:solidFill>
                <a:schemeClr val="bg1"/>
              </a:solidFill>
            </a:endParaRPr>
          </a:p>
        </p:txBody>
      </p:sp>
      <p:sp>
        <p:nvSpPr>
          <p:cNvPr id="17" name="Rectangle 16"/>
          <p:cNvSpPr/>
          <p:nvPr/>
        </p:nvSpPr>
        <p:spPr>
          <a:xfrm>
            <a:off x="478969" y="469394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25</a:t>
            </a:r>
            <a:endParaRPr lang="en-US" sz="2000" b="1" dirty="0">
              <a:solidFill>
                <a:schemeClr val="bg1"/>
              </a:solidFill>
            </a:endParaRPr>
          </a:p>
        </p:txBody>
      </p:sp>
      <p:sp>
        <p:nvSpPr>
          <p:cNvPr id="18" name="Rectangle 17"/>
          <p:cNvSpPr/>
          <p:nvPr/>
        </p:nvSpPr>
        <p:spPr>
          <a:xfrm>
            <a:off x="478969" y="58220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26</a:t>
            </a:r>
            <a:endParaRPr lang="en-US" sz="2000" b="1" dirty="0">
              <a:solidFill>
                <a:schemeClr val="bg1"/>
              </a:solidFill>
            </a:endParaRPr>
          </a:p>
        </p:txBody>
      </p:sp>
      <p:sp>
        <p:nvSpPr>
          <p:cNvPr id="19" name="Rectangle 18"/>
          <p:cNvSpPr/>
          <p:nvPr/>
        </p:nvSpPr>
        <p:spPr>
          <a:xfrm>
            <a:off x="478969" y="398156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27</a:t>
            </a:r>
            <a:endParaRPr lang="en-US" sz="2000" b="1" dirty="0">
              <a:solidFill>
                <a:schemeClr val="bg1"/>
              </a:solidFill>
            </a:endParaRPr>
          </a:p>
        </p:txBody>
      </p:sp>
    </p:spTree>
    <p:extLst>
      <p:ext uri="{BB962C8B-B14F-4D97-AF65-F5344CB8AC3E}">
        <p14:creationId xmlns:p14="http://schemas.microsoft.com/office/powerpoint/2010/main" val="14011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Tree>
    <p:extLst>
      <p:ext uri="{BB962C8B-B14F-4D97-AF65-F5344CB8AC3E}">
        <p14:creationId xmlns:p14="http://schemas.microsoft.com/office/powerpoint/2010/main" val="116139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620167"/>
            <a:ext cx="8948057" cy="5632311"/>
          </a:xfrm>
          <a:prstGeom prst="rect">
            <a:avLst/>
          </a:prstGeom>
          <a:noFill/>
        </p:spPr>
        <p:txBody>
          <a:bodyPr wrap="square" rtlCol="0">
            <a:spAutoFit/>
          </a:bodyPr>
          <a:lstStyle/>
          <a:p>
            <a:pPr marL="914400" lvl="1" indent="-457200">
              <a:buFont typeface="Wingdings" charset="2"/>
              <a:buChar char="q"/>
            </a:pPr>
            <a:r>
              <a:rPr lang="en-US" sz="2400" dirty="0" smtClean="0"/>
              <a:t>The Lord slaughters the nations in a great, heavenly, bloody, greasy sacrifice.</a:t>
            </a:r>
          </a:p>
          <a:p>
            <a:pPr marL="914400" lvl="1" indent="-457200">
              <a:buFont typeface="Wingdings" charset="2"/>
              <a:buChar char="q"/>
            </a:pPr>
            <a:r>
              <a:rPr lang="en-US" sz="2400" dirty="0" smtClean="0"/>
              <a:t>Hezekiah foolishly shows off his wealth to the Babylonians.</a:t>
            </a:r>
          </a:p>
          <a:p>
            <a:pPr marL="914400" lvl="1" indent="-457200">
              <a:buFont typeface="Wingdings" charset="2"/>
              <a:buChar char="q"/>
            </a:pPr>
            <a:r>
              <a:rPr lang="en-US" sz="2400" dirty="0" smtClean="0"/>
              <a:t>“This </a:t>
            </a:r>
            <a:r>
              <a:rPr lang="en-US" sz="2400" dirty="0"/>
              <a:t>people draw near with their words and honor me with lip service, but they remove their hearts far from me.”</a:t>
            </a:r>
          </a:p>
          <a:p>
            <a:pPr marL="914400" lvl="1" indent="-457200">
              <a:buFont typeface="Wingdings" charset="2"/>
              <a:buChar char="q"/>
            </a:pPr>
            <a:r>
              <a:rPr lang="en-US" sz="2400" dirty="0" smtClean="0"/>
              <a:t>Assyria besieges and taunts the city of Jerusalem.</a:t>
            </a:r>
          </a:p>
          <a:p>
            <a:pPr marL="914400" lvl="1" indent="-457200">
              <a:buFont typeface="Wingdings" charset="2"/>
              <a:buChar char="q"/>
            </a:pPr>
            <a:r>
              <a:rPr lang="en-US" sz="2400" dirty="0" smtClean="0"/>
              <a:t>“The Destroyer” will be destroyed after he is done destroying.</a:t>
            </a:r>
          </a:p>
          <a:p>
            <a:pPr marL="914400" lvl="1" indent="-457200">
              <a:buFont typeface="Wingdings" charset="2"/>
              <a:buChar char="q"/>
            </a:pPr>
            <a:r>
              <a:rPr lang="en-US" sz="2400" dirty="0" smtClean="0"/>
              <a:t>Hezekiah falls fatally ill, prays to God and gets 15 years of life.</a:t>
            </a:r>
          </a:p>
          <a:p>
            <a:pPr marL="914400" lvl="1" indent="-457200">
              <a:buFont typeface="Wingdings" charset="2"/>
              <a:buChar char="q"/>
            </a:pPr>
            <a:r>
              <a:rPr lang="en-US" sz="2400" dirty="0" smtClean="0"/>
              <a:t>God’s warning to Judah: Do not trust in an Egyptian alliance!</a:t>
            </a:r>
          </a:p>
          <a:p>
            <a:pPr marL="914400" lvl="1" indent="-457200">
              <a:buFont typeface="Wingdings" charset="2"/>
              <a:buChar char="q"/>
            </a:pPr>
            <a:r>
              <a:rPr lang="en-US" sz="2400" dirty="0"/>
              <a:t>“Behold, I am laying in Zion a stone</a:t>
            </a:r>
            <a:r>
              <a:rPr lang="mr-IN" sz="2400" dirty="0"/>
              <a:t>…</a:t>
            </a:r>
            <a:r>
              <a:rPr lang="en-US" sz="2400" dirty="0"/>
              <a:t>he who believes in it will not be put to shame</a:t>
            </a:r>
            <a:r>
              <a:rPr lang="en-US" sz="2400" dirty="0" smtClean="0"/>
              <a:t>.”</a:t>
            </a:r>
          </a:p>
          <a:p>
            <a:pPr marL="914400" lvl="1" indent="-457200">
              <a:buFont typeface="Wingdings" charset="2"/>
              <a:buChar char="q"/>
            </a:pPr>
            <a:r>
              <a:rPr lang="en-US" sz="2400" dirty="0" smtClean="0"/>
              <a:t>The Spirit is poured out, bringing life, righteousness, peace, and security to God’s people.</a:t>
            </a:r>
            <a:endParaRPr lang="en-US" sz="2400" dirty="0"/>
          </a:p>
          <a:p>
            <a:pPr marL="914400" lvl="1" indent="-457200">
              <a:buFont typeface="Wingdings" charset="2"/>
              <a:buChar char="q"/>
            </a:pPr>
            <a:r>
              <a:rPr lang="en-US" sz="2400" dirty="0" smtClean="0"/>
              <a:t>Hezekiah calls to God and 185,000 Assyrians are killed.</a:t>
            </a:r>
          </a:p>
          <a:p>
            <a:pPr marL="914400" lvl="1" indent="-457200">
              <a:buFont typeface="Wingdings" charset="2"/>
              <a:buChar char="q"/>
            </a:pPr>
            <a:r>
              <a:rPr lang="en-US" sz="2400" dirty="0" smtClean="0"/>
              <a:t>The ransomed return to Zion on the Highway of Holiness.</a:t>
            </a:r>
          </a:p>
        </p:txBody>
      </p:sp>
      <p:sp>
        <p:nvSpPr>
          <p:cNvPr id="4" name="Rectangle 3"/>
          <p:cNvSpPr/>
          <p:nvPr/>
        </p:nvSpPr>
        <p:spPr>
          <a:xfrm>
            <a:off x="511322" y="401574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28</a:t>
            </a:r>
            <a:endParaRPr lang="en-US" sz="2000" b="1" dirty="0">
              <a:solidFill>
                <a:schemeClr val="bg1"/>
              </a:solidFill>
            </a:endParaRPr>
          </a:p>
        </p:txBody>
      </p:sp>
      <p:sp>
        <p:nvSpPr>
          <p:cNvPr id="6" name="Rectangle 5"/>
          <p:cNvSpPr/>
          <p:nvPr/>
        </p:nvSpPr>
        <p:spPr>
          <a:xfrm>
            <a:off x="511319" y="17954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29</a:t>
            </a:r>
            <a:endParaRPr lang="en-US" sz="2000" b="1" dirty="0">
              <a:solidFill>
                <a:schemeClr val="bg1"/>
              </a:solidFill>
            </a:endParaRPr>
          </a:p>
        </p:txBody>
      </p:sp>
      <p:sp>
        <p:nvSpPr>
          <p:cNvPr id="7" name="Rectangle 6"/>
          <p:cNvSpPr/>
          <p:nvPr/>
        </p:nvSpPr>
        <p:spPr>
          <a:xfrm>
            <a:off x="511321" y="246739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36</a:t>
            </a:r>
            <a:endParaRPr lang="en-US" sz="2000" b="1" dirty="0">
              <a:solidFill>
                <a:schemeClr val="bg1"/>
              </a:solidFill>
            </a:endParaRPr>
          </a:p>
        </p:txBody>
      </p:sp>
      <p:sp>
        <p:nvSpPr>
          <p:cNvPr id="8" name="Rectangle 7"/>
          <p:cNvSpPr/>
          <p:nvPr/>
        </p:nvSpPr>
        <p:spPr>
          <a:xfrm>
            <a:off x="511323" y="544625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37</a:t>
            </a:r>
            <a:endParaRPr lang="en-US" sz="2000" b="1" dirty="0">
              <a:solidFill>
                <a:schemeClr val="bg1"/>
              </a:solidFill>
            </a:endParaRPr>
          </a:p>
        </p:txBody>
      </p:sp>
      <p:sp>
        <p:nvSpPr>
          <p:cNvPr id="10" name="Rectangle 9"/>
          <p:cNvSpPr/>
          <p:nvPr/>
        </p:nvSpPr>
        <p:spPr>
          <a:xfrm>
            <a:off x="165167" y="3633649"/>
            <a:ext cx="79137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30-31</a:t>
            </a:r>
            <a:endParaRPr lang="en-US" sz="2000" b="1" dirty="0">
              <a:solidFill>
                <a:schemeClr val="bg1"/>
              </a:solidFill>
            </a:endParaRPr>
          </a:p>
        </p:txBody>
      </p:sp>
      <p:sp>
        <p:nvSpPr>
          <p:cNvPr id="9" name="Rectangle 8"/>
          <p:cNvSpPr/>
          <p:nvPr/>
        </p:nvSpPr>
        <p:spPr>
          <a:xfrm>
            <a:off x="511323" y="46993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32</a:t>
            </a:r>
            <a:endParaRPr lang="en-US" sz="2000" b="1" dirty="0">
              <a:solidFill>
                <a:schemeClr val="bg1"/>
              </a:solidFill>
            </a:endParaRPr>
          </a:p>
        </p:txBody>
      </p:sp>
      <p:sp>
        <p:nvSpPr>
          <p:cNvPr id="12" name="Rectangle 11"/>
          <p:cNvSpPr/>
          <p:nvPr/>
        </p:nvSpPr>
        <p:spPr>
          <a:xfrm>
            <a:off x="511321" y="286122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33</a:t>
            </a:r>
            <a:endParaRPr lang="en-US" sz="2000" b="1" dirty="0">
              <a:solidFill>
                <a:schemeClr val="bg1"/>
              </a:solidFill>
            </a:endParaRPr>
          </a:p>
        </p:txBody>
      </p:sp>
      <p:sp>
        <p:nvSpPr>
          <p:cNvPr id="13" name="Rectangle 12"/>
          <p:cNvSpPr/>
          <p:nvPr/>
        </p:nvSpPr>
        <p:spPr>
          <a:xfrm>
            <a:off x="511325" y="69467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34</a:t>
            </a:r>
            <a:endParaRPr lang="en-US" sz="2000" b="1" dirty="0">
              <a:solidFill>
                <a:schemeClr val="bg1"/>
              </a:solidFill>
            </a:endParaRPr>
          </a:p>
        </p:txBody>
      </p:sp>
      <p:sp>
        <p:nvSpPr>
          <p:cNvPr id="14" name="Rectangle 13"/>
          <p:cNvSpPr/>
          <p:nvPr/>
        </p:nvSpPr>
        <p:spPr>
          <a:xfrm>
            <a:off x="511324" y="584385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35</a:t>
            </a:r>
            <a:endParaRPr lang="en-US" sz="2000" b="1" dirty="0">
              <a:solidFill>
                <a:schemeClr val="bg1"/>
              </a:solidFill>
            </a:endParaRPr>
          </a:p>
        </p:txBody>
      </p:sp>
      <p:sp>
        <p:nvSpPr>
          <p:cNvPr id="15" name="Rectangle 14"/>
          <p:cNvSpPr/>
          <p:nvPr/>
        </p:nvSpPr>
        <p:spPr>
          <a:xfrm>
            <a:off x="511320" y="3252114"/>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38</a:t>
            </a:r>
            <a:endParaRPr lang="en-US" sz="2000" b="1" dirty="0">
              <a:solidFill>
                <a:schemeClr val="bg1"/>
              </a:solidFill>
            </a:endParaRPr>
          </a:p>
        </p:txBody>
      </p:sp>
      <p:sp>
        <p:nvSpPr>
          <p:cNvPr id="16" name="Rectangle 15"/>
          <p:cNvSpPr/>
          <p:nvPr/>
        </p:nvSpPr>
        <p:spPr>
          <a:xfrm>
            <a:off x="511318" y="13993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39</a:t>
            </a:r>
            <a:endParaRPr lang="en-US" sz="2000" b="1" dirty="0">
              <a:solidFill>
                <a:schemeClr val="bg1"/>
              </a:solidFill>
            </a:endParaRPr>
          </a:p>
        </p:txBody>
      </p:sp>
    </p:spTree>
    <p:extLst>
      <p:ext uri="{BB962C8B-B14F-4D97-AF65-F5344CB8AC3E}">
        <p14:creationId xmlns:p14="http://schemas.microsoft.com/office/powerpoint/2010/main" val="106209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9" grpId="0" animBg="1"/>
      <p:bldP spid="12" grpId="0" animBg="1"/>
      <p:bldP spid="13"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Tree>
    <p:extLst>
      <p:ext uri="{BB962C8B-B14F-4D97-AF65-F5344CB8AC3E}">
        <p14:creationId xmlns:p14="http://schemas.microsoft.com/office/powerpoint/2010/main" val="189266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(40-55)</a:t>
            </a:r>
            <a:endParaRPr lang="en-US" sz="2800" u="sng" dirty="0">
              <a:latin typeface="Tahoma" charset="0"/>
              <a:ea typeface="Tahoma" charset="0"/>
              <a:cs typeface="Tahoma" charset="0"/>
            </a:endParaRPr>
          </a:p>
        </p:txBody>
      </p:sp>
      <p:sp>
        <p:nvSpPr>
          <p:cNvPr id="5" name="TextBox 4"/>
          <p:cNvSpPr txBox="1"/>
          <p:nvPr/>
        </p:nvSpPr>
        <p:spPr>
          <a:xfrm>
            <a:off x="76199" y="442367"/>
            <a:ext cx="8948057" cy="6370975"/>
          </a:xfrm>
          <a:prstGeom prst="rect">
            <a:avLst/>
          </a:prstGeom>
          <a:noFill/>
        </p:spPr>
        <p:txBody>
          <a:bodyPr wrap="square" rtlCol="0">
            <a:spAutoFit/>
          </a:bodyPr>
          <a:lstStyle/>
          <a:p>
            <a:pPr marL="914400" lvl="1" indent="-457200">
              <a:buFont typeface="Wingdings" charset="2"/>
              <a:buChar char="q"/>
            </a:pPr>
            <a:r>
              <a:rPr lang="en-US" sz="2400" dirty="0"/>
              <a:t>God chooses Cyrus, His anointed, to rebuild Jerusalem</a:t>
            </a:r>
            <a:r>
              <a:rPr lang="en-US" sz="2400" dirty="0" smtClean="0"/>
              <a:t>.</a:t>
            </a:r>
          </a:p>
          <a:p>
            <a:pPr marL="914400" lvl="1" indent="-457200">
              <a:buFont typeface="Wingdings" charset="2"/>
              <a:buChar char="q"/>
            </a:pPr>
            <a:r>
              <a:rPr lang="en-US" sz="2400" dirty="0" smtClean="0"/>
              <a:t>Look to Abraham your father: I blessed him; I will comfort you. </a:t>
            </a:r>
            <a:endParaRPr lang="en-US" sz="2400" dirty="0"/>
          </a:p>
          <a:p>
            <a:pPr marL="914400" lvl="1" indent="-457200">
              <a:buFont typeface="Wingdings" charset="2"/>
              <a:buChar char="q"/>
            </a:pPr>
            <a:r>
              <a:rPr lang="en-US" sz="2400" dirty="0" smtClean="0"/>
              <a:t>Do </a:t>
            </a:r>
            <a:r>
              <a:rPr lang="en-US" sz="2400" dirty="0"/>
              <a:t>not fear, </a:t>
            </a:r>
            <a:r>
              <a:rPr lang="en-US" sz="2400" dirty="0" smtClean="0"/>
              <a:t>worm </a:t>
            </a:r>
            <a:r>
              <a:rPr lang="en-US" sz="2400" dirty="0"/>
              <a:t>Jacob, I will help </a:t>
            </a:r>
            <a:r>
              <a:rPr lang="en-US" sz="2400" dirty="0" smtClean="0"/>
              <a:t>you</a:t>
            </a:r>
            <a:r>
              <a:rPr lang="mr-IN" sz="2400" dirty="0" smtClean="0"/>
              <a:t>…</a:t>
            </a:r>
            <a:r>
              <a:rPr lang="en-US" sz="2400" dirty="0" smtClean="0"/>
              <a:t>pulverize </a:t>
            </a:r>
            <a:r>
              <a:rPr lang="en-US" sz="2400" dirty="0"/>
              <a:t>mountains</a:t>
            </a:r>
            <a:r>
              <a:rPr lang="en-US" sz="2400" dirty="0" smtClean="0"/>
              <a:t>.</a:t>
            </a:r>
          </a:p>
          <a:p>
            <a:pPr marL="914400" lvl="1" indent="-457200">
              <a:buFont typeface="Wingdings" charset="2"/>
              <a:buChar char="q"/>
            </a:pPr>
            <a:r>
              <a:rPr lang="en-US" sz="2400" dirty="0"/>
              <a:t>Babylon the virgin is exposed and humiliated</a:t>
            </a:r>
            <a:r>
              <a:rPr lang="en-US" sz="2400" dirty="0" smtClean="0"/>
              <a:t>.</a:t>
            </a:r>
          </a:p>
          <a:p>
            <a:pPr marL="914400" lvl="1" indent="-457200">
              <a:buFont typeface="Wingdings" charset="2"/>
              <a:buChar char="q"/>
            </a:pPr>
            <a:r>
              <a:rPr lang="en-US" sz="2400" dirty="0" smtClean="0"/>
              <a:t>The Servant is crushed for the healing of God’s people.</a:t>
            </a:r>
            <a:endParaRPr lang="en-US" sz="2400" dirty="0"/>
          </a:p>
          <a:p>
            <a:pPr marL="914400" lvl="1" indent="-457200">
              <a:buFont typeface="Wingdings" charset="2"/>
              <a:buChar char="q"/>
            </a:pPr>
            <a:r>
              <a:rPr lang="en-US" sz="2400" dirty="0" smtClean="0"/>
              <a:t>God </a:t>
            </a:r>
            <a:r>
              <a:rPr lang="en-US" sz="2400" dirty="0"/>
              <a:t>will redeem Israel from captivity like in Egypt</a:t>
            </a:r>
            <a:r>
              <a:rPr lang="en-US" sz="2400" dirty="0" smtClean="0"/>
              <a:t>.</a:t>
            </a:r>
          </a:p>
          <a:p>
            <a:pPr marL="914400" lvl="1" indent="-457200">
              <a:buFont typeface="Wingdings" charset="2"/>
              <a:buChar char="q"/>
            </a:pPr>
            <a:r>
              <a:rPr lang="en-US" sz="2400" dirty="0" smtClean="0"/>
              <a:t>“Come to the waters! Buy wine and milk without cost!”</a:t>
            </a:r>
          </a:p>
          <a:p>
            <a:pPr marL="914400" lvl="1" indent="-457200">
              <a:buFont typeface="Wingdings" charset="2"/>
              <a:buChar char="q"/>
            </a:pPr>
            <a:r>
              <a:rPr lang="en-US" sz="2400" dirty="0" smtClean="0"/>
              <a:t>”Can a woman forget her nursing child? </a:t>
            </a:r>
            <a:r>
              <a:rPr lang="mr-IN" sz="2400" dirty="0" smtClean="0"/>
              <a:t>…</a:t>
            </a:r>
            <a:r>
              <a:rPr lang="en-US" sz="2400" dirty="0" smtClean="0"/>
              <a:t>I will not forget</a:t>
            </a:r>
            <a:r>
              <a:rPr lang="mr-IN" sz="2400" dirty="0" smtClean="0"/>
              <a:t>…</a:t>
            </a:r>
            <a:r>
              <a:rPr lang="en-US" sz="2400" dirty="0" smtClean="0"/>
              <a:t>”</a:t>
            </a:r>
          </a:p>
          <a:p>
            <a:pPr marL="914400" lvl="1" indent="-457200">
              <a:buFont typeface="Wingdings" charset="2"/>
              <a:buChar char="q"/>
            </a:pPr>
            <a:r>
              <a:rPr lang="en-US" sz="2400" dirty="0" smtClean="0"/>
              <a:t>“You have wearied me with iniquities; I am the one who wipes out transgressions.”</a:t>
            </a:r>
          </a:p>
          <a:p>
            <a:pPr marL="914400" lvl="1" indent="-457200">
              <a:buFont typeface="Wingdings" charset="2"/>
              <a:buChar char="q"/>
            </a:pPr>
            <a:r>
              <a:rPr lang="en-US" sz="2400" dirty="0" smtClean="0"/>
              <a:t>How lovely are the feet who bring good news: “God reigns!”</a:t>
            </a:r>
          </a:p>
          <a:p>
            <a:pPr marL="914400" lvl="1" indent="-457200">
              <a:buFont typeface="Wingdings" charset="2"/>
              <a:buChar char="q"/>
            </a:pPr>
            <a:r>
              <a:rPr lang="en-US" sz="2400" dirty="0" smtClean="0"/>
              <a:t>Babylon’s idols bow down and are carried into captivity</a:t>
            </a:r>
            <a:r>
              <a:rPr lang="en-US" sz="2400" dirty="0"/>
              <a:t>. </a:t>
            </a:r>
            <a:endParaRPr lang="en-US" sz="2400" dirty="0" smtClean="0"/>
          </a:p>
          <a:p>
            <a:pPr marL="914400" lvl="1" indent="-457200">
              <a:buFont typeface="Wingdings" charset="2"/>
              <a:buChar char="q"/>
            </a:pPr>
            <a:r>
              <a:rPr lang="en-US" sz="2400" dirty="0" smtClean="0"/>
              <a:t>A </a:t>
            </a:r>
            <a:r>
              <a:rPr lang="en-US" sz="2400" dirty="0"/>
              <a:t>voice cries, “In the wilderness prepare the way of the Lord</a:t>
            </a:r>
            <a:r>
              <a:rPr lang="en-US" sz="2400" dirty="0" smtClean="0"/>
              <a:t>!”</a:t>
            </a:r>
          </a:p>
          <a:p>
            <a:pPr marL="914400" lvl="1" indent="-457200">
              <a:buFont typeface="Wingdings" charset="2"/>
              <a:buChar char="q"/>
            </a:pPr>
            <a:r>
              <a:rPr lang="en-US" sz="2400" dirty="0"/>
              <a:t>“My Servant, whom I uphold</a:t>
            </a:r>
            <a:r>
              <a:rPr lang="mr-IN" sz="2400" dirty="0"/>
              <a:t>…</a:t>
            </a:r>
            <a:r>
              <a:rPr lang="en-US" sz="2400" dirty="0"/>
              <a:t>I have put my Spirit upon him</a:t>
            </a:r>
            <a:r>
              <a:rPr lang="en-US" sz="2400" dirty="0" smtClean="0"/>
              <a:t>.”</a:t>
            </a:r>
          </a:p>
          <a:p>
            <a:pPr marL="914400" lvl="1" indent="-457200">
              <a:buFont typeface="Wingdings" charset="2"/>
              <a:buChar char="q"/>
            </a:pPr>
            <a:r>
              <a:rPr lang="en-US" sz="2400" dirty="0" smtClean="0"/>
              <a:t>“For a moment I forsook you, but with everlasting love I will have compassion on you.”</a:t>
            </a:r>
          </a:p>
          <a:p>
            <a:pPr marL="914400" lvl="1" indent="-457200">
              <a:buFont typeface="Wingdings" charset="2"/>
              <a:buChar char="q"/>
            </a:pPr>
            <a:r>
              <a:rPr lang="en-US" sz="2400" dirty="0" smtClean="0"/>
              <a:t>The Servant sets his face like flint to do his work.</a:t>
            </a:r>
          </a:p>
        </p:txBody>
      </p:sp>
      <p:sp>
        <p:nvSpPr>
          <p:cNvPr id="13" name="Rectangle 12"/>
          <p:cNvSpPr/>
          <p:nvPr/>
        </p:nvSpPr>
        <p:spPr>
          <a:xfrm>
            <a:off x="511320" y="487384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40</a:t>
            </a:r>
            <a:endParaRPr lang="en-US" sz="2000" b="1" dirty="0">
              <a:solidFill>
                <a:schemeClr val="bg1"/>
              </a:solidFill>
            </a:endParaRPr>
          </a:p>
        </p:txBody>
      </p:sp>
      <p:sp>
        <p:nvSpPr>
          <p:cNvPr id="17" name="Rectangle 16"/>
          <p:cNvSpPr/>
          <p:nvPr/>
        </p:nvSpPr>
        <p:spPr>
          <a:xfrm>
            <a:off x="511325" y="120398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41</a:t>
            </a:r>
            <a:endParaRPr lang="en-US" sz="2000" b="1" dirty="0">
              <a:solidFill>
                <a:schemeClr val="bg1"/>
              </a:solidFill>
            </a:endParaRPr>
          </a:p>
        </p:txBody>
      </p:sp>
      <p:sp>
        <p:nvSpPr>
          <p:cNvPr id="6" name="Rectangle 5"/>
          <p:cNvSpPr/>
          <p:nvPr/>
        </p:nvSpPr>
        <p:spPr>
          <a:xfrm>
            <a:off x="511320" y="52622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42</a:t>
            </a:r>
            <a:endParaRPr lang="en-US" sz="2000" b="1" dirty="0">
              <a:solidFill>
                <a:schemeClr val="bg1"/>
              </a:solidFill>
            </a:endParaRPr>
          </a:p>
        </p:txBody>
      </p:sp>
      <p:sp>
        <p:nvSpPr>
          <p:cNvPr id="7" name="Rectangle 6"/>
          <p:cNvSpPr/>
          <p:nvPr/>
        </p:nvSpPr>
        <p:spPr>
          <a:xfrm>
            <a:off x="511320" y="34690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43</a:t>
            </a:r>
            <a:endParaRPr lang="en-US" sz="2000" b="1" dirty="0">
              <a:solidFill>
                <a:schemeClr val="bg1"/>
              </a:solidFill>
            </a:endParaRPr>
          </a:p>
        </p:txBody>
      </p:sp>
      <p:sp>
        <p:nvSpPr>
          <p:cNvPr id="8" name="Rectangle 7"/>
          <p:cNvSpPr/>
          <p:nvPr/>
        </p:nvSpPr>
        <p:spPr>
          <a:xfrm>
            <a:off x="97968" y="463509"/>
            <a:ext cx="858573"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44-45</a:t>
            </a:r>
            <a:endParaRPr lang="en-US" sz="2000" b="1" dirty="0">
              <a:solidFill>
                <a:schemeClr val="bg1"/>
              </a:solidFill>
            </a:endParaRPr>
          </a:p>
        </p:txBody>
      </p:sp>
      <p:sp>
        <p:nvSpPr>
          <p:cNvPr id="9" name="Rectangle 8"/>
          <p:cNvSpPr/>
          <p:nvPr/>
        </p:nvSpPr>
        <p:spPr>
          <a:xfrm>
            <a:off x="511320" y="450308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46</a:t>
            </a:r>
            <a:endParaRPr lang="en-US" sz="2000" b="1" dirty="0">
              <a:solidFill>
                <a:schemeClr val="bg1"/>
              </a:solidFill>
            </a:endParaRPr>
          </a:p>
        </p:txBody>
      </p:sp>
      <p:sp>
        <p:nvSpPr>
          <p:cNvPr id="10" name="Rectangle 9"/>
          <p:cNvSpPr/>
          <p:nvPr/>
        </p:nvSpPr>
        <p:spPr>
          <a:xfrm>
            <a:off x="502870" y="1582395"/>
            <a:ext cx="45367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47</a:t>
            </a:r>
            <a:endParaRPr lang="en-US" sz="2000" b="1" dirty="0">
              <a:solidFill>
                <a:schemeClr val="bg1"/>
              </a:solidFill>
            </a:endParaRPr>
          </a:p>
        </p:txBody>
      </p:sp>
      <p:sp>
        <p:nvSpPr>
          <p:cNvPr id="11" name="Rectangle 10"/>
          <p:cNvSpPr/>
          <p:nvPr/>
        </p:nvSpPr>
        <p:spPr>
          <a:xfrm>
            <a:off x="511320" y="232396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48</a:t>
            </a:r>
            <a:endParaRPr lang="en-US" sz="2000" b="1" dirty="0">
              <a:solidFill>
                <a:schemeClr val="bg1"/>
              </a:solidFill>
            </a:endParaRPr>
          </a:p>
        </p:txBody>
      </p:sp>
      <p:sp>
        <p:nvSpPr>
          <p:cNvPr id="12" name="Rectangle 11"/>
          <p:cNvSpPr/>
          <p:nvPr/>
        </p:nvSpPr>
        <p:spPr>
          <a:xfrm>
            <a:off x="511320" y="308674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49</a:t>
            </a:r>
            <a:endParaRPr lang="en-US" sz="2000" b="1" dirty="0">
              <a:solidFill>
                <a:schemeClr val="bg1"/>
              </a:solidFill>
            </a:endParaRPr>
          </a:p>
        </p:txBody>
      </p:sp>
      <p:sp>
        <p:nvSpPr>
          <p:cNvPr id="14" name="Rectangle 13"/>
          <p:cNvSpPr/>
          <p:nvPr/>
        </p:nvSpPr>
        <p:spPr>
          <a:xfrm>
            <a:off x="511320" y="63568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50</a:t>
            </a:r>
            <a:endParaRPr lang="en-US" sz="2000" b="1" dirty="0">
              <a:solidFill>
                <a:schemeClr val="bg1"/>
              </a:solidFill>
            </a:endParaRPr>
          </a:p>
        </p:txBody>
      </p:sp>
      <p:sp>
        <p:nvSpPr>
          <p:cNvPr id="15" name="Rectangle 14"/>
          <p:cNvSpPr/>
          <p:nvPr/>
        </p:nvSpPr>
        <p:spPr>
          <a:xfrm>
            <a:off x="511320" y="8323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51</a:t>
            </a:r>
            <a:endParaRPr lang="en-US" sz="2000" b="1" dirty="0">
              <a:solidFill>
                <a:schemeClr val="bg1"/>
              </a:solidFill>
            </a:endParaRPr>
          </a:p>
        </p:txBody>
      </p:sp>
      <p:sp>
        <p:nvSpPr>
          <p:cNvPr id="16" name="Rectangle 15"/>
          <p:cNvSpPr/>
          <p:nvPr/>
        </p:nvSpPr>
        <p:spPr>
          <a:xfrm>
            <a:off x="511320" y="41323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52</a:t>
            </a:r>
            <a:endParaRPr lang="en-US" sz="2000" b="1" dirty="0">
              <a:solidFill>
                <a:schemeClr val="bg1"/>
              </a:solidFill>
            </a:endParaRPr>
          </a:p>
        </p:txBody>
      </p:sp>
      <p:sp>
        <p:nvSpPr>
          <p:cNvPr id="18" name="Rectangle 17"/>
          <p:cNvSpPr/>
          <p:nvPr/>
        </p:nvSpPr>
        <p:spPr>
          <a:xfrm>
            <a:off x="511320" y="195012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53</a:t>
            </a:r>
            <a:endParaRPr lang="en-US" sz="2000" b="1" dirty="0">
              <a:solidFill>
                <a:schemeClr val="bg1"/>
              </a:solidFill>
            </a:endParaRPr>
          </a:p>
        </p:txBody>
      </p:sp>
      <p:sp>
        <p:nvSpPr>
          <p:cNvPr id="19" name="Rectangle 18"/>
          <p:cNvSpPr/>
          <p:nvPr/>
        </p:nvSpPr>
        <p:spPr>
          <a:xfrm>
            <a:off x="511320" y="563302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54</a:t>
            </a:r>
            <a:endParaRPr lang="en-US" sz="2000" b="1" dirty="0">
              <a:solidFill>
                <a:schemeClr val="bg1"/>
              </a:solidFill>
            </a:endParaRPr>
          </a:p>
        </p:txBody>
      </p:sp>
      <p:sp>
        <p:nvSpPr>
          <p:cNvPr id="20" name="Rectangle 19"/>
          <p:cNvSpPr/>
          <p:nvPr/>
        </p:nvSpPr>
        <p:spPr>
          <a:xfrm>
            <a:off x="511320" y="270160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55</a:t>
            </a:r>
            <a:endParaRPr lang="en-US" sz="2000" b="1" dirty="0">
              <a:solidFill>
                <a:schemeClr val="bg1"/>
              </a:solidFill>
            </a:endParaRPr>
          </a:p>
        </p:txBody>
      </p:sp>
    </p:spTree>
    <p:extLst>
      <p:ext uri="{BB962C8B-B14F-4D97-AF65-F5344CB8AC3E}">
        <p14:creationId xmlns:p14="http://schemas.microsoft.com/office/powerpoint/2010/main" val="2570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8" grpId="0" animBg="1"/>
      <p:bldP spid="19" grpId="0" animBg="1"/>
      <p:bldP spid="20"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18394</TotalTime>
  <Words>1515</Words>
  <Application>Microsoft Office PowerPoint</Application>
  <PresentationFormat>On-screen Show (4:3)</PresentationFormat>
  <Paragraphs>203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Book of Isaiah</vt:lpstr>
      <vt:lpstr>Structure of Isaiah</vt:lpstr>
      <vt:lpstr>Isaiah Highlights (1-12)</vt:lpstr>
      <vt:lpstr>Structure of Isaiah</vt:lpstr>
      <vt:lpstr>Isaiah Highlights (13-27)</vt:lpstr>
      <vt:lpstr>Structure of Isaiah</vt:lpstr>
      <vt:lpstr>Isaiah Highlights (28-39)</vt:lpstr>
      <vt:lpstr>Structure of Isaiah</vt:lpstr>
      <vt:lpstr>Isaiah Highlights (40-55)</vt:lpstr>
      <vt:lpstr>Class Plan</vt:lpstr>
      <vt:lpstr>Isaiah 40-55</vt:lpstr>
      <vt:lpstr>Isaiah 55</vt:lpstr>
      <vt:lpstr>Isaiah 55 in the New Testament</vt:lpstr>
      <vt:lpstr>Isaiah 55 in the New Testament</vt:lpstr>
      <vt:lpstr>Book of Isaiah</vt:lpstr>
      <vt:lpstr>PowerPoint Presentation</vt:lpstr>
      <vt:lpstr>PowerPoint Presentation</vt:lpstr>
      <vt:lpstr>God’s “Servant” in Isaiah 41-55</vt:lpstr>
      <vt:lpstr>Isaiah 49</vt:lpstr>
      <vt:lpstr>Isaiah 50</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Isaiah</dc:title>
  <dc:creator>Microsoft Office User</dc:creator>
  <cp:lastModifiedBy>Jon Baize</cp:lastModifiedBy>
  <cp:revision>229</cp:revision>
  <cp:lastPrinted>2018-02-01T00:01:42Z</cp:lastPrinted>
  <dcterms:created xsi:type="dcterms:W3CDTF">2017-12-06T22:33:32Z</dcterms:created>
  <dcterms:modified xsi:type="dcterms:W3CDTF">2018-04-08T01:35:19Z</dcterms:modified>
</cp:coreProperties>
</file>