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29"/>
  </p:handoutMasterIdLst>
  <p:sldIdLst>
    <p:sldId id="336" r:id="rId2"/>
    <p:sldId id="271" r:id="rId3"/>
    <p:sldId id="388" r:id="rId4"/>
    <p:sldId id="390" r:id="rId5"/>
    <p:sldId id="397" r:id="rId6"/>
    <p:sldId id="391" r:id="rId7"/>
    <p:sldId id="392" r:id="rId8"/>
    <p:sldId id="393" r:id="rId9"/>
    <p:sldId id="394" r:id="rId10"/>
    <p:sldId id="395" r:id="rId11"/>
    <p:sldId id="396" r:id="rId12"/>
    <p:sldId id="398" r:id="rId13"/>
    <p:sldId id="399" r:id="rId14"/>
    <p:sldId id="400" r:id="rId15"/>
    <p:sldId id="401" r:id="rId16"/>
    <p:sldId id="337" r:id="rId17"/>
    <p:sldId id="338" r:id="rId18"/>
    <p:sldId id="364" r:id="rId19"/>
    <p:sldId id="340" r:id="rId20"/>
    <p:sldId id="341" r:id="rId21"/>
    <p:sldId id="342" r:id="rId22"/>
    <p:sldId id="343" r:id="rId23"/>
    <p:sldId id="359" r:id="rId24"/>
    <p:sldId id="360" r:id="rId25"/>
    <p:sldId id="383" r:id="rId26"/>
    <p:sldId id="294" r:id="rId27"/>
    <p:sldId id="344" r:id="rId2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941100"/>
    <a:srgbClr val="D5FC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090"/>
    <p:restoredTop sz="94667"/>
  </p:normalViewPr>
  <p:slideViewPr>
    <p:cSldViewPr snapToGrid="0" snapToObjects="1">
      <p:cViewPr>
        <p:scale>
          <a:sx n="86" d="100"/>
          <a:sy n="86" d="100"/>
        </p:scale>
        <p:origin x="-90" y="-45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3511E626-ED7D-354F-989F-264FF872875C}" type="datetimeFigureOut">
              <a:rPr lang="en-US" smtClean="0"/>
              <a:t>4/14/2018</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068972-C07B-C147-BBA6-F3129A1591BB}" type="slidenum">
              <a:rPr lang="en-US" smtClean="0"/>
              <a:t>‹#›</a:t>
            </a:fld>
            <a:endParaRPr lang="en-US"/>
          </a:p>
        </p:txBody>
      </p:sp>
    </p:spTree>
    <p:extLst>
      <p:ext uri="{BB962C8B-B14F-4D97-AF65-F5344CB8AC3E}">
        <p14:creationId xmlns:p14="http://schemas.microsoft.com/office/powerpoint/2010/main" val="14849292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4/14/2018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76788939"/>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4/14/2018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3097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4/14/2018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6373040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4/14/2018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1155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solidFill>
                  <a:prstClr val="white">
                    <a:tint val="75000"/>
                  </a:prstClr>
                </a:solidFill>
              </a:rPr>
              <a:pPr/>
              <a:t>4/14/2018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749528059"/>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4/14/2018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893553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solidFill>
                  <a:prstClr val="white">
                    <a:tint val="75000"/>
                  </a:prstClr>
                </a:solidFill>
              </a:rPr>
              <a:pPr/>
              <a:t>4/14/2018</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210130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solidFill>
                  <a:prstClr val="white">
                    <a:tint val="75000"/>
                  </a:prstClr>
                </a:solidFill>
              </a:rPr>
              <a:pPr/>
              <a:t>4/14/2018</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9439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solidFill>
                  <a:prstClr val="white">
                    <a:tint val="75000"/>
                  </a:prstClr>
                </a:solidFill>
              </a:rPr>
              <a:pPr/>
              <a:t>4/14/2018</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807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4/14/2018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43768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solidFill>
                  <a:prstClr val="white">
                    <a:tint val="75000"/>
                  </a:prstClr>
                </a:solidFill>
              </a:rPr>
              <a:pPr/>
              <a:t>4/14/2018</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274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C633830-2244-49AE-BC4A-47F415C177C6}" type="datetimeFigureOut">
              <a:rPr lang="en-US" smtClean="0">
                <a:solidFill>
                  <a:prstClr val="white">
                    <a:tint val="75000"/>
                  </a:prstClr>
                </a:solidFill>
              </a:rPr>
              <a:pPr defTabSz="457200"/>
              <a:t>4/14/2018</a:t>
            </a:fld>
            <a:endParaRPr lang="en-US" dirty="0">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AC27A5A-7290-4DE1-BA94-4BE8A8E57DCF}" type="slidenum">
              <a:rPr lang="en-US" smtClean="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56769920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1658092" y="3003187"/>
            <a:ext cx="5827816" cy="2853847"/>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God’s Servant Fulfills His Mission</a:t>
            </a:r>
          </a:p>
        </p:txBody>
      </p:sp>
    </p:spTree>
    <p:extLst>
      <p:ext uri="{BB962C8B-B14F-4D97-AF65-F5344CB8AC3E}">
        <p14:creationId xmlns:p14="http://schemas.microsoft.com/office/powerpoint/2010/main" val="841725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880440" y="2285724"/>
            <a:ext cx="7383118" cy="2308324"/>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The Destroyer will be destroyed when its done destroying.</a:t>
            </a:r>
            <a:endParaRPr lang="en-US" sz="4800" dirty="0">
              <a:latin typeface="Tahoma" charset="0"/>
              <a:ea typeface="Tahoma" charset="0"/>
              <a:cs typeface="Tahoma" charset="0"/>
            </a:endParaRPr>
          </a:p>
        </p:txBody>
      </p:sp>
      <p:sp>
        <p:nvSpPr>
          <p:cNvPr id="10" name="TextBox 9"/>
          <p:cNvSpPr txBox="1"/>
          <p:nvPr/>
        </p:nvSpPr>
        <p:spPr>
          <a:xfrm>
            <a:off x="2753726" y="4998377"/>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33</a:t>
            </a:r>
            <a:endParaRPr lang="en-US" sz="3600" dirty="0">
              <a:solidFill>
                <a:sysClr val="windowText" lastClr="000000"/>
              </a:solidFill>
            </a:endParaRPr>
          </a:p>
        </p:txBody>
      </p:sp>
    </p:spTree>
    <p:extLst>
      <p:ext uri="{BB962C8B-B14F-4D97-AF65-F5344CB8AC3E}">
        <p14:creationId xmlns:p14="http://schemas.microsoft.com/office/powerpoint/2010/main" val="153578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880440" y="2285724"/>
            <a:ext cx="7383118" cy="1569660"/>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Everyone who thirsts, come to the waters!</a:t>
            </a:r>
            <a:endParaRPr lang="en-US" sz="4800" dirty="0">
              <a:latin typeface="Tahoma" charset="0"/>
              <a:ea typeface="Tahoma" charset="0"/>
              <a:cs typeface="Tahoma" charset="0"/>
            </a:endParaRPr>
          </a:p>
        </p:txBody>
      </p:sp>
      <p:sp>
        <p:nvSpPr>
          <p:cNvPr id="10" name="TextBox 9"/>
          <p:cNvSpPr txBox="1"/>
          <p:nvPr/>
        </p:nvSpPr>
        <p:spPr>
          <a:xfrm>
            <a:off x="2753726" y="4258148"/>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55</a:t>
            </a:r>
            <a:endParaRPr lang="en-US" sz="3600" dirty="0">
              <a:solidFill>
                <a:sysClr val="windowText" lastClr="000000"/>
              </a:solidFill>
            </a:endParaRPr>
          </a:p>
        </p:txBody>
      </p:sp>
    </p:spTree>
    <p:extLst>
      <p:ext uri="{BB962C8B-B14F-4D97-AF65-F5344CB8AC3E}">
        <p14:creationId xmlns:p14="http://schemas.microsoft.com/office/powerpoint/2010/main" val="1467538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880440" y="2285724"/>
            <a:ext cx="7383118" cy="2308324"/>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The ransomed return to Zion on the Highway of Holiness!</a:t>
            </a:r>
            <a:endParaRPr lang="en-US" sz="4800" dirty="0">
              <a:latin typeface="Tahoma" charset="0"/>
              <a:ea typeface="Tahoma" charset="0"/>
              <a:cs typeface="Tahoma" charset="0"/>
            </a:endParaRPr>
          </a:p>
        </p:txBody>
      </p:sp>
      <p:sp>
        <p:nvSpPr>
          <p:cNvPr id="10" name="TextBox 9"/>
          <p:cNvSpPr txBox="1"/>
          <p:nvPr/>
        </p:nvSpPr>
        <p:spPr>
          <a:xfrm>
            <a:off x="2753726" y="4864240"/>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35</a:t>
            </a:r>
            <a:endParaRPr lang="en-US" sz="3600" dirty="0">
              <a:solidFill>
                <a:sysClr val="windowText" lastClr="000000"/>
              </a:solidFill>
            </a:endParaRPr>
          </a:p>
        </p:txBody>
      </p:sp>
    </p:spTree>
    <p:extLst>
      <p:ext uri="{BB962C8B-B14F-4D97-AF65-F5344CB8AC3E}">
        <p14:creationId xmlns:p14="http://schemas.microsoft.com/office/powerpoint/2010/main" val="183153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880440" y="2285724"/>
            <a:ext cx="7383118" cy="2308324"/>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God removes jewelry and accessories of greedy Jerusalem women</a:t>
            </a:r>
            <a:r>
              <a:rPr lang="en-US" sz="4800" dirty="0">
                <a:latin typeface="Tahoma" charset="0"/>
                <a:ea typeface="Tahoma" charset="0"/>
                <a:cs typeface="Tahoma" charset="0"/>
              </a:rPr>
              <a:t>.</a:t>
            </a:r>
          </a:p>
        </p:txBody>
      </p:sp>
      <p:sp>
        <p:nvSpPr>
          <p:cNvPr id="10" name="TextBox 9"/>
          <p:cNvSpPr txBox="1"/>
          <p:nvPr/>
        </p:nvSpPr>
        <p:spPr>
          <a:xfrm>
            <a:off x="2753726" y="5009262"/>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3</a:t>
            </a:r>
            <a:endParaRPr lang="en-US" sz="3600" dirty="0">
              <a:solidFill>
                <a:sysClr val="windowText" lastClr="000000"/>
              </a:solidFill>
            </a:endParaRPr>
          </a:p>
        </p:txBody>
      </p:sp>
    </p:spTree>
    <p:extLst>
      <p:ext uri="{BB962C8B-B14F-4D97-AF65-F5344CB8AC3E}">
        <p14:creationId xmlns:p14="http://schemas.microsoft.com/office/powerpoint/2010/main" val="173741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880440" y="2285724"/>
            <a:ext cx="7383118" cy="1569660"/>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A shoot will spring forth from the stem of Jesse.</a:t>
            </a:r>
            <a:endParaRPr lang="en-US" sz="4800" dirty="0">
              <a:latin typeface="Tahoma" charset="0"/>
              <a:ea typeface="Tahoma" charset="0"/>
              <a:cs typeface="Tahoma" charset="0"/>
            </a:endParaRPr>
          </a:p>
        </p:txBody>
      </p:sp>
      <p:sp>
        <p:nvSpPr>
          <p:cNvPr id="10" name="TextBox 9"/>
          <p:cNvSpPr txBox="1"/>
          <p:nvPr/>
        </p:nvSpPr>
        <p:spPr>
          <a:xfrm>
            <a:off x="2753726" y="4258148"/>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11</a:t>
            </a:r>
            <a:endParaRPr lang="en-US" sz="3600" dirty="0">
              <a:solidFill>
                <a:sysClr val="windowText" lastClr="000000"/>
              </a:solidFill>
            </a:endParaRPr>
          </a:p>
        </p:txBody>
      </p:sp>
    </p:spTree>
    <p:extLst>
      <p:ext uri="{BB962C8B-B14F-4D97-AF65-F5344CB8AC3E}">
        <p14:creationId xmlns:p14="http://schemas.microsoft.com/office/powerpoint/2010/main" val="163246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880440" y="2285724"/>
            <a:ext cx="7383118" cy="1569660"/>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God’s warning to Judah: Don’t trust in Egypt!</a:t>
            </a:r>
            <a:endParaRPr lang="en-US" sz="4800" dirty="0">
              <a:latin typeface="Tahoma" charset="0"/>
              <a:ea typeface="Tahoma" charset="0"/>
              <a:cs typeface="Tahoma" charset="0"/>
            </a:endParaRPr>
          </a:p>
        </p:txBody>
      </p:sp>
      <p:sp>
        <p:nvSpPr>
          <p:cNvPr id="10" name="TextBox 9"/>
          <p:cNvSpPr txBox="1"/>
          <p:nvPr/>
        </p:nvSpPr>
        <p:spPr>
          <a:xfrm>
            <a:off x="2753726" y="4258148"/>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30-31</a:t>
            </a:r>
            <a:endParaRPr lang="en-US" sz="3600" dirty="0">
              <a:solidFill>
                <a:sysClr val="windowText" lastClr="000000"/>
              </a:solidFill>
            </a:endParaRPr>
          </a:p>
        </p:txBody>
      </p:sp>
    </p:spTree>
    <p:extLst>
      <p:ext uri="{BB962C8B-B14F-4D97-AF65-F5344CB8AC3E}">
        <p14:creationId xmlns:p14="http://schemas.microsoft.com/office/powerpoint/2010/main" val="724696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15587"/>
            <a:ext cx="7772400" cy="2387600"/>
          </a:xfrm>
        </p:spPr>
        <p:txBody>
          <a:bodyPr/>
          <a:lstStyle/>
          <a:p>
            <a:r>
              <a:rPr lang="en-US" dirty="0" smtClean="0">
                <a:latin typeface="Tahoma" charset="0"/>
                <a:ea typeface="Tahoma" charset="0"/>
                <a:cs typeface="Tahoma" charset="0"/>
              </a:rPr>
              <a:t>Book of Isaiah</a:t>
            </a:r>
            <a:endParaRPr lang="en-US" dirty="0">
              <a:latin typeface="Tahoma" charset="0"/>
              <a:ea typeface="Tahoma" charset="0"/>
              <a:cs typeface="Tahoma" charset="0"/>
            </a:endParaRPr>
          </a:p>
        </p:txBody>
      </p:sp>
      <p:sp>
        <p:nvSpPr>
          <p:cNvPr id="3" name="Subtitle 2"/>
          <p:cNvSpPr>
            <a:spLocks noGrp="1"/>
          </p:cNvSpPr>
          <p:nvPr>
            <p:ph type="subTitle" idx="1"/>
          </p:nvPr>
        </p:nvSpPr>
        <p:spPr>
          <a:xfrm>
            <a:off x="685800" y="3095261"/>
            <a:ext cx="7772400" cy="3055168"/>
          </a:xfrm>
        </p:spPr>
        <p:txBody>
          <a:bodyPr>
            <a:normAutofit/>
          </a:bodyPr>
          <a:lstStyle/>
          <a:p>
            <a:r>
              <a:rPr lang="en-US" sz="4800" dirty="0" smtClean="0">
                <a:solidFill>
                  <a:srgbClr val="FFFF00"/>
                </a:solidFill>
                <a:latin typeface="Tahoma" charset="0"/>
                <a:ea typeface="Tahoma" charset="0"/>
                <a:cs typeface="Tahoma" charset="0"/>
              </a:rPr>
              <a:t>Chapters 40-55</a:t>
            </a:r>
          </a:p>
          <a:p>
            <a:r>
              <a:rPr lang="en-US" sz="4400" dirty="0" smtClean="0">
                <a:solidFill>
                  <a:srgbClr val="00B0F0"/>
                </a:solidFill>
                <a:latin typeface="Tahoma" charset="0"/>
                <a:ea typeface="Tahoma" charset="0"/>
                <a:cs typeface="Tahoma" charset="0"/>
              </a:rPr>
              <a:t> The Servant Fulfills His Mission</a:t>
            </a:r>
          </a:p>
          <a:p>
            <a:r>
              <a:rPr lang="en-US" sz="3600" dirty="0" smtClean="0">
                <a:solidFill>
                  <a:srgbClr val="FFFF00"/>
                </a:solidFill>
                <a:latin typeface="Tahoma" charset="0"/>
                <a:ea typeface="Tahoma" charset="0"/>
                <a:cs typeface="Tahoma" charset="0"/>
              </a:rPr>
              <a:t>*Chs.56-66 starting Wednesday*</a:t>
            </a:r>
          </a:p>
        </p:txBody>
      </p:sp>
    </p:spTree>
    <p:extLst>
      <p:ext uri="{BB962C8B-B14F-4D97-AF65-F5344CB8AC3E}">
        <p14:creationId xmlns:p14="http://schemas.microsoft.com/office/powerpoint/2010/main" val="13306716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Tree>
    <p:extLst>
      <p:ext uri="{BB962C8B-B14F-4D97-AF65-F5344CB8AC3E}">
        <p14:creationId xmlns:p14="http://schemas.microsoft.com/office/powerpoint/2010/main" val="2183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(1-12)</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pPr marL="457200" indent="-457200">
              <a:buFont typeface="Wingdings" charset="2"/>
              <a:buChar char="q"/>
            </a:pPr>
            <a:r>
              <a:rPr lang="en-US" sz="2400" dirty="0"/>
              <a:t>“In that day the Branch of the Lord will be beautiful and glorious…” </a:t>
            </a:r>
          </a:p>
          <a:p>
            <a:pPr marL="457200" indent="-457200">
              <a:buFont typeface="Wingdings" charset="2"/>
              <a:buChar char="q"/>
            </a:pPr>
            <a:r>
              <a:rPr lang="en-US" sz="2400" dirty="0" smtClean="0"/>
              <a:t>The </a:t>
            </a:r>
            <a:r>
              <a:rPr lang="en-US" sz="2400" dirty="0"/>
              <a:t>virgin shall bear a son, his name will be “Immanuel.”</a:t>
            </a:r>
          </a:p>
          <a:p>
            <a:pPr marL="457200" indent="-457200">
              <a:buFont typeface="Wingdings" charset="2"/>
              <a:buChar char="q"/>
            </a:pPr>
            <a:r>
              <a:rPr lang="en-US" sz="2400" dirty="0"/>
              <a:t>A child will be born; will sit on David’s throne, governing in peace forever. </a:t>
            </a:r>
          </a:p>
          <a:p>
            <a:pPr marL="457200" indent="-457200">
              <a:buFont typeface="Wingdings" charset="2"/>
              <a:buChar char="q"/>
            </a:pPr>
            <a:r>
              <a:rPr lang="en-US" sz="2400" dirty="0" smtClean="0"/>
              <a:t>The </a:t>
            </a:r>
            <a:r>
              <a:rPr lang="en-US" sz="2400" dirty="0"/>
              <a:t>mountain of the house of the Lord, nations flow to it.</a:t>
            </a:r>
          </a:p>
          <a:p>
            <a:pPr marL="457200" indent="-457200">
              <a:buFont typeface="Wingdings" charset="2"/>
              <a:buChar char="q"/>
            </a:pPr>
            <a:r>
              <a:rPr lang="en-US" sz="2400" dirty="0"/>
              <a:t>God will remove </a:t>
            </a:r>
            <a:r>
              <a:rPr lang="en-US" sz="2400" dirty="0" smtClean="0"/>
              <a:t>jewelry/accessories </a:t>
            </a:r>
            <a:r>
              <a:rPr lang="en-US" sz="2400" dirty="0"/>
              <a:t>of wealthy Jerusalem women. </a:t>
            </a:r>
          </a:p>
          <a:p>
            <a:pPr marL="457200" indent="-457200">
              <a:buFont typeface="Wingdings" charset="2"/>
              <a:buChar char="q"/>
            </a:pPr>
            <a:r>
              <a:rPr lang="en-US" sz="2400" dirty="0" smtClean="0"/>
              <a:t>A </a:t>
            </a:r>
            <a:r>
              <a:rPr lang="en-US" sz="2400" dirty="0"/>
              <a:t>shoot will spring from the stem of Jesse.</a:t>
            </a:r>
          </a:p>
          <a:p>
            <a:pPr marL="457200" indent="-457200">
              <a:buFont typeface="Wingdings" charset="2"/>
              <a:buChar char="q"/>
            </a:pPr>
            <a:r>
              <a:rPr lang="en-US" sz="2400" dirty="0" smtClean="0"/>
              <a:t>God </a:t>
            </a:r>
            <a:r>
              <a:rPr lang="en-US" sz="2400" dirty="0"/>
              <a:t>sings a sad love song about his vineyard, Israel. </a:t>
            </a:r>
          </a:p>
          <a:p>
            <a:pPr marL="457200" indent="-457200">
              <a:buFont typeface="Wingdings" charset="2"/>
              <a:buChar char="q"/>
            </a:pPr>
            <a:r>
              <a:rPr lang="en-US" sz="2400" dirty="0"/>
              <a:t>Assyria condemned as God’s tool that became prideful. </a:t>
            </a:r>
          </a:p>
          <a:p>
            <a:pPr marL="457200" indent="-457200">
              <a:buFont typeface="Wingdings" charset="2"/>
              <a:buChar char="q"/>
            </a:pPr>
            <a:r>
              <a:rPr lang="en-US" sz="2400" dirty="0" smtClean="0"/>
              <a:t>“</a:t>
            </a:r>
            <a:r>
              <a:rPr lang="en-US" sz="2400" dirty="0"/>
              <a:t>Come, let us reason together, says the Lord. Though your sins are as scarlet, they will be as white as snow.”</a:t>
            </a:r>
          </a:p>
          <a:p>
            <a:pPr marL="457200" indent="-457200">
              <a:buFont typeface="Wingdings" charset="2"/>
              <a:buChar char="q"/>
            </a:pPr>
            <a:r>
              <a:rPr lang="en-US" sz="2400" dirty="0" smtClean="0"/>
              <a:t>Isaiah </a:t>
            </a:r>
            <a:r>
              <a:rPr lang="en-US" sz="2400" dirty="0"/>
              <a:t>sees God and is called to the prophetic work. </a:t>
            </a:r>
          </a:p>
          <a:p>
            <a:pPr marL="457200" indent="-457200">
              <a:buFont typeface="Wingdings" charset="2"/>
              <a:buChar char="q"/>
            </a:pPr>
            <a:r>
              <a:rPr lang="en-US" sz="2400" dirty="0"/>
              <a:t>Draw from the springs of salvation! Give thanks to His great and holy name!</a:t>
            </a:r>
          </a:p>
          <a:p>
            <a:pPr marL="457200" indent="-457200">
              <a:buFont typeface="Wingdings" charset="2"/>
              <a:buChar char="q"/>
            </a:pPr>
            <a:r>
              <a:rPr lang="en-US" sz="2400" dirty="0" smtClean="0"/>
              <a:t>Assyrian </a:t>
            </a:r>
            <a:r>
              <a:rPr lang="en-US" sz="2400" dirty="0"/>
              <a:t>conquest of Israel foretold w/ child named “swift-spoil-speedy-prey</a:t>
            </a:r>
            <a:r>
              <a:rPr lang="en-US" sz="2400" dirty="0" smtClean="0"/>
              <a:t>.”</a:t>
            </a:r>
            <a:endParaRPr lang="en-US" sz="2400" dirty="0"/>
          </a:p>
        </p:txBody>
      </p:sp>
      <p:sp>
        <p:nvSpPr>
          <p:cNvPr id="7" name="Rectangle 6"/>
          <p:cNvSpPr/>
          <p:nvPr/>
        </p:nvSpPr>
        <p:spPr>
          <a:xfrm>
            <a:off x="141516" y="398417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1</a:t>
            </a:r>
            <a:endParaRPr lang="en-US" sz="2400" b="1">
              <a:solidFill>
                <a:schemeClr val="bg1"/>
              </a:solidFill>
            </a:endParaRPr>
          </a:p>
        </p:txBody>
      </p:sp>
      <p:sp>
        <p:nvSpPr>
          <p:cNvPr id="8" name="Rectangle 7"/>
          <p:cNvSpPr/>
          <p:nvPr/>
        </p:nvSpPr>
        <p:spPr>
          <a:xfrm>
            <a:off x="141519" y="208808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2</a:t>
            </a:r>
          </a:p>
        </p:txBody>
      </p:sp>
      <p:sp>
        <p:nvSpPr>
          <p:cNvPr id="9" name="Rectangle 8"/>
          <p:cNvSpPr/>
          <p:nvPr/>
        </p:nvSpPr>
        <p:spPr>
          <a:xfrm>
            <a:off x="141516" y="2470898"/>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3</a:t>
            </a:r>
            <a:endParaRPr lang="en-US" sz="2400" b="1" dirty="0">
              <a:solidFill>
                <a:schemeClr val="bg1"/>
              </a:solidFill>
            </a:endParaRPr>
          </a:p>
        </p:txBody>
      </p:sp>
      <p:sp>
        <p:nvSpPr>
          <p:cNvPr id="10" name="Rectangle 9"/>
          <p:cNvSpPr/>
          <p:nvPr/>
        </p:nvSpPr>
        <p:spPr>
          <a:xfrm>
            <a:off x="141516" y="629240"/>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4</a:t>
            </a:r>
          </a:p>
        </p:txBody>
      </p:sp>
      <p:sp>
        <p:nvSpPr>
          <p:cNvPr id="11" name="Rectangle 10"/>
          <p:cNvSpPr/>
          <p:nvPr/>
        </p:nvSpPr>
        <p:spPr>
          <a:xfrm>
            <a:off x="141519" y="3209154"/>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5</a:t>
            </a:r>
            <a:endParaRPr lang="en-US" sz="2400" b="1" dirty="0">
              <a:solidFill>
                <a:schemeClr val="bg1"/>
              </a:solidFill>
            </a:endParaRPr>
          </a:p>
        </p:txBody>
      </p:sp>
      <p:sp>
        <p:nvSpPr>
          <p:cNvPr id="12" name="Rectangle 11"/>
          <p:cNvSpPr/>
          <p:nvPr/>
        </p:nvSpPr>
        <p:spPr>
          <a:xfrm>
            <a:off x="141516" y="46837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6</a:t>
            </a:r>
          </a:p>
        </p:txBody>
      </p:sp>
      <p:sp>
        <p:nvSpPr>
          <p:cNvPr id="13" name="Rectangle 12"/>
          <p:cNvSpPr/>
          <p:nvPr/>
        </p:nvSpPr>
        <p:spPr>
          <a:xfrm>
            <a:off x="141516" y="10175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7</a:t>
            </a:r>
            <a:endParaRPr lang="en-US" sz="2400" b="1" dirty="0">
              <a:solidFill>
                <a:schemeClr val="bg1"/>
              </a:solidFill>
            </a:endParaRPr>
          </a:p>
        </p:txBody>
      </p:sp>
      <p:sp>
        <p:nvSpPr>
          <p:cNvPr id="14" name="Rectangle 13"/>
          <p:cNvSpPr/>
          <p:nvPr/>
        </p:nvSpPr>
        <p:spPr>
          <a:xfrm>
            <a:off x="141519" y="5818177"/>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8</a:t>
            </a:r>
          </a:p>
        </p:txBody>
      </p:sp>
      <p:sp>
        <p:nvSpPr>
          <p:cNvPr id="15" name="Rectangle 14"/>
          <p:cNvSpPr/>
          <p:nvPr/>
        </p:nvSpPr>
        <p:spPr>
          <a:xfrm>
            <a:off x="141516" y="1400312"/>
            <a:ext cx="370114" cy="37011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9</a:t>
            </a:r>
            <a:endParaRPr lang="en-US" sz="2400" b="1" dirty="0">
              <a:solidFill>
                <a:schemeClr val="bg1"/>
              </a:solidFill>
            </a:endParaRPr>
          </a:p>
        </p:txBody>
      </p:sp>
      <p:sp>
        <p:nvSpPr>
          <p:cNvPr id="16" name="Rectangle 15"/>
          <p:cNvSpPr/>
          <p:nvPr/>
        </p:nvSpPr>
        <p:spPr>
          <a:xfrm>
            <a:off x="97971" y="3591890"/>
            <a:ext cx="457200" cy="3891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10</a:t>
            </a:r>
            <a:endParaRPr lang="en-US" sz="2000" b="1" dirty="0">
              <a:solidFill>
                <a:schemeClr val="bg1"/>
              </a:solidFill>
            </a:endParaRPr>
          </a:p>
        </p:txBody>
      </p:sp>
      <p:sp>
        <p:nvSpPr>
          <p:cNvPr id="17" name="Rectangle 16"/>
          <p:cNvSpPr/>
          <p:nvPr/>
        </p:nvSpPr>
        <p:spPr>
          <a:xfrm>
            <a:off x="97973" y="2862385"/>
            <a:ext cx="457200" cy="33414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11</a:t>
            </a:r>
            <a:endParaRPr lang="en-US" sz="2000" b="1" dirty="0">
              <a:solidFill>
                <a:schemeClr val="bg1"/>
              </a:solidFill>
            </a:endParaRPr>
          </a:p>
        </p:txBody>
      </p:sp>
      <p:sp>
        <p:nvSpPr>
          <p:cNvPr id="18" name="Rectangle 17"/>
          <p:cNvSpPr/>
          <p:nvPr/>
        </p:nvSpPr>
        <p:spPr>
          <a:xfrm>
            <a:off x="97971" y="5064978"/>
            <a:ext cx="457200" cy="457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12</a:t>
            </a:r>
            <a:endParaRPr lang="en-US" sz="2000" b="1" dirty="0">
              <a:solidFill>
                <a:schemeClr val="bg1"/>
              </a:solidFill>
            </a:endParaRPr>
          </a:p>
        </p:txBody>
      </p:sp>
    </p:spTree>
    <p:extLst>
      <p:ext uri="{BB962C8B-B14F-4D97-AF65-F5344CB8AC3E}">
        <p14:creationId xmlns:p14="http://schemas.microsoft.com/office/powerpoint/2010/main" val="17121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Tree>
    <p:extLst>
      <p:ext uri="{BB962C8B-B14F-4D97-AF65-F5344CB8AC3E}">
        <p14:creationId xmlns:p14="http://schemas.microsoft.com/office/powerpoint/2010/main" val="3687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45" y="1180309"/>
            <a:ext cx="7888305" cy="5357586"/>
          </a:xfrm>
          <a:prstGeom prst="rect">
            <a:avLst/>
          </a:prstGeom>
        </p:spPr>
      </p:pic>
      <p:sp>
        <p:nvSpPr>
          <p:cNvPr id="4" name="Title 3"/>
          <p:cNvSpPr>
            <a:spLocks noGrp="1"/>
          </p:cNvSpPr>
          <p:nvPr>
            <p:ph type="title"/>
          </p:nvPr>
        </p:nvSpPr>
        <p:spPr/>
        <p:txBody>
          <a:bodyPr anchor="t"/>
          <a:lstStyle/>
          <a:p>
            <a:pPr algn="ctr"/>
            <a:r>
              <a:rPr lang="en-US" dirty="0" smtClean="0">
                <a:latin typeface="Tahoma" charset="0"/>
                <a:ea typeface="Tahoma" charset="0"/>
                <a:cs typeface="Tahoma" charset="0"/>
              </a:rPr>
              <a:t>Class Plan</a:t>
            </a:r>
            <a:endParaRPr lang="en-US" dirty="0">
              <a:latin typeface="Tahoma" charset="0"/>
              <a:ea typeface="Tahoma" charset="0"/>
              <a:cs typeface="Tahoma" charset="0"/>
            </a:endParaRPr>
          </a:p>
        </p:txBody>
      </p:sp>
      <p:sp>
        <p:nvSpPr>
          <p:cNvPr id="2" name="Oval 1"/>
          <p:cNvSpPr/>
          <p:nvPr/>
        </p:nvSpPr>
        <p:spPr>
          <a:xfrm>
            <a:off x="441084" y="4819098"/>
            <a:ext cx="8249132" cy="101355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221192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(13-27)</a:t>
            </a:r>
            <a:endParaRPr lang="en-US" sz="2800" u="sng" dirty="0">
              <a:latin typeface="Tahoma" charset="0"/>
              <a:ea typeface="Tahoma" charset="0"/>
              <a:cs typeface="Tahoma" charset="0"/>
            </a:endParaRPr>
          </a:p>
        </p:txBody>
      </p:sp>
      <p:sp>
        <p:nvSpPr>
          <p:cNvPr id="5" name="TextBox 4"/>
          <p:cNvSpPr txBox="1"/>
          <p:nvPr/>
        </p:nvSpPr>
        <p:spPr>
          <a:xfrm>
            <a:off x="97972" y="620167"/>
            <a:ext cx="8948057" cy="6001643"/>
          </a:xfrm>
          <a:prstGeom prst="rect">
            <a:avLst/>
          </a:prstGeom>
          <a:noFill/>
        </p:spPr>
        <p:txBody>
          <a:bodyPr wrap="square" rtlCol="0">
            <a:spAutoFit/>
          </a:bodyPr>
          <a:lstStyle/>
          <a:p>
            <a:r>
              <a:rPr lang="en-US" sz="2400" dirty="0"/>
              <a:t>The Nations (“God’s oracle concerning</a:t>
            </a:r>
            <a:r>
              <a:rPr lang="en-US" sz="2400" dirty="0" smtClean="0"/>
              <a:t>…”)</a:t>
            </a:r>
            <a:endParaRPr lang="en-US" sz="2400" dirty="0"/>
          </a:p>
          <a:p>
            <a:pPr marL="800100" lvl="1" indent="-342900">
              <a:buFont typeface="Wingdings" charset="2"/>
              <a:buChar char="q"/>
            </a:pPr>
            <a:r>
              <a:rPr lang="en-US" sz="2400" dirty="0"/>
              <a:t>Valley of Vision (Jerusalem)</a:t>
            </a:r>
          </a:p>
          <a:p>
            <a:pPr marL="800100" lvl="1" indent="-342900">
              <a:buFont typeface="Wingdings" charset="2"/>
              <a:buChar char="q"/>
            </a:pPr>
            <a:r>
              <a:rPr lang="en-US" sz="2400" dirty="0" smtClean="0"/>
              <a:t>Syria &amp; Israel</a:t>
            </a:r>
          </a:p>
          <a:p>
            <a:pPr marL="800100" lvl="1" indent="-342900">
              <a:buFont typeface="Wingdings" charset="2"/>
              <a:buChar char="q"/>
            </a:pPr>
            <a:r>
              <a:rPr lang="nb-NO" sz="2400" dirty="0" err="1"/>
              <a:t>Tyre</a:t>
            </a:r>
            <a:endParaRPr lang="nb-NO" sz="2400" dirty="0"/>
          </a:p>
          <a:p>
            <a:pPr marL="800100" lvl="1" indent="-342900">
              <a:buFont typeface="Wingdings" charset="2"/>
              <a:buChar char="q"/>
            </a:pPr>
            <a:r>
              <a:rPr lang="en-US" sz="2400" dirty="0" smtClean="0"/>
              <a:t>Ethiopia</a:t>
            </a:r>
            <a:endParaRPr lang="en-US" sz="2400" dirty="0"/>
          </a:p>
          <a:p>
            <a:pPr marL="800100" lvl="1" indent="-342900">
              <a:buFont typeface="Wingdings" charset="2"/>
              <a:buChar char="q"/>
            </a:pPr>
            <a:r>
              <a:rPr lang="en-US" sz="2400" dirty="0"/>
              <a:t>Babylon</a:t>
            </a:r>
          </a:p>
          <a:p>
            <a:pPr marL="800100" lvl="1" indent="-342900">
              <a:buFont typeface="Wingdings" charset="2"/>
              <a:buChar char="q"/>
            </a:pPr>
            <a:r>
              <a:rPr lang="en-US" sz="2400" dirty="0" smtClean="0"/>
              <a:t>Egypt</a:t>
            </a:r>
            <a:endParaRPr lang="en-US" sz="2400" dirty="0"/>
          </a:p>
          <a:p>
            <a:pPr marL="800100" lvl="1" indent="-342900">
              <a:buFont typeface="Wingdings" charset="2"/>
              <a:buChar char="q"/>
            </a:pPr>
            <a:r>
              <a:rPr lang="en-US" sz="2400" dirty="0"/>
              <a:t>Moab</a:t>
            </a:r>
          </a:p>
          <a:p>
            <a:r>
              <a:rPr lang="en-US" sz="2400" dirty="0" smtClean="0"/>
              <a:t>The </a:t>
            </a:r>
            <a:r>
              <a:rPr lang="en-US" sz="2400" dirty="0"/>
              <a:t>World</a:t>
            </a:r>
          </a:p>
          <a:p>
            <a:pPr marL="800100" lvl="1" indent="-342900">
              <a:buFont typeface="Wingdings" charset="2"/>
              <a:buChar char="q"/>
            </a:pPr>
            <a:r>
              <a:rPr lang="en-US" sz="2400" dirty="0"/>
              <a:t>A happy song of a vineyard (restored Israel) that is secure and fruitful!</a:t>
            </a:r>
            <a:endParaRPr lang="nb-NO" sz="3200" dirty="0"/>
          </a:p>
          <a:p>
            <a:pPr marL="800100" lvl="1" indent="-342900">
              <a:buFont typeface="Wingdings" charset="2"/>
              <a:buChar char="q"/>
            </a:pPr>
            <a:r>
              <a:rPr lang="en-US" sz="2400" dirty="0" smtClean="0"/>
              <a:t>God </a:t>
            </a:r>
            <a:r>
              <a:rPr lang="en-US" sz="2400" dirty="0"/>
              <a:t>prepares a banquet on His mountain, swallows up death forever.</a:t>
            </a:r>
          </a:p>
          <a:p>
            <a:pPr marL="800100" lvl="1" indent="-342900">
              <a:buFont typeface="Wingdings" charset="2"/>
              <a:buChar char="q"/>
            </a:pPr>
            <a:r>
              <a:rPr lang="en-US" sz="2400" dirty="0" smtClean="0"/>
              <a:t>God brings destruction on the whole earth. </a:t>
            </a:r>
          </a:p>
          <a:p>
            <a:pPr marL="800100" lvl="1" indent="-342900">
              <a:buFont typeface="Wingdings" charset="2"/>
              <a:buChar char="q"/>
            </a:pPr>
            <a:r>
              <a:rPr lang="en-US" sz="2400" dirty="0" smtClean="0"/>
              <a:t>The wicked die and are destroyed, the dead of God’s people rise again. </a:t>
            </a:r>
          </a:p>
        </p:txBody>
      </p:sp>
      <p:sp>
        <p:nvSpPr>
          <p:cNvPr id="4" name="Rectangle 3"/>
          <p:cNvSpPr/>
          <p:nvPr/>
        </p:nvSpPr>
        <p:spPr>
          <a:xfrm>
            <a:off x="97972" y="2508649"/>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13-14</a:t>
            </a:r>
            <a:endParaRPr lang="en-US" sz="2000" b="1" dirty="0">
              <a:solidFill>
                <a:schemeClr val="bg1"/>
              </a:solidFill>
            </a:endParaRPr>
          </a:p>
        </p:txBody>
      </p:sp>
      <p:sp>
        <p:nvSpPr>
          <p:cNvPr id="9" name="Rectangle 8"/>
          <p:cNvSpPr/>
          <p:nvPr/>
        </p:nvSpPr>
        <p:spPr>
          <a:xfrm>
            <a:off x="97972" y="3264070"/>
            <a:ext cx="822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15-16</a:t>
            </a:r>
            <a:endParaRPr lang="en-US" sz="2000" b="1" dirty="0">
              <a:solidFill>
                <a:schemeClr val="bg1"/>
              </a:solidFill>
            </a:endParaRPr>
          </a:p>
        </p:txBody>
      </p:sp>
      <p:sp>
        <p:nvSpPr>
          <p:cNvPr id="10" name="Rectangle 9"/>
          <p:cNvSpPr/>
          <p:nvPr/>
        </p:nvSpPr>
        <p:spPr>
          <a:xfrm>
            <a:off x="478971" y="1380222"/>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17</a:t>
            </a:r>
            <a:endParaRPr lang="en-US" sz="2000" b="1" dirty="0">
              <a:solidFill>
                <a:schemeClr val="bg1"/>
              </a:solidFill>
            </a:endParaRPr>
          </a:p>
        </p:txBody>
      </p:sp>
      <p:sp>
        <p:nvSpPr>
          <p:cNvPr id="11" name="Rectangle 10"/>
          <p:cNvSpPr/>
          <p:nvPr/>
        </p:nvSpPr>
        <p:spPr>
          <a:xfrm>
            <a:off x="478970" y="2131204"/>
            <a:ext cx="44195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18</a:t>
            </a:r>
            <a:endParaRPr lang="en-US" sz="2000" b="1" dirty="0">
              <a:solidFill>
                <a:schemeClr val="bg1"/>
              </a:solidFill>
            </a:endParaRPr>
          </a:p>
        </p:txBody>
      </p:sp>
      <p:sp>
        <p:nvSpPr>
          <p:cNvPr id="12" name="Rectangle 11"/>
          <p:cNvSpPr/>
          <p:nvPr/>
        </p:nvSpPr>
        <p:spPr>
          <a:xfrm>
            <a:off x="97973" y="2885295"/>
            <a:ext cx="826220"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19-20</a:t>
            </a:r>
            <a:endParaRPr lang="en-US" sz="2000" b="1" dirty="0">
              <a:solidFill>
                <a:schemeClr val="bg1"/>
              </a:solidFill>
            </a:endParaRPr>
          </a:p>
        </p:txBody>
      </p:sp>
      <p:sp>
        <p:nvSpPr>
          <p:cNvPr id="13" name="Rectangle 12"/>
          <p:cNvSpPr/>
          <p:nvPr/>
        </p:nvSpPr>
        <p:spPr>
          <a:xfrm>
            <a:off x="478969" y="100459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22</a:t>
            </a:r>
            <a:endParaRPr lang="en-US" sz="2000" b="1" dirty="0">
              <a:solidFill>
                <a:schemeClr val="bg1"/>
              </a:solidFill>
            </a:endParaRPr>
          </a:p>
        </p:txBody>
      </p:sp>
      <p:sp>
        <p:nvSpPr>
          <p:cNvPr id="14" name="Rectangle 13"/>
          <p:cNvSpPr/>
          <p:nvPr/>
        </p:nvSpPr>
        <p:spPr>
          <a:xfrm>
            <a:off x="478969" y="175686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23</a:t>
            </a:r>
            <a:endParaRPr lang="en-US" sz="2000" b="1" dirty="0">
              <a:solidFill>
                <a:schemeClr val="bg1"/>
              </a:solidFill>
            </a:endParaRPr>
          </a:p>
        </p:txBody>
      </p:sp>
      <p:sp>
        <p:nvSpPr>
          <p:cNvPr id="15" name="Rectangle 14"/>
          <p:cNvSpPr/>
          <p:nvPr/>
        </p:nvSpPr>
        <p:spPr>
          <a:xfrm>
            <a:off x="2079170" y="249594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21</a:t>
            </a:r>
            <a:endParaRPr lang="en-US" sz="2000" b="1" dirty="0">
              <a:solidFill>
                <a:schemeClr val="bg1"/>
              </a:solidFill>
            </a:endParaRPr>
          </a:p>
        </p:txBody>
      </p:sp>
      <p:sp>
        <p:nvSpPr>
          <p:cNvPr id="16" name="Rectangle 15"/>
          <p:cNvSpPr/>
          <p:nvPr/>
        </p:nvSpPr>
        <p:spPr>
          <a:xfrm>
            <a:off x="478969" y="5436352"/>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24</a:t>
            </a:r>
            <a:endParaRPr lang="en-US" sz="2000" b="1" dirty="0">
              <a:solidFill>
                <a:schemeClr val="bg1"/>
              </a:solidFill>
            </a:endParaRPr>
          </a:p>
        </p:txBody>
      </p:sp>
      <p:sp>
        <p:nvSpPr>
          <p:cNvPr id="17" name="Rectangle 16"/>
          <p:cNvSpPr/>
          <p:nvPr/>
        </p:nvSpPr>
        <p:spPr>
          <a:xfrm>
            <a:off x="478969" y="469394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25</a:t>
            </a:r>
            <a:endParaRPr lang="en-US" sz="2000" b="1" dirty="0">
              <a:solidFill>
                <a:schemeClr val="bg1"/>
              </a:solidFill>
            </a:endParaRPr>
          </a:p>
        </p:txBody>
      </p:sp>
      <p:sp>
        <p:nvSpPr>
          <p:cNvPr id="18" name="Rectangle 17"/>
          <p:cNvSpPr/>
          <p:nvPr/>
        </p:nvSpPr>
        <p:spPr>
          <a:xfrm>
            <a:off x="478969" y="58220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26</a:t>
            </a:r>
            <a:endParaRPr lang="en-US" sz="2000" b="1" dirty="0">
              <a:solidFill>
                <a:schemeClr val="bg1"/>
              </a:solidFill>
            </a:endParaRPr>
          </a:p>
        </p:txBody>
      </p:sp>
      <p:sp>
        <p:nvSpPr>
          <p:cNvPr id="19" name="Rectangle 18"/>
          <p:cNvSpPr/>
          <p:nvPr/>
        </p:nvSpPr>
        <p:spPr>
          <a:xfrm>
            <a:off x="478969" y="398156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27</a:t>
            </a:r>
            <a:endParaRPr lang="en-US" sz="2000" b="1" dirty="0">
              <a:solidFill>
                <a:schemeClr val="bg1"/>
              </a:solidFill>
            </a:endParaRPr>
          </a:p>
        </p:txBody>
      </p:sp>
    </p:spTree>
    <p:extLst>
      <p:ext uri="{BB962C8B-B14F-4D97-AF65-F5344CB8AC3E}">
        <p14:creationId xmlns:p14="http://schemas.microsoft.com/office/powerpoint/2010/main" val="140110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Tree>
    <p:extLst>
      <p:ext uri="{BB962C8B-B14F-4D97-AF65-F5344CB8AC3E}">
        <p14:creationId xmlns:p14="http://schemas.microsoft.com/office/powerpoint/2010/main" val="116139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8" y="82098"/>
            <a:ext cx="7886700" cy="559842"/>
          </a:xfrm>
        </p:spPr>
        <p:txBody>
          <a:bodyPr anchor="t">
            <a:normAutofit/>
          </a:bodyPr>
          <a:lstStyle/>
          <a:p>
            <a:pPr algn="ctr"/>
            <a:r>
              <a:rPr lang="en-US" sz="2800" u="sng" dirty="0" smtClean="0">
                <a:latin typeface="Tahoma" charset="0"/>
                <a:ea typeface="Tahoma" charset="0"/>
                <a:cs typeface="Tahoma" charset="0"/>
              </a:rPr>
              <a:t>Isaiah Highlights (28-39)</a:t>
            </a:r>
            <a:endParaRPr lang="en-US" sz="2800" u="sng" dirty="0">
              <a:latin typeface="Tahoma" charset="0"/>
              <a:ea typeface="Tahoma" charset="0"/>
              <a:cs typeface="Tahoma" charset="0"/>
            </a:endParaRPr>
          </a:p>
        </p:txBody>
      </p:sp>
      <p:sp>
        <p:nvSpPr>
          <p:cNvPr id="5" name="TextBox 4"/>
          <p:cNvSpPr txBox="1"/>
          <p:nvPr/>
        </p:nvSpPr>
        <p:spPr>
          <a:xfrm>
            <a:off x="97972" y="620167"/>
            <a:ext cx="8948057" cy="5632311"/>
          </a:xfrm>
          <a:prstGeom prst="rect">
            <a:avLst/>
          </a:prstGeom>
          <a:noFill/>
        </p:spPr>
        <p:txBody>
          <a:bodyPr wrap="square" rtlCol="0">
            <a:spAutoFit/>
          </a:bodyPr>
          <a:lstStyle/>
          <a:p>
            <a:pPr marL="914400" lvl="1" indent="-457200">
              <a:buFont typeface="Wingdings" charset="2"/>
              <a:buChar char="q"/>
            </a:pPr>
            <a:r>
              <a:rPr lang="en-US" sz="2400" dirty="0" smtClean="0"/>
              <a:t>The Lord slaughters the nations in a great, heavenly, bloody, greasy sacrifice.</a:t>
            </a:r>
          </a:p>
          <a:p>
            <a:pPr marL="914400" lvl="1" indent="-457200">
              <a:buFont typeface="Wingdings" charset="2"/>
              <a:buChar char="q"/>
            </a:pPr>
            <a:r>
              <a:rPr lang="en-US" sz="2400" dirty="0" smtClean="0"/>
              <a:t>Hezekiah foolishly shows off his wealth to the Babylonians.</a:t>
            </a:r>
          </a:p>
          <a:p>
            <a:pPr marL="914400" lvl="1" indent="-457200">
              <a:buFont typeface="Wingdings" charset="2"/>
              <a:buChar char="q"/>
            </a:pPr>
            <a:r>
              <a:rPr lang="en-US" sz="2400" dirty="0" smtClean="0"/>
              <a:t>“This </a:t>
            </a:r>
            <a:r>
              <a:rPr lang="en-US" sz="2400" dirty="0"/>
              <a:t>people draw near with their words and honor me with lip service, but they remove their hearts far from me.”</a:t>
            </a:r>
          </a:p>
          <a:p>
            <a:pPr marL="914400" lvl="1" indent="-457200">
              <a:buFont typeface="Wingdings" charset="2"/>
              <a:buChar char="q"/>
            </a:pPr>
            <a:r>
              <a:rPr lang="en-US" sz="2400" dirty="0" smtClean="0"/>
              <a:t>Assyria besieges and taunts the city of Jerusalem.</a:t>
            </a:r>
          </a:p>
          <a:p>
            <a:pPr marL="914400" lvl="1" indent="-457200">
              <a:buFont typeface="Wingdings" charset="2"/>
              <a:buChar char="q"/>
            </a:pPr>
            <a:r>
              <a:rPr lang="en-US" sz="2400" dirty="0" smtClean="0"/>
              <a:t>“The Destroyer” will be destroyed after he is done destroying.</a:t>
            </a:r>
          </a:p>
          <a:p>
            <a:pPr marL="914400" lvl="1" indent="-457200">
              <a:buFont typeface="Wingdings" charset="2"/>
              <a:buChar char="q"/>
            </a:pPr>
            <a:r>
              <a:rPr lang="en-US" sz="2400" dirty="0" smtClean="0"/>
              <a:t>Hezekiah falls fatally ill, prays to God and gets 15 years of life.</a:t>
            </a:r>
          </a:p>
          <a:p>
            <a:pPr marL="914400" lvl="1" indent="-457200">
              <a:buFont typeface="Wingdings" charset="2"/>
              <a:buChar char="q"/>
            </a:pPr>
            <a:r>
              <a:rPr lang="en-US" sz="2400" dirty="0" smtClean="0"/>
              <a:t>God’s warning to Judah: Do not trust in an Egyptian alliance!</a:t>
            </a:r>
          </a:p>
          <a:p>
            <a:pPr marL="914400" lvl="1" indent="-457200">
              <a:buFont typeface="Wingdings" charset="2"/>
              <a:buChar char="q"/>
            </a:pPr>
            <a:r>
              <a:rPr lang="en-US" sz="2400" dirty="0"/>
              <a:t>“Behold, I am laying in Zion a stone</a:t>
            </a:r>
            <a:r>
              <a:rPr lang="mr-IN" sz="2400" dirty="0"/>
              <a:t>…</a:t>
            </a:r>
            <a:r>
              <a:rPr lang="en-US" sz="2400" dirty="0"/>
              <a:t>he who believes in it will not be put to shame</a:t>
            </a:r>
            <a:r>
              <a:rPr lang="en-US" sz="2400" dirty="0" smtClean="0"/>
              <a:t>.”</a:t>
            </a:r>
          </a:p>
          <a:p>
            <a:pPr marL="914400" lvl="1" indent="-457200">
              <a:buFont typeface="Wingdings" charset="2"/>
              <a:buChar char="q"/>
            </a:pPr>
            <a:r>
              <a:rPr lang="en-US" sz="2400" dirty="0" smtClean="0"/>
              <a:t>The Spirit is poured out, bringing life, righteousness, peace, and security to God’s people.</a:t>
            </a:r>
            <a:endParaRPr lang="en-US" sz="2400" dirty="0"/>
          </a:p>
          <a:p>
            <a:pPr marL="914400" lvl="1" indent="-457200">
              <a:buFont typeface="Wingdings" charset="2"/>
              <a:buChar char="q"/>
            </a:pPr>
            <a:r>
              <a:rPr lang="en-US" sz="2400" dirty="0" smtClean="0"/>
              <a:t>Hezekiah calls to God and 185,000 Assyrians are killed.</a:t>
            </a:r>
          </a:p>
          <a:p>
            <a:pPr marL="914400" lvl="1" indent="-457200">
              <a:buFont typeface="Wingdings" charset="2"/>
              <a:buChar char="q"/>
            </a:pPr>
            <a:r>
              <a:rPr lang="en-US" sz="2400" dirty="0" smtClean="0"/>
              <a:t>The ransomed return to Zion on the Highway of Holiness.</a:t>
            </a:r>
          </a:p>
        </p:txBody>
      </p:sp>
      <p:sp>
        <p:nvSpPr>
          <p:cNvPr id="4" name="Rectangle 3"/>
          <p:cNvSpPr/>
          <p:nvPr/>
        </p:nvSpPr>
        <p:spPr>
          <a:xfrm>
            <a:off x="511322" y="4015740"/>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28</a:t>
            </a:r>
            <a:endParaRPr lang="en-US" sz="2000" b="1" dirty="0">
              <a:solidFill>
                <a:schemeClr val="bg1"/>
              </a:solidFill>
            </a:endParaRPr>
          </a:p>
        </p:txBody>
      </p:sp>
      <p:sp>
        <p:nvSpPr>
          <p:cNvPr id="6" name="Rectangle 5"/>
          <p:cNvSpPr/>
          <p:nvPr/>
        </p:nvSpPr>
        <p:spPr>
          <a:xfrm>
            <a:off x="511319" y="17954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29</a:t>
            </a:r>
            <a:endParaRPr lang="en-US" sz="2000" b="1" dirty="0">
              <a:solidFill>
                <a:schemeClr val="bg1"/>
              </a:solidFill>
            </a:endParaRPr>
          </a:p>
        </p:txBody>
      </p:sp>
      <p:sp>
        <p:nvSpPr>
          <p:cNvPr id="7" name="Rectangle 6"/>
          <p:cNvSpPr/>
          <p:nvPr/>
        </p:nvSpPr>
        <p:spPr>
          <a:xfrm>
            <a:off x="511321" y="2467396"/>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36</a:t>
            </a:r>
            <a:endParaRPr lang="en-US" sz="2000" b="1" dirty="0">
              <a:solidFill>
                <a:schemeClr val="bg1"/>
              </a:solidFill>
            </a:endParaRPr>
          </a:p>
        </p:txBody>
      </p:sp>
      <p:sp>
        <p:nvSpPr>
          <p:cNvPr id="8" name="Rectangle 7"/>
          <p:cNvSpPr/>
          <p:nvPr/>
        </p:nvSpPr>
        <p:spPr>
          <a:xfrm>
            <a:off x="511323" y="544625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37</a:t>
            </a:r>
            <a:endParaRPr lang="en-US" sz="2000" b="1" dirty="0">
              <a:solidFill>
                <a:schemeClr val="bg1"/>
              </a:solidFill>
            </a:endParaRPr>
          </a:p>
        </p:txBody>
      </p:sp>
      <p:sp>
        <p:nvSpPr>
          <p:cNvPr id="10" name="Rectangle 9"/>
          <p:cNvSpPr/>
          <p:nvPr/>
        </p:nvSpPr>
        <p:spPr>
          <a:xfrm>
            <a:off x="165167" y="3633649"/>
            <a:ext cx="791379"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30-31</a:t>
            </a:r>
            <a:endParaRPr lang="en-US" sz="2000" b="1" dirty="0">
              <a:solidFill>
                <a:schemeClr val="bg1"/>
              </a:solidFill>
            </a:endParaRPr>
          </a:p>
        </p:txBody>
      </p:sp>
      <p:sp>
        <p:nvSpPr>
          <p:cNvPr id="9" name="Rectangle 8"/>
          <p:cNvSpPr/>
          <p:nvPr/>
        </p:nvSpPr>
        <p:spPr>
          <a:xfrm>
            <a:off x="511323" y="469938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32</a:t>
            </a:r>
            <a:endParaRPr lang="en-US" sz="2000" b="1" dirty="0">
              <a:solidFill>
                <a:schemeClr val="bg1"/>
              </a:solidFill>
            </a:endParaRPr>
          </a:p>
        </p:txBody>
      </p:sp>
      <p:sp>
        <p:nvSpPr>
          <p:cNvPr id="12" name="Rectangle 11"/>
          <p:cNvSpPr/>
          <p:nvPr/>
        </p:nvSpPr>
        <p:spPr>
          <a:xfrm>
            <a:off x="511321" y="2861229"/>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33</a:t>
            </a:r>
            <a:endParaRPr lang="en-US" sz="2000" b="1" dirty="0">
              <a:solidFill>
                <a:schemeClr val="bg1"/>
              </a:solidFill>
            </a:endParaRPr>
          </a:p>
        </p:txBody>
      </p:sp>
      <p:sp>
        <p:nvSpPr>
          <p:cNvPr id="13" name="Rectangle 12"/>
          <p:cNvSpPr/>
          <p:nvPr/>
        </p:nvSpPr>
        <p:spPr>
          <a:xfrm>
            <a:off x="511325" y="69467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34</a:t>
            </a:r>
            <a:endParaRPr lang="en-US" sz="2000" b="1" dirty="0">
              <a:solidFill>
                <a:schemeClr val="bg1"/>
              </a:solidFill>
            </a:endParaRPr>
          </a:p>
        </p:txBody>
      </p:sp>
      <p:sp>
        <p:nvSpPr>
          <p:cNvPr id="14" name="Rectangle 13"/>
          <p:cNvSpPr/>
          <p:nvPr/>
        </p:nvSpPr>
        <p:spPr>
          <a:xfrm>
            <a:off x="511324" y="584385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35</a:t>
            </a:r>
            <a:endParaRPr lang="en-US" sz="2000" b="1" dirty="0">
              <a:solidFill>
                <a:schemeClr val="bg1"/>
              </a:solidFill>
            </a:endParaRPr>
          </a:p>
        </p:txBody>
      </p:sp>
      <p:sp>
        <p:nvSpPr>
          <p:cNvPr id="15" name="Rectangle 14"/>
          <p:cNvSpPr/>
          <p:nvPr/>
        </p:nvSpPr>
        <p:spPr>
          <a:xfrm>
            <a:off x="511320" y="3252114"/>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38</a:t>
            </a:r>
            <a:endParaRPr lang="en-US" sz="2000" b="1" dirty="0">
              <a:solidFill>
                <a:schemeClr val="bg1"/>
              </a:solidFill>
            </a:endParaRPr>
          </a:p>
        </p:txBody>
      </p:sp>
      <p:sp>
        <p:nvSpPr>
          <p:cNvPr id="16" name="Rectangle 15"/>
          <p:cNvSpPr/>
          <p:nvPr/>
        </p:nvSpPr>
        <p:spPr>
          <a:xfrm>
            <a:off x="511318" y="1399347"/>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39</a:t>
            </a:r>
            <a:endParaRPr lang="en-US" sz="2000" b="1" dirty="0">
              <a:solidFill>
                <a:schemeClr val="bg1"/>
              </a:solidFill>
            </a:endParaRPr>
          </a:p>
        </p:txBody>
      </p:sp>
    </p:spTree>
    <p:extLst>
      <p:ext uri="{BB962C8B-B14F-4D97-AF65-F5344CB8AC3E}">
        <p14:creationId xmlns:p14="http://schemas.microsoft.com/office/powerpoint/2010/main" val="106209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0" grpId="0" animBg="1"/>
      <p:bldP spid="9" grpId="0" animBg="1"/>
      <p:bldP spid="12" grpId="0" animBg="1"/>
      <p:bldP spid="13" grpId="0" animBg="1"/>
      <p:bldP spid="14" grpId="0" animBg="1"/>
      <p:bldP spid="15" grpId="0"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ahoma" charset="0"/>
                <a:ea typeface="Tahoma" charset="0"/>
                <a:cs typeface="Tahoma" charset="0"/>
              </a:rPr>
              <a:t>Structure of Isaiah</a:t>
            </a:r>
            <a:endParaRPr lang="en-US" dirty="0">
              <a:latin typeface="Tahoma" charset="0"/>
              <a:ea typeface="Tahoma" charset="0"/>
              <a:cs typeface="Tahoma" charset="0"/>
            </a:endParaRPr>
          </a:p>
        </p:txBody>
      </p:sp>
      <p:sp>
        <p:nvSpPr>
          <p:cNvPr id="3" name="Rectangle 2"/>
          <p:cNvSpPr/>
          <p:nvPr/>
        </p:nvSpPr>
        <p:spPr>
          <a:xfrm>
            <a:off x="1059084" y="1678329"/>
            <a:ext cx="7025833" cy="222233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1-39</a:t>
            </a:r>
          </a:p>
          <a:p>
            <a:pPr defTabSz="457200"/>
            <a:r>
              <a:rPr lang="en-US" sz="4400" dirty="0">
                <a:solidFill>
                  <a:prstClr val="white"/>
                </a:solidFill>
                <a:latin typeface="Tahoma" charset="0"/>
                <a:ea typeface="Tahoma" charset="0"/>
                <a:cs typeface="Tahoma" charset="0"/>
              </a:rPr>
              <a:t>Judgment</a:t>
            </a:r>
          </a:p>
        </p:txBody>
      </p:sp>
      <p:sp>
        <p:nvSpPr>
          <p:cNvPr id="4" name="Rectangle 3"/>
          <p:cNvSpPr/>
          <p:nvPr/>
        </p:nvSpPr>
        <p:spPr>
          <a:xfrm>
            <a:off x="1059084" y="4119802"/>
            <a:ext cx="7025833" cy="16906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4400" dirty="0">
                <a:solidFill>
                  <a:prstClr val="white"/>
                </a:solidFill>
                <a:latin typeface="Tahoma" charset="0"/>
                <a:ea typeface="Tahoma" charset="0"/>
                <a:cs typeface="Tahoma" charset="0"/>
              </a:rPr>
              <a:t>Isaiah 40-66</a:t>
            </a:r>
          </a:p>
          <a:p>
            <a:pPr defTabSz="457200"/>
            <a:r>
              <a:rPr lang="en-US" sz="4400" dirty="0">
                <a:solidFill>
                  <a:prstClr val="white"/>
                </a:solidFill>
                <a:latin typeface="Tahoma" charset="0"/>
                <a:ea typeface="Tahoma" charset="0"/>
                <a:cs typeface="Tahoma" charset="0"/>
              </a:rPr>
              <a:t>Hope</a:t>
            </a:r>
          </a:p>
        </p:txBody>
      </p:sp>
      <p:sp>
        <p:nvSpPr>
          <p:cNvPr id="5" name="TextBox 4"/>
          <p:cNvSpPr txBox="1"/>
          <p:nvPr/>
        </p:nvSpPr>
        <p:spPr>
          <a:xfrm>
            <a:off x="4520868" y="1482292"/>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1-12</a:t>
            </a:r>
            <a:r>
              <a:rPr lang="en-US" sz="2400" dirty="0" smtClean="0">
                <a:solidFill>
                  <a:sysClr val="windowText" lastClr="000000"/>
                </a:solidFill>
              </a:rPr>
              <a:t> : Judgment/Hope for Judah &amp; Jerusalem</a:t>
            </a:r>
            <a:endParaRPr lang="en-US" sz="2400" dirty="0">
              <a:solidFill>
                <a:sysClr val="windowText" lastClr="000000"/>
              </a:solidFill>
            </a:endParaRPr>
          </a:p>
        </p:txBody>
      </p:sp>
      <p:sp>
        <p:nvSpPr>
          <p:cNvPr id="6" name="TextBox 5"/>
          <p:cNvSpPr txBox="1"/>
          <p:nvPr/>
        </p:nvSpPr>
        <p:spPr>
          <a:xfrm>
            <a:off x="4520868" y="2392356"/>
            <a:ext cx="3636545" cy="822960"/>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13-27</a:t>
            </a:r>
            <a:r>
              <a:rPr lang="en-US" sz="2400" dirty="0" smtClean="0">
                <a:solidFill>
                  <a:sysClr val="windowText" lastClr="000000"/>
                </a:solidFill>
              </a:rPr>
              <a:t> : Judgment/Hope for the Nations &amp; World</a:t>
            </a:r>
            <a:endParaRPr lang="en-US" sz="2400" dirty="0">
              <a:solidFill>
                <a:sysClr val="windowText" lastClr="000000"/>
              </a:solidFill>
            </a:endParaRPr>
          </a:p>
        </p:txBody>
      </p:sp>
      <p:sp>
        <p:nvSpPr>
          <p:cNvPr id="7" name="TextBox 6"/>
          <p:cNvSpPr txBox="1"/>
          <p:nvPr/>
        </p:nvSpPr>
        <p:spPr>
          <a:xfrm>
            <a:off x="4520868" y="3302420"/>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28-39</a:t>
            </a:r>
            <a:r>
              <a:rPr lang="en-US" sz="2400" dirty="0" smtClean="0">
                <a:solidFill>
                  <a:sysClr val="windowText" lastClr="000000"/>
                </a:solidFill>
              </a:rPr>
              <a:t> : The Rise and Fall of Jerusalem</a:t>
            </a:r>
          </a:p>
        </p:txBody>
      </p:sp>
      <p:sp>
        <p:nvSpPr>
          <p:cNvPr id="8" name="TextBox 7"/>
          <p:cNvSpPr txBox="1"/>
          <p:nvPr/>
        </p:nvSpPr>
        <p:spPr>
          <a:xfrm>
            <a:off x="4520868" y="4220521"/>
            <a:ext cx="3636545" cy="830997"/>
          </a:xfrm>
          <a:prstGeom prst="rect">
            <a:avLst/>
          </a:prstGeom>
          <a:solidFill>
            <a:srgbClr val="FFFF00"/>
          </a:solidFill>
          <a:ln w="28575">
            <a:noFill/>
          </a:ln>
        </p:spPr>
        <p:txBody>
          <a:bodyPr wrap="square" rtlCol="0">
            <a:spAutoFit/>
          </a:bodyPr>
          <a:lstStyle/>
          <a:p>
            <a:r>
              <a:rPr lang="en-US" sz="2400" b="1" dirty="0" smtClean="0">
                <a:solidFill>
                  <a:sysClr val="windowText" lastClr="000000"/>
                </a:solidFill>
              </a:rPr>
              <a:t>40-55</a:t>
            </a:r>
            <a:r>
              <a:rPr lang="en-US" sz="2400" dirty="0" smtClean="0">
                <a:solidFill>
                  <a:sysClr val="windowText" lastClr="000000"/>
                </a:solidFill>
              </a:rPr>
              <a:t> : God’s Servant Fulfills His Mission</a:t>
            </a:r>
          </a:p>
        </p:txBody>
      </p:sp>
    </p:spTree>
    <p:extLst>
      <p:ext uri="{BB962C8B-B14F-4D97-AF65-F5344CB8AC3E}">
        <p14:creationId xmlns:p14="http://schemas.microsoft.com/office/powerpoint/2010/main" val="189266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877" y="23931"/>
            <a:ext cx="7886700" cy="484744"/>
          </a:xfrm>
        </p:spPr>
        <p:txBody>
          <a:bodyPr anchor="t">
            <a:normAutofit/>
          </a:bodyPr>
          <a:lstStyle/>
          <a:p>
            <a:pPr algn="ctr"/>
            <a:r>
              <a:rPr lang="en-US" sz="2800" u="sng" dirty="0" smtClean="0">
                <a:latin typeface="Tahoma" charset="0"/>
                <a:ea typeface="Tahoma" charset="0"/>
                <a:cs typeface="Tahoma" charset="0"/>
              </a:rPr>
              <a:t>Isaiah Highlights (40-55)</a:t>
            </a:r>
            <a:endParaRPr lang="en-US" sz="2800" u="sng" dirty="0">
              <a:latin typeface="Tahoma" charset="0"/>
              <a:ea typeface="Tahoma" charset="0"/>
              <a:cs typeface="Tahoma" charset="0"/>
            </a:endParaRPr>
          </a:p>
        </p:txBody>
      </p:sp>
      <p:sp>
        <p:nvSpPr>
          <p:cNvPr id="5" name="TextBox 4"/>
          <p:cNvSpPr txBox="1"/>
          <p:nvPr/>
        </p:nvSpPr>
        <p:spPr>
          <a:xfrm>
            <a:off x="76199" y="442367"/>
            <a:ext cx="8948057" cy="6370975"/>
          </a:xfrm>
          <a:prstGeom prst="rect">
            <a:avLst/>
          </a:prstGeom>
          <a:noFill/>
        </p:spPr>
        <p:txBody>
          <a:bodyPr wrap="square" rtlCol="0">
            <a:spAutoFit/>
          </a:bodyPr>
          <a:lstStyle/>
          <a:p>
            <a:pPr marL="914400" lvl="1" indent="-457200">
              <a:buFont typeface="Wingdings" charset="2"/>
              <a:buChar char="q"/>
            </a:pPr>
            <a:r>
              <a:rPr lang="en-US" sz="2400" dirty="0"/>
              <a:t>God chooses Cyrus, His anointed, to rebuild Jerusalem</a:t>
            </a:r>
            <a:r>
              <a:rPr lang="en-US" sz="2400" dirty="0" smtClean="0"/>
              <a:t>.</a:t>
            </a:r>
          </a:p>
          <a:p>
            <a:pPr marL="914400" lvl="1" indent="-457200">
              <a:buFont typeface="Wingdings" charset="2"/>
              <a:buChar char="q"/>
            </a:pPr>
            <a:r>
              <a:rPr lang="en-US" sz="2400" dirty="0" smtClean="0"/>
              <a:t>Look to Abraham your father: I blessed him; I will comfort you. </a:t>
            </a:r>
            <a:endParaRPr lang="en-US" sz="2400" dirty="0"/>
          </a:p>
          <a:p>
            <a:pPr marL="914400" lvl="1" indent="-457200">
              <a:buFont typeface="Wingdings" charset="2"/>
              <a:buChar char="q"/>
            </a:pPr>
            <a:r>
              <a:rPr lang="en-US" sz="2400" dirty="0" smtClean="0"/>
              <a:t>Do </a:t>
            </a:r>
            <a:r>
              <a:rPr lang="en-US" sz="2400" dirty="0"/>
              <a:t>not fear, </a:t>
            </a:r>
            <a:r>
              <a:rPr lang="en-US" sz="2400" dirty="0" smtClean="0"/>
              <a:t>worm </a:t>
            </a:r>
            <a:r>
              <a:rPr lang="en-US" sz="2400" dirty="0"/>
              <a:t>Jacob, I will help </a:t>
            </a:r>
            <a:r>
              <a:rPr lang="en-US" sz="2400" dirty="0" smtClean="0"/>
              <a:t>you</a:t>
            </a:r>
            <a:r>
              <a:rPr lang="mr-IN" sz="2400" dirty="0" smtClean="0"/>
              <a:t>…</a:t>
            </a:r>
            <a:r>
              <a:rPr lang="en-US" sz="2400" dirty="0" smtClean="0"/>
              <a:t>pulverize </a:t>
            </a:r>
            <a:r>
              <a:rPr lang="en-US" sz="2400" dirty="0"/>
              <a:t>mountains</a:t>
            </a:r>
            <a:r>
              <a:rPr lang="en-US" sz="2400" dirty="0" smtClean="0"/>
              <a:t>.</a:t>
            </a:r>
          </a:p>
          <a:p>
            <a:pPr marL="914400" lvl="1" indent="-457200">
              <a:buFont typeface="Wingdings" charset="2"/>
              <a:buChar char="q"/>
            </a:pPr>
            <a:r>
              <a:rPr lang="en-US" sz="2400" dirty="0"/>
              <a:t>Babylon the virgin is exposed and humiliated</a:t>
            </a:r>
            <a:r>
              <a:rPr lang="en-US" sz="2400" dirty="0" smtClean="0"/>
              <a:t>.</a:t>
            </a:r>
          </a:p>
          <a:p>
            <a:pPr marL="914400" lvl="1" indent="-457200">
              <a:buFont typeface="Wingdings" charset="2"/>
              <a:buChar char="q"/>
            </a:pPr>
            <a:r>
              <a:rPr lang="en-US" sz="2400" dirty="0" smtClean="0"/>
              <a:t>The Servant is crushed for the healing of God’s people.</a:t>
            </a:r>
            <a:endParaRPr lang="en-US" sz="2400" dirty="0"/>
          </a:p>
          <a:p>
            <a:pPr marL="914400" lvl="1" indent="-457200">
              <a:buFont typeface="Wingdings" charset="2"/>
              <a:buChar char="q"/>
            </a:pPr>
            <a:r>
              <a:rPr lang="en-US" sz="2400" dirty="0" smtClean="0"/>
              <a:t>God </a:t>
            </a:r>
            <a:r>
              <a:rPr lang="en-US" sz="2400" dirty="0"/>
              <a:t>will redeem Israel from captivity like in Egypt</a:t>
            </a:r>
            <a:r>
              <a:rPr lang="en-US" sz="2400" dirty="0" smtClean="0"/>
              <a:t>.</a:t>
            </a:r>
          </a:p>
          <a:p>
            <a:pPr marL="914400" lvl="1" indent="-457200">
              <a:buFont typeface="Wingdings" charset="2"/>
              <a:buChar char="q"/>
            </a:pPr>
            <a:r>
              <a:rPr lang="en-US" sz="2400" dirty="0" smtClean="0"/>
              <a:t>“Come to the waters! Buy wine and milk without cost!”</a:t>
            </a:r>
          </a:p>
          <a:p>
            <a:pPr marL="914400" lvl="1" indent="-457200">
              <a:buFont typeface="Wingdings" charset="2"/>
              <a:buChar char="q"/>
            </a:pPr>
            <a:r>
              <a:rPr lang="en-US" sz="2400" dirty="0" smtClean="0"/>
              <a:t>”Can a woman forget her nursing child? </a:t>
            </a:r>
            <a:r>
              <a:rPr lang="mr-IN" sz="2400" dirty="0" smtClean="0"/>
              <a:t>…</a:t>
            </a:r>
            <a:r>
              <a:rPr lang="en-US" sz="2400" dirty="0" smtClean="0"/>
              <a:t>I will not forget</a:t>
            </a:r>
            <a:r>
              <a:rPr lang="mr-IN" sz="2400" dirty="0" smtClean="0"/>
              <a:t>…</a:t>
            </a:r>
            <a:r>
              <a:rPr lang="en-US" sz="2400" dirty="0" smtClean="0"/>
              <a:t>”</a:t>
            </a:r>
          </a:p>
          <a:p>
            <a:pPr marL="914400" lvl="1" indent="-457200">
              <a:buFont typeface="Wingdings" charset="2"/>
              <a:buChar char="q"/>
            </a:pPr>
            <a:r>
              <a:rPr lang="en-US" sz="2400" dirty="0" smtClean="0"/>
              <a:t>“You have wearied me with iniquities; I am the one who wipes out transgressions.”</a:t>
            </a:r>
          </a:p>
          <a:p>
            <a:pPr marL="914400" lvl="1" indent="-457200">
              <a:buFont typeface="Wingdings" charset="2"/>
              <a:buChar char="q"/>
            </a:pPr>
            <a:r>
              <a:rPr lang="en-US" sz="2400" dirty="0" smtClean="0"/>
              <a:t>How lovely are the feet who bring good news: “God reigns!”</a:t>
            </a:r>
          </a:p>
          <a:p>
            <a:pPr marL="914400" lvl="1" indent="-457200">
              <a:buFont typeface="Wingdings" charset="2"/>
              <a:buChar char="q"/>
            </a:pPr>
            <a:r>
              <a:rPr lang="en-US" sz="2400" dirty="0" smtClean="0"/>
              <a:t>Babylon’s idols bow down and are carried into captivity</a:t>
            </a:r>
            <a:r>
              <a:rPr lang="en-US" sz="2400" dirty="0"/>
              <a:t>. </a:t>
            </a:r>
            <a:endParaRPr lang="en-US" sz="2400" dirty="0" smtClean="0"/>
          </a:p>
          <a:p>
            <a:pPr marL="914400" lvl="1" indent="-457200">
              <a:buFont typeface="Wingdings" charset="2"/>
              <a:buChar char="q"/>
            </a:pPr>
            <a:r>
              <a:rPr lang="en-US" sz="2400" dirty="0" smtClean="0"/>
              <a:t>A </a:t>
            </a:r>
            <a:r>
              <a:rPr lang="en-US" sz="2400" dirty="0"/>
              <a:t>voice cries, “In the wilderness prepare the way of the Lord</a:t>
            </a:r>
            <a:r>
              <a:rPr lang="en-US" sz="2400" dirty="0" smtClean="0"/>
              <a:t>!”</a:t>
            </a:r>
          </a:p>
          <a:p>
            <a:pPr marL="914400" lvl="1" indent="-457200">
              <a:buFont typeface="Wingdings" charset="2"/>
              <a:buChar char="q"/>
            </a:pPr>
            <a:r>
              <a:rPr lang="en-US" sz="2400" dirty="0"/>
              <a:t>“My Servant, whom I uphold</a:t>
            </a:r>
            <a:r>
              <a:rPr lang="mr-IN" sz="2400" dirty="0"/>
              <a:t>…</a:t>
            </a:r>
            <a:r>
              <a:rPr lang="en-US" sz="2400" dirty="0"/>
              <a:t>I have put my Spirit upon him</a:t>
            </a:r>
            <a:r>
              <a:rPr lang="en-US" sz="2400" dirty="0" smtClean="0"/>
              <a:t>.”</a:t>
            </a:r>
          </a:p>
          <a:p>
            <a:pPr marL="914400" lvl="1" indent="-457200">
              <a:buFont typeface="Wingdings" charset="2"/>
              <a:buChar char="q"/>
            </a:pPr>
            <a:r>
              <a:rPr lang="en-US" sz="2400" dirty="0" smtClean="0"/>
              <a:t>“For a moment I forsook you, but with everlasting love I will have compassion on you.”</a:t>
            </a:r>
          </a:p>
          <a:p>
            <a:pPr marL="914400" lvl="1" indent="-457200">
              <a:buFont typeface="Wingdings" charset="2"/>
              <a:buChar char="q"/>
            </a:pPr>
            <a:r>
              <a:rPr lang="en-US" sz="2400" dirty="0" smtClean="0"/>
              <a:t>The Servant sets his face like flint to do his work.</a:t>
            </a:r>
          </a:p>
        </p:txBody>
      </p:sp>
      <p:sp>
        <p:nvSpPr>
          <p:cNvPr id="13" name="Rectangle 12"/>
          <p:cNvSpPr/>
          <p:nvPr/>
        </p:nvSpPr>
        <p:spPr>
          <a:xfrm>
            <a:off x="511320" y="4873841"/>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40</a:t>
            </a:r>
            <a:endParaRPr lang="en-US" sz="2000" b="1" dirty="0">
              <a:solidFill>
                <a:schemeClr val="bg1"/>
              </a:solidFill>
            </a:endParaRPr>
          </a:p>
        </p:txBody>
      </p:sp>
      <p:sp>
        <p:nvSpPr>
          <p:cNvPr id="17" name="Rectangle 16"/>
          <p:cNvSpPr/>
          <p:nvPr/>
        </p:nvSpPr>
        <p:spPr>
          <a:xfrm>
            <a:off x="511325" y="1203988"/>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41</a:t>
            </a:r>
            <a:endParaRPr lang="en-US" sz="2000" b="1" dirty="0">
              <a:solidFill>
                <a:schemeClr val="bg1"/>
              </a:solidFill>
            </a:endParaRPr>
          </a:p>
        </p:txBody>
      </p:sp>
      <p:sp>
        <p:nvSpPr>
          <p:cNvPr id="6" name="Rectangle 5"/>
          <p:cNvSpPr/>
          <p:nvPr/>
        </p:nvSpPr>
        <p:spPr>
          <a:xfrm>
            <a:off x="511320" y="5262293"/>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42</a:t>
            </a:r>
            <a:endParaRPr lang="en-US" sz="2000" b="1" dirty="0">
              <a:solidFill>
                <a:schemeClr val="bg1"/>
              </a:solidFill>
            </a:endParaRPr>
          </a:p>
        </p:txBody>
      </p:sp>
      <p:sp>
        <p:nvSpPr>
          <p:cNvPr id="7" name="Rectangle 6"/>
          <p:cNvSpPr/>
          <p:nvPr/>
        </p:nvSpPr>
        <p:spPr>
          <a:xfrm>
            <a:off x="511320" y="3469065"/>
            <a:ext cx="44522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43</a:t>
            </a:r>
            <a:endParaRPr lang="en-US" sz="2000" b="1" dirty="0">
              <a:solidFill>
                <a:schemeClr val="bg1"/>
              </a:solidFill>
            </a:endParaRPr>
          </a:p>
        </p:txBody>
      </p:sp>
      <p:sp>
        <p:nvSpPr>
          <p:cNvPr id="8" name="Rectangle 7"/>
          <p:cNvSpPr/>
          <p:nvPr/>
        </p:nvSpPr>
        <p:spPr>
          <a:xfrm>
            <a:off x="97968" y="463509"/>
            <a:ext cx="858573"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44-45</a:t>
            </a:r>
            <a:endParaRPr lang="en-US" sz="2000" b="1" dirty="0">
              <a:solidFill>
                <a:schemeClr val="bg1"/>
              </a:solidFill>
            </a:endParaRPr>
          </a:p>
        </p:txBody>
      </p:sp>
      <p:sp>
        <p:nvSpPr>
          <p:cNvPr id="9" name="Rectangle 8"/>
          <p:cNvSpPr/>
          <p:nvPr/>
        </p:nvSpPr>
        <p:spPr>
          <a:xfrm>
            <a:off x="511320" y="450308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smtClean="0">
                <a:solidFill>
                  <a:schemeClr val="bg1"/>
                </a:solidFill>
              </a:rPr>
              <a:t>46</a:t>
            </a:r>
            <a:endParaRPr lang="en-US" sz="2000" b="1" dirty="0">
              <a:solidFill>
                <a:schemeClr val="bg1"/>
              </a:solidFill>
            </a:endParaRPr>
          </a:p>
        </p:txBody>
      </p:sp>
      <p:sp>
        <p:nvSpPr>
          <p:cNvPr id="10" name="Rectangle 9"/>
          <p:cNvSpPr/>
          <p:nvPr/>
        </p:nvSpPr>
        <p:spPr>
          <a:xfrm>
            <a:off x="502870" y="1582395"/>
            <a:ext cx="453671"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47</a:t>
            </a:r>
            <a:endParaRPr lang="en-US" sz="2000" b="1" dirty="0">
              <a:solidFill>
                <a:schemeClr val="bg1"/>
              </a:solidFill>
            </a:endParaRPr>
          </a:p>
        </p:txBody>
      </p:sp>
      <p:sp>
        <p:nvSpPr>
          <p:cNvPr id="11" name="Rectangle 10"/>
          <p:cNvSpPr/>
          <p:nvPr/>
        </p:nvSpPr>
        <p:spPr>
          <a:xfrm>
            <a:off x="511320" y="232396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48</a:t>
            </a:r>
            <a:endParaRPr lang="en-US" sz="2000" b="1" dirty="0">
              <a:solidFill>
                <a:schemeClr val="bg1"/>
              </a:solidFill>
            </a:endParaRPr>
          </a:p>
        </p:txBody>
      </p:sp>
      <p:sp>
        <p:nvSpPr>
          <p:cNvPr id="12" name="Rectangle 11"/>
          <p:cNvSpPr/>
          <p:nvPr/>
        </p:nvSpPr>
        <p:spPr>
          <a:xfrm>
            <a:off x="511320" y="3086747"/>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49</a:t>
            </a:r>
            <a:endParaRPr lang="en-US" sz="2000" b="1" dirty="0">
              <a:solidFill>
                <a:schemeClr val="bg1"/>
              </a:solidFill>
            </a:endParaRPr>
          </a:p>
        </p:txBody>
      </p:sp>
      <p:sp>
        <p:nvSpPr>
          <p:cNvPr id="14" name="Rectangle 13"/>
          <p:cNvSpPr/>
          <p:nvPr/>
        </p:nvSpPr>
        <p:spPr>
          <a:xfrm>
            <a:off x="511320" y="63568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50</a:t>
            </a:r>
            <a:endParaRPr lang="en-US" sz="2000" b="1" dirty="0">
              <a:solidFill>
                <a:schemeClr val="bg1"/>
              </a:solidFill>
            </a:endParaRPr>
          </a:p>
        </p:txBody>
      </p:sp>
      <p:sp>
        <p:nvSpPr>
          <p:cNvPr id="15" name="Rectangle 14"/>
          <p:cNvSpPr/>
          <p:nvPr/>
        </p:nvSpPr>
        <p:spPr>
          <a:xfrm>
            <a:off x="511320" y="83231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51</a:t>
            </a:r>
            <a:endParaRPr lang="en-US" sz="2000" b="1" dirty="0">
              <a:solidFill>
                <a:schemeClr val="bg1"/>
              </a:solidFill>
            </a:endParaRPr>
          </a:p>
        </p:txBody>
      </p:sp>
      <p:sp>
        <p:nvSpPr>
          <p:cNvPr id="16" name="Rectangle 15"/>
          <p:cNvSpPr/>
          <p:nvPr/>
        </p:nvSpPr>
        <p:spPr>
          <a:xfrm>
            <a:off x="511320" y="413235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52</a:t>
            </a:r>
            <a:endParaRPr lang="en-US" sz="2000" b="1" dirty="0">
              <a:solidFill>
                <a:schemeClr val="bg1"/>
              </a:solidFill>
            </a:endParaRPr>
          </a:p>
        </p:txBody>
      </p:sp>
      <p:sp>
        <p:nvSpPr>
          <p:cNvPr id="18" name="Rectangle 17"/>
          <p:cNvSpPr/>
          <p:nvPr/>
        </p:nvSpPr>
        <p:spPr>
          <a:xfrm>
            <a:off x="511320" y="1950126"/>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53</a:t>
            </a:r>
            <a:endParaRPr lang="en-US" sz="2000" b="1" dirty="0">
              <a:solidFill>
                <a:schemeClr val="bg1"/>
              </a:solidFill>
            </a:endParaRPr>
          </a:p>
        </p:txBody>
      </p:sp>
      <p:sp>
        <p:nvSpPr>
          <p:cNvPr id="19" name="Rectangle 18"/>
          <p:cNvSpPr/>
          <p:nvPr/>
        </p:nvSpPr>
        <p:spPr>
          <a:xfrm>
            <a:off x="511320" y="5633022"/>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54</a:t>
            </a:r>
            <a:endParaRPr lang="en-US" sz="2000" b="1" dirty="0">
              <a:solidFill>
                <a:schemeClr val="bg1"/>
              </a:solidFill>
            </a:endParaRPr>
          </a:p>
        </p:txBody>
      </p:sp>
      <p:sp>
        <p:nvSpPr>
          <p:cNvPr id="20" name="Rectangle 19"/>
          <p:cNvSpPr/>
          <p:nvPr/>
        </p:nvSpPr>
        <p:spPr>
          <a:xfrm>
            <a:off x="511320" y="2701605"/>
            <a:ext cx="445222" cy="36576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55</a:t>
            </a:r>
            <a:endParaRPr lang="en-US" sz="2000" b="1" dirty="0">
              <a:solidFill>
                <a:schemeClr val="bg1"/>
              </a:solidFill>
            </a:endParaRPr>
          </a:p>
        </p:txBody>
      </p:sp>
    </p:spTree>
    <p:extLst>
      <p:ext uri="{BB962C8B-B14F-4D97-AF65-F5344CB8AC3E}">
        <p14:creationId xmlns:p14="http://schemas.microsoft.com/office/powerpoint/2010/main" val="2570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8" grpId="0" animBg="1"/>
      <p:bldP spid="19" grpId="0" animBg="1"/>
      <p:bldP spid="2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4784"/>
            <a:ext cx="7886700" cy="818215"/>
          </a:xfrm>
        </p:spPr>
        <p:txBody>
          <a:bodyPr/>
          <a:lstStyle/>
          <a:p>
            <a:r>
              <a:rPr lang="en-US" dirty="0" smtClean="0"/>
              <a:t>Isaiah 55 in the New Testament</a:t>
            </a:r>
            <a:endParaRPr lang="en-US" dirty="0"/>
          </a:p>
        </p:txBody>
      </p:sp>
      <p:sp>
        <p:nvSpPr>
          <p:cNvPr id="3" name="Content Placeholder 2"/>
          <p:cNvSpPr>
            <a:spLocks noGrp="1"/>
          </p:cNvSpPr>
          <p:nvPr>
            <p:ph idx="1"/>
          </p:nvPr>
        </p:nvSpPr>
        <p:spPr>
          <a:xfrm>
            <a:off x="215154" y="1113117"/>
            <a:ext cx="8713693" cy="5490884"/>
          </a:xfrm>
        </p:spPr>
        <p:txBody>
          <a:bodyPr>
            <a:normAutofit/>
          </a:bodyPr>
          <a:lstStyle/>
          <a:p>
            <a:pPr marL="0" indent="0">
              <a:buNone/>
            </a:pPr>
            <a:r>
              <a:rPr lang="en-US" b="1" u="sng" dirty="0" smtClean="0">
                <a:latin typeface="Tahoma" charset="0"/>
                <a:ea typeface="Tahoma" charset="0"/>
                <a:cs typeface="Tahoma" charset="0"/>
              </a:rPr>
              <a:t>John 7</a:t>
            </a:r>
            <a:r>
              <a:rPr lang="en-US" b="1" dirty="0" smtClean="0">
                <a:latin typeface="Tahoma" charset="0"/>
                <a:ea typeface="Tahoma" charset="0"/>
                <a:cs typeface="Tahoma" charset="0"/>
              </a:rPr>
              <a:t> </a:t>
            </a:r>
            <a:r>
              <a:rPr lang="en-US" b="1" i="1" dirty="0" smtClean="0">
                <a:latin typeface="Tahoma" charset="0"/>
                <a:ea typeface="Tahoma" charset="0"/>
                <a:cs typeface="Tahoma" charset="0"/>
              </a:rPr>
              <a:t>(see Isaiah 55:1)</a:t>
            </a:r>
            <a:endParaRPr lang="en-US" b="1" i="1" u="sng" dirty="0" smtClean="0">
              <a:latin typeface="Tahoma" charset="0"/>
              <a:ea typeface="Tahoma" charset="0"/>
              <a:cs typeface="Tahoma" charset="0"/>
            </a:endParaRPr>
          </a:p>
          <a:p>
            <a:pPr marL="0" indent="0">
              <a:buNone/>
            </a:pPr>
            <a:r>
              <a:rPr lang="en-US" sz="3200" dirty="0">
                <a:latin typeface="Tahoma" charset="0"/>
                <a:ea typeface="Tahoma" charset="0"/>
                <a:cs typeface="Tahoma" charset="0"/>
              </a:rPr>
              <a:t>On the last day of the feast, the great day, Jesus stood up and cried out, “</a:t>
            </a:r>
            <a:r>
              <a:rPr lang="en-US" sz="3200" dirty="0">
                <a:solidFill>
                  <a:srgbClr val="FFFF00"/>
                </a:solidFill>
                <a:latin typeface="Tahoma" charset="0"/>
                <a:ea typeface="Tahoma" charset="0"/>
                <a:cs typeface="Tahoma" charset="0"/>
              </a:rPr>
              <a:t>If anyone thirsts, let him come to me and drink</a:t>
            </a:r>
            <a:r>
              <a:rPr lang="en-US" sz="3200" dirty="0">
                <a:latin typeface="Tahoma" charset="0"/>
                <a:ea typeface="Tahoma" charset="0"/>
                <a:cs typeface="Tahoma" charset="0"/>
              </a:rPr>
              <a:t>. Whoever believes in me, as the Scripture has said, ‘Out of his heart will flow rivers of living water.’” Now this he said about the Spirit, whom those who believed in him were to receive, for as yet the Spirit had not been given, because Jesus was not yet glorified.</a:t>
            </a:r>
          </a:p>
        </p:txBody>
      </p:sp>
    </p:spTree>
    <p:extLst>
      <p:ext uri="{BB962C8B-B14F-4D97-AF65-F5344CB8AC3E}">
        <p14:creationId xmlns:p14="http://schemas.microsoft.com/office/powerpoint/2010/main" val="17114490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963" y="281221"/>
            <a:ext cx="8842075" cy="6295558"/>
          </a:xfrm>
          <a:prstGeom prst="rect">
            <a:avLst/>
          </a:prstGeom>
        </p:spPr>
      </p:pic>
    </p:spTree>
    <p:extLst>
      <p:ext uri="{BB962C8B-B14F-4D97-AF65-F5344CB8AC3E}">
        <p14:creationId xmlns:p14="http://schemas.microsoft.com/office/powerpoint/2010/main" val="15117640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0864" y="1229192"/>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Israel (Northern)</a:t>
            </a:r>
          </a:p>
        </p:txBody>
      </p:sp>
      <p:sp>
        <p:nvSpPr>
          <p:cNvPr id="4" name="Rectangle 3"/>
          <p:cNvSpPr/>
          <p:nvPr/>
        </p:nvSpPr>
        <p:spPr>
          <a:xfrm>
            <a:off x="2060865" y="2377590"/>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Tahoma" charset="0"/>
                <a:ea typeface="Tahoma" charset="0"/>
                <a:cs typeface="Tahoma" charset="0"/>
              </a:rPr>
              <a:t>Judah (Southern)</a:t>
            </a:r>
          </a:p>
        </p:txBody>
      </p:sp>
      <p:sp>
        <p:nvSpPr>
          <p:cNvPr id="7" name="Rectangle 6"/>
          <p:cNvSpPr/>
          <p:nvPr/>
        </p:nvSpPr>
        <p:spPr>
          <a:xfrm>
            <a:off x="5360981" y="932762"/>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Tahoma" charset="0"/>
                <a:ea typeface="Tahoma" charset="0"/>
                <a:cs typeface="Tahoma" charset="0"/>
              </a:rPr>
              <a:t>Assyrian Captivity</a:t>
            </a:r>
          </a:p>
        </p:txBody>
      </p:sp>
      <p:sp>
        <p:nvSpPr>
          <p:cNvPr id="8" name="Rectangle 7"/>
          <p:cNvSpPr/>
          <p:nvPr/>
        </p:nvSpPr>
        <p:spPr>
          <a:xfrm>
            <a:off x="6032311" y="2358043"/>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Tahoma" charset="0"/>
                <a:ea typeface="Tahoma" charset="0"/>
                <a:cs typeface="Tahoma" charset="0"/>
              </a:rPr>
              <a:t>Babylonian Captivity</a:t>
            </a:r>
          </a:p>
        </p:txBody>
      </p:sp>
      <p:sp>
        <p:nvSpPr>
          <p:cNvPr id="9" name="Rectangle 8"/>
          <p:cNvSpPr/>
          <p:nvPr/>
        </p:nvSpPr>
        <p:spPr>
          <a:xfrm>
            <a:off x="277786" y="1391241"/>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Tahoma" charset="0"/>
                <a:ea typeface="Tahoma" charset="0"/>
                <a:cs typeface="Tahoma" charset="0"/>
              </a:rPr>
              <a:t>Israel </a:t>
            </a:r>
            <a:r>
              <a:rPr lang="en-US" sz="2800">
                <a:solidFill>
                  <a:sysClr val="windowText" lastClr="000000"/>
                </a:solidFill>
                <a:latin typeface="Tahoma" charset="0"/>
                <a:ea typeface="Tahoma" charset="0"/>
                <a:cs typeface="Tahoma" charset="0"/>
              </a:rPr>
              <a:t>(United Kingdom</a:t>
            </a:r>
            <a:r>
              <a:rPr lang="en-US" sz="2800" dirty="0">
                <a:solidFill>
                  <a:sysClr val="windowText" lastClr="000000"/>
                </a:solidFill>
                <a:latin typeface="Tahoma" charset="0"/>
                <a:ea typeface="Tahoma" charset="0"/>
                <a:cs typeface="Tahoma" charset="0"/>
              </a:rPr>
              <a:t>)</a:t>
            </a:r>
          </a:p>
        </p:txBody>
      </p:sp>
      <p:sp>
        <p:nvSpPr>
          <p:cNvPr id="10" name="5-Point Star 9"/>
          <p:cNvSpPr/>
          <p:nvPr/>
        </p:nvSpPr>
        <p:spPr>
          <a:xfrm>
            <a:off x="5113265" y="2095865"/>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28" y="187530"/>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199105"/>
            <a:ext cx="2404125" cy="523220"/>
          </a:xfrm>
          <a:prstGeom prst="rect">
            <a:avLst/>
          </a:prstGeom>
          <a:noFill/>
        </p:spPr>
        <p:txBody>
          <a:bodyPr wrap="square" rtlCol="0">
            <a:spAutoFit/>
          </a:bodyPr>
          <a:lstStyle/>
          <a:p>
            <a:pPr defTabSz="457200"/>
            <a:r>
              <a:rPr lang="en-US" sz="2800">
                <a:solidFill>
                  <a:prstClr val="white"/>
                </a:solidFill>
                <a:latin typeface="Tahoma" charset="0"/>
                <a:ea typeface="Tahoma" charset="0"/>
                <a:cs typeface="Tahoma" charset="0"/>
              </a:rPr>
              <a:t>= </a:t>
            </a:r>
            <a:r>
              <a:rPr lang="en-US" sz="2800" smtClean="0">
                <a:solidFill>
                  <a:prstClr val="white"/>
                </a:solidFill>
                <a:latin typeface="Tahoma" charset="0"/>
                <a:ea typeface="Tahoma" charset="0"/>
                <a:cs typeface="Tahoma" charset="0"/>
              </a:rPr>
              <a:t>Isaiah’s life</a:t>
            </a:r>
            <a:endParaRPr lang="en-US" sz="2800" dirty="0">
              <a:solidFill>
                <a:prstClr val="white"/>
              </a:solidFill>
              <a:latin typeface="Tahoma" charset="0"/>
              <a:ea typeface="Tahoma" charset="0"/>
              <a:cs typeface="Tahoma" charset="0"/>
            </a:endParaRPr>
          </a:p>
        </p:txBody>
      </p:sp>
      <p:sp>
        <p:nvSpPr>
          <p:cNvPr id="15" name="Rectangle 14"/>
          <p:cNvSpPr/>
          <p:nvPr/>
        </p:nvSpPr>
        <p:spPr>
          <a:xfrm>
            <a:off x="7602967" y="1797645"/>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Tahoma" charset="0"/>
                <a:ea typeface="Tahoma" charset="0"/>
                <a:cs typeface="Tahoma" charset="0"/>
              </a:rPr>
              <a:t>Return</a:t>
            </a:r>
            <a:endParaRPr lang="en-US" sz="2800" dirty="0">
              <a:solidFill>
                <a:sysClr val="windowText" lastClr="000000"/>
              </a:solidFill>
              <a:latin typeface="Tahoma" charset="0"/>
              <a:ea typeface="Tahoma" charset="0"/>
              <a:cs typeface="Tahoma" charset="0"/>
            </a:endParaRPr>
          </a:p>
        </p:txBody>
      </p:sp>
      <p:sp>
        <p:nvSpPr>
          <p:cNvPr id="6" name="TextBox 5"/>
          <p:cNvSpPr txBox="1"/>
          <p:nvPr/>
        </p:nvSpPr>
        <p:spPr>
          <a:xfrm>
            <a:off x="667063" y="3597641"/>
            <a:ext cx="7809875" cy="3108543"/>
          </a:xfrm>
          <a:prstGeom prst="rect">
            <a:avLst/>
          </a:prstGeom>
          <a:noFill/>
        </p:spPr>
        <p:txBody>
          <a:bodyPr wrap="square" rtlCol="0">
            <a:spAutoFit/>
          </a:bodyPr>
          <a:lstStyle/>
          <a:p>
            <a:r>
              <a:rPr lang="en-US" sz="2800" dirty="0" smtClean="0">
                <a:latin typeface="Tahoma" charset="0"/>
                <a:ea typeface="Tahoma" charset="0"/>
                <a:cs typeface="Tahoma" charset="0"/>
              </a:rPr>
              <a:t>Book of Isaiah:</a:t>
            </a:r>
          </a:p>
          <a:p>
            <a:pPr marL="285750" indent="-285750">
              <a:buFont typeface="Arial" charset="0"/>
              <a:buChar char="•"/>
            </a:pPr>
            <a:r>
              <a:rPr lang="en-US" sz="2800" dirty="0" smtClean="0">
                <a:solidFill>
                  <a:srgbClr val="FFFF00"/>
                </a:solidFill>
                <a:latin typeface="Tahoma" charset="0"/>
                <a:ea typeface="Tahoma" charset="0"/>
                <a:cs typeface="Tahoma" charset="0"/>
              </a:rPr>
              <a:t>1-39: </a:t>
            </a:r>
            <a:r>
              <a:rPr lang="en-US" sz="2800" dirty="0" smtClean="0">
                <a:latin typeface="Tahoma" charset="0"/>
                <a:ea typeface="Tahoma" charset="0"/>
                <a:cs typeface="Tahoma" charset="0"/>
              </a:rPr>
              <a:t>Present Crises</a:t>
            </a:r>
          </a:p>
          <a:p>
            <a:pPr marL="742950" lvl="1" indent="-285750">
              <a:buFont typeface="Arial" charset="0"/>
              <a:buChar char="•"/>
            </a:pPr>
            <a:r>
              <a:rPr lang="en-US" sz="2800" dirty="0" smtClean="0">
                <a:latin typeface="Tahoma" charset="0"/>
                <a:ea typeface="Tahoma" charset="0"/>
                <a:cs typeface="Tahoma" charset="0"/>
              </a:rPr>
              <a:t>Syrian Crisis under Ahaz (1-12)</a:t>
            </a:r>
          </a:p>
          <a:p>
            <a:pPr marL="742950" lvl="1" indent="-285750">
              <a:buFont typeface="Arial" charset="0"/>
              <a:buChar char="•"/>
            </a:pPr>
            <a:r>
              <a:rPr lang="en-US" sz="2800" dirty="0" smtClean="0">
                <a:latin typeface="Tahoma" charset="0"/>
                <a:ea typeface="Tahoma" charset="0"/>
                <a:cs typeface="Tahoma" charset="0"/>
              </a:rPr>
              <a:t>Assyrian Crisis under Hezekiah (28-39)</a:t>
            </a:r>
          </a:p>
          <a:p>
            <a:pPr marL="285750" indent="-285750">
              <a:buFont typeface="Arial" charset="0"/>
              <a:buChar char="•"/>
            </a:pPr>
            <a:r>
              <a:rPr lang="en-US" sz="2800" dirty="0" smtClean="0">
                <a:solidFill>
                  <a:srgbClr val="FFFF00"/>
                </a:solidFill>
                <a:latin typeface="Tahoma" charset="0"/>
                <a:ea typeface="Tahoma" charset="0"/>
                <a:cs typeface="Tahoma" charset="0"/>
              </a:rPr>
              <a:t>40-66: </a:t>
            </a:r>
            <a:r>
              <a:rPr lang="en-US" sz="2800" dirty="0" smtClean="0">
                <a:latin typeface="Tahoma" charset="0"/>
                <a:ea typeface="Tahoma" charset="0"/>
                <a:cs typeface="Tahoma" charset="0"/>
              </a:rPr>
              <a:t>Future Hope</a:t>
            </a:r>
          </a:p>
          <a:p>
            <a:pPr marL="742950" lvl="1" indent="-285750">
              <a:buFont typeface="Arial" charset="0"/>
              <a:buChar char="•"/>
            </a:pPr>
            <a:r>
              <a:rPr lang="en-US" sz="2800" dirty="0" smtClean="0">
                <a:latin typeface="Tahoma" charset="0"/>
                <a:ea typeface="Tahoma" charset="0"/>
                <a:cs typeface="Tahoma" charset="0"/>
              </a:rPr>
              <a:t>Return after Babylonian Crisis</a:t>
            </a:r>
          </a:p>
          <a:p>
            <a:pPr marL="742950" lvl="1" indent="-285750">
              <a:buFont typeface="Arial" charset="0"/>
              <a:buChar char="•"/>
            </a:pPr>
            <a:r>
              <a:rPr lang="en-US" sz="2800" dirty="0" smtClean="0">
                <a:latin typeface="Tahoma" charset="0"/>
                <a:ea typeface="Tahoma" charset="0"/>
                <a:cs typeface="Tahoma" charset="0"/>
              </a:rPr>
              <a:t>Highly Messianic</a:t>
            </a:r>
            <a:endParaRPr lang="en-US" sz="2800" dirty="0">
              <a:latin typeface="Tahoma" charset="0"/>
              <a:ea typeface="Tahoma" charset="0"/>
              <a:cs typeface="Tahoma" charset="0"/>
            </a:endParaRPr>
          </a:p>
        </p:txBody>
      </p:sp>
    </p:spTree>
    <p:extLst>
      <p:ext uri="{BB962C8B-B14F-4D97-AF65-F5344CB8AC3E}">
        <p14:creationId xmlns:p14="http://schemas.microsoft.com/office/powerpoint/2010/main" val="40273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0" grpId="0" animBg="1"/>
      <p:bldP spid="11" grpId="0" animBg="1"/>
      <p:bldP spid="12" grpId="0"/>
      <p:bldP spid="15" grpId="0" animBg="1"/>
      <p:bldP spid="6"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183"/>
            <a:ext cx="7886700" cy="668027"/>
          </a:xfrm>
        </p:spPr>
        <p:txBody>
          <a:bodyPr>
            <a:normAutofit/>
          </a:bodyPr>
          <a:lstStyle/>
          <a:p>
            <a:pPr algn="ctr"/>
            <a:r>
              <a:rPr lang="en-US" sz="3200" dirty="0" smtClean="0">
                <a:latin typeface="Tahoma" charset="0"/>
                <a:ea typeface="Tahoma" charset="0"/>
                <a:cs typeface="Tahoma" charset="0"/>
              </a:rPr>
              <a:t>God’s “Servant” in Isaiah 40-55</a:t>
            </a:r>
            <a:endParaRPr lang="en-US" sz="3200" dirty="0">
              <a:latin typeface="Tahoma" charset="0"/>
              <a:ea typeface="Tahoma" charset="0"/>
              <a:cs typeface="Tahoma" charset="0"/>
            </a:endParaRPr>
          </a:p>
        </p:txBody>
      </p:sp>
      <p:sp>
        <p:nvSpPr>
          <p:cNvPr id="4" name="TextBox 3"/>
          <p:cNvSpPr txBox="1"/>
          <p:nvPr/>
        </p:nvSpPr>
        <p:spPr>
          <a:xfrm>
            <a:off x="628650" y="8953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Israel is </a:t>
            </a:r>
            <a:r>
              <a:rPr lang="en-US" sz="3200" smtClean="0">
                <a:solidFill>
                  <a:schemeClr val="bg1"/>
                </a:solidFill>
                <a:latin typeface="Tahoma" charset="0"/>
                <a:ea typeface="Tahoma" charset="0"/>
                <a:cs typeface="Tahoma" charset="0"/>
              </a:rPr>
              <a:t>God’s Servant.</a:t>
            </a:r>
            <a:endParaRPr lang="en-US" sz="3200" dirty="0" smtClean="0">
              <a:solidFill>
                <a:schemeClr val="bg1"/>
              </a:solidFill>
              <a:latin typeface="Tahoma" charset="0"/>
              <a:ea typeface="Tahoma" charset="0"/>
              <a:cs typeface="Tahoma" charset="0"/>
            </a:endParaRPr>
          </a:p>
          <a:p>
            <a:pPr algn="ctr"/>
            <a:r>
              <a:rPr lang="en-US" sz="3200" dirty="0" smtClean="0">
                <a:solidFill>
                  <a:schemeClr val="bg1"/>
                </a:solidFill>
                <a:latin typeface="Tahoma" charset="0"/>
                <a:ea typeface="Tahoma" charset="0"/>
                <a:cs typeface="Tahoma" charset="0"/>
              </a:rPr>
              <a:t>41:8; 44:1-2, 21; 45:4</a:t>
            </a:r>
          </a:p>
        </p:txBody>
      </p:sp>
      <p:sp>
        <p:nvSpPr>
          <p:cNvPr id="6" name="TextBox 5"/>
          <p:cNvSpPr txBox="1"/>
          <p:nvPr/>
        </p:nvSpPr>
        <p:spPr>
          <a:xfrm>
            <a:off x="628650" y="20602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God chose Israel and is committed to help.</a:t>
            </a:r>
          </a:p>
          <a:p>
            <a:pPr algn="ctr"/>
            <a:r>
              <a:rPr lang="en-US" sz="3200" dirty="0" smtClean="0">
                <a:solidFill>
                  <a:schemeClr val="bg1"/>
                </a:solidFill>
                <a:latin typeface="Tahoma" charset="0"/>
                <a:ea typeface="Tahoma" charset="0"/>
                <a:cs typeface="Tahoma" charset="0"/>
              </a:rPr>
              <a:t>41:8-10; 44:1-5, 21-23; 45:4</a:t>
            </a:r>
          </a:p>
        </p:txBody>
      </p:sp>
      <p:sp>
        <p:nvSpPr>
          <p:cNvPr id="7" name="TextBox 6"/>
          <p:cNvSpPr txBox="1"/>
          <p:nvPr/>
        </p:nvSpPr>
        <p:spPr>
          <a:xfrm>
            <a:off x="628650" y="32251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God chose Israel to serve His purpose.</a:t>
            </a:r>
          </a:p>
          <a:p>
            <a:pPr algn="ctr"/>
            <a:r>
              <a:rPr lang="en-US" sz="3200" dirty="0" smtClean="0">
                <a:solidFill>
                  <a:schemeClr val="bg1"/>
                </a:solidFill>
                <a:latin typeface="Tahoma" charset="0"/>
                <a:ea typeface="Tahoma" charset="0"/>
                <a:cs typeface="Tahoma" charset="0"/>
              </a:rPr>
              <a:t>42:1-4; 43:8-13</a:t>
            </a:r>
          </a:p>
        </p:txBody>
      </p:sp>
      <p:sp>
        <p:nvSpPr>
          <p:cNvPr id="8" name="TextBox 7"/>
          <p:cNvSpPr txBox="1"/>
          <p:nvPr/>
        </p:nvSpPr>
        <p:spPr>
          <a:xfrm>
            <a:off x="628650" y="43900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Israel failed and had to be brought back.</a:t>
            </a:r>
          </a:p>
          <a:p>
            <a:pPr algn="ctr"/>
            <a:r>
              <a:rPr lang="en-US" sz="3200" dirty="0" smtClean="0">
                <a:solidFill>
                  <a:schemeClr val="bg1"/>
                </a:solidFill>
                <a:latin typeface="Tahoma" charset="0"/>
                <a:ea typeface="Tahoma" charset="0"/>
                <a:cs typeface="Tahoma" charset="0"/>
              </a:rPr>
              <a:t>42:18-22; 49:1-7</a:t>
            </a:r>
          </a:p>
        </p:txBody>
      </p:sp>
      <p:sp>
        <p:nvSpPr>
          <p:cNvPr id="9" name="TextBox 8"/>
          <p:cNvSpPr txBox="1"/>
          <p:nvPr/>
        </p:nvSpPr>
        <p:spPr>
          <a:xfrm>
            <a:off x="628650" y="5554967"/>
            <a:ext cx="7886700" cy="1077218"/>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Coming back requires severe discipline.</a:t>
            </a:r>
          </a:p>
          <a:p>
            <a:pPr algn="ctr"/>
            <a:r>
              <a:rPr lang="en-US" sz="3200" dirty="0" smtClean="0">
                <a:solidFill>
                  <a:schemeClr val="bg1"/>
                </a:solidFill>
                <a:latin typeface="Tahoma" charset="0"/>
                <a:ea typeface="Tahoma" charset="0"/>
                <a:cs typeface="Tahoma" charset="0"/>
              </a:rPr>
              <a:t>50:4-11; 52:13-53:12</a:t>
            </a:r>
          </a:p>
        </p:txBody>
      </p:sp>
    </p:spTree>
    <p:extLst>
      <p:ext uri="{BB962C8B-B14F-4D97-AF65-F5344CB8AC3E}">
        <p14:creationId xmlns:p14="http://schemas.microsoft.com/office/powerpoint/2010/main" val="94976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465334"/>
            <a:ext cx="7886700" cy="668027"/>
          </a:xfrm>
        </p:spPr>
        <p:txBody>
          <a:bodyPr>
            <a:normAutofit/>
          </a:bodyPr>
          <a:lstStyle/>
          <a:p>
            <a:pPr algn="ctr"/>
            <a:r>
              <a:rPr lang="en-US" sz="3200" dirty="0" smtClean="0">
                <a:latin typeface="Tahoma" charset="0"/>
                <a:ea typeface="Tahoma" charset="0"/>
                <a:cs typeface="Tahoma" charset="0"/>
              </a:rPr>
              <a:t>Jesus as God’s “Servant”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296882" y="1478072"/>
            <a:ext cx="8550234" cy="5238414"/>
          </a:xfrm>
        </p:spPr>
        <p:txBody>
          <a:bodyPr>
            <a:normAutofit/>
          </a:bodyPr>
          <a:lstStyle/>
          <a:p>
            <a:r>
              <a:rPr lang="en-US" sz="3200" dirty="0" smtClean="0">
                <a:latin typeface="Tahoma" charset="0"/>
                <a:ea typeface="Tahoma" charset="0"/>
                <a:cs typeface="Tahoma" charset="0"/>
              </a:rPr>
              <a:t>Matthew 2:13-15</a:t>
            </a:r>
          </a:p>
          <a:p>
            <a:r>
              <a:rPr lang="en-US" sz="3200" dirty="0" smtClean="0">
                <a:latin typeface="Tahoma" charset="0"/>
                <a:ea typeface="Tahoma" charset="0"/>
                <a:cs typeface="Tahoma" charset="0"/>
              </a:rPr>
              <a:t>Matthew 3:13-17</a:t>
            </a:r>
          </a:p>
          <a:p>
            <a:r>
              <a:rPr lang="en-US" sz="3200" dirty="0" smtClean="0">
                <a:latin typeface="Tahoma" charset="0"/>
                <a:ea typeface="Tahoma" charset="0"/>
                <a:cs typeface="Tahoma" charset="0"/>
              </a:rPr>
              <a:t>Matthew 4:12-17</a:t>
            </a:r>
          </a:p>
          <a:p>
            <a:r>
              <a:rPr lang="en-US" sz="3200" dirty="0" smtClean="0">
                <a:latin typeface="Tahoma" charset="0"/>
                <a:ea typeface="Tahoma" charset="0"/>
                <a:cs typeface="Tahoma" charset="0"/>
              </a:rPr>
              <a:t>Matthew 8:14-17</a:t>
            </a:r>
          </a:p>
          <a:p>
            <a:r>
              <a:rPr lang="en-US" sz="3200" dirty="0" smtClean="0">
                <a:latin typeface="Tahoma" charset="0"/>
                <a:ea typeface="Tahoma" charset="0"/>
                <a:cs typeface="Tahoma" charset="0"/>
              </a:rPr>
              <a:t>Matthew 12:15-21</a:t>
            </a:r>
          </a:p>
          <a:p>
            <a:r>
              <a:rPr lang="en-US" sz="3200" dirty="0" smtClean="0">
                <a:latin typeface="Tahoma" charset="0"/>
                <a:ea typeface="Tahoma" charset="0"/>
                <a:cs typeface="Tahoma" charset="0"/>
              </a:rPr>
              <a:t>Matthew 13:10-15</a:t>
            </a:r>
          </a:p>
          <a:p>
            <a:r>
              <a:rPr lang="en-US" sz="3200" dirty="0" smtClean="0">
                <a:latin typeface="Tahoma" charset="0"/>
                <a:ea typeface="Tahoma" charset="0"/>
                <a:cs typeface="Tahoma" charset="0"/>
              </a:rPr>
              <a:t>Matthew 15:1-9</a:t>
            </a:r>
          </a:p>
          <a:p>
            <a:r>
              <a:rPr lang="en-US" sz="3200" dirty="0" smtClean="0">
                <a:latin typeface="Tahoma" charset="0"/>
                <a:ea typeface="Tahoma" charset="0"/>
                <a:cs typeface="Tahoma" charset="0"/>
              </a:rPr>
              <a:t>Matthew 17:5</a:t>
            </a:r>
          </a:p>
          <a:p>
            <a:r>
              <a:rPr lang="en-US" sz="3200" dirty="0" smtClean="0">
                <a:latin typeface="Tahoma" charset="0"/>
                <a:ea typeface="Tahoma" charset="0"/>
                <a:cs typeface="Tahoma" charset="0"/>
              </a:rPr>
              <a:t>Matthew 27:14,26,38,57</a:t>
            </a:r>
          </a:p>
        </p:txBody>
      </p:sp>
      <p:sp>
        <p:nvSpPr>
          <p:cNvPr id="4" name="TextBox 3"/>
          <p:cNvSpPr txBox="1"/>
          <p:nvPr/>
        </p:nvSpPr>
        <p:spPr>
          <a:xfrm>
            <a:off x="4288971" y="1639177"/>
            <a:ext cx="4452257" cy="4031873"/>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Jesus perfectly carries out the mission given to Him as The Servant of the Lord, fulfilling the promise to Abraham by redeeming the true people of God.</a:t>
            </a:r>
          </a:p>
          <a:p>
            <a:pPr algn="ctr"/>
            <a:r>
              <a:rPr lang="en-US" sz="3200" dirty="0" smtClean="0">
                <a:solidFill>
                  <a:schemeClr val="bg1"/>
                </a:solidFill>
                <a:latin typeface="Tahoma" charset="0"/>
                <a:ea typeface="Tahoma" charset="0"/>
                <a:cs typeface="Tahoma" charset="0"/>
              </a:rPr>
              <a:t>(see Hebrews 10:1-10) </a:t>
            </a:r>
          </a:p>
        </p:txBody>
      </p:sp>
    </p:spTree>
    <p:extLst>
      <p:ext uri="{BB962C8B-B14F-4D97-AF65-F5344CB8AC3E}">
        <p14:creationId xmlns:p14="http://schemas.microsoft.com/office/powerpoint/2010/main" val="173035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465334"/>
            <a:ext cx="7886700" cy="668027"/>
          </a:xfrm>
        </p:spPr>
        <p:txBody>
          <a:bodyPr>
            <a:normAutofit/>
          </a:bodyPr>
          <a:lstStyle/>
          <a:p>
            <a:pPr algn="ctr"/>
            <a:r>
              <a:rPr lang="en-US" sz="3200" dirty="0" smtClean="0">
                <a:latin typeface="Tahoma" charset="0"/>
                <a:ea typeface="Tahoma" charset="0"/>
                <a:cs typeface="Tahoma" charset="0"/>
              </a:rPr>
              <a:t>Christians Filling the </a:t>
            </a:r>
            <a:r>
              <a:rPr lang="en-US" sz="3200" dirty="0">
                <a:latin typeface="Tahoma" charset="0"/>
                <a:ea typeface="Tahoma" charset="0"/>
                <a:cs typeface="Tahoma" charset="0"/>
              </a:rPr>
              <a:t>R</a:t>
            </a:r>
            <a:r>
              <a:rPr lang="en-US" sz="3200" dirty="0" smtClean="0">
                <a:latin typeface="Tahoma" charset="0"/>
                <a:ea typeface="Tahoma" charset="0"/>
                <a:cs typeface="Tahoma" charset="0"/>
              </a:rPr>
              <a:t>ole of the “Servant”</a:t>
            </a:r>
            <a:endParaRPr lang="en-US" sz="3200" dirty="0">
              <a:latin typeface="Tahoma" charset="0"/>
              <a:ea typeface="Tahoma" charset="0"/>
              <a:cs typeface="Tahoma" charset="0"/>
            </a:endParaRPr>
          </a:p>
        </p:txBody>
      </p:sp>
      <p:sp>
        <p:nvSpPr>
          <p:cNvPr id="3" name="Content Placeholder 2"/>
          <p:cNvSpPr>
            <a:spLocks noGrp="1"/>
          </p:cNvSpPr>
          <p:nvPr>
            <p:ph idx="1"/>
          </p:nvPr>
        </p:nvSpPr>
        <p:spPr>
          <a:xfrm>
            <a:off x="296882" y="1478072"/>
            <a:ext cx="8550234" cy="2408128"/>
          </a:xfrm>
        </p:spPr>
        <p:txBody>
          <a:bodyPr>
            <a:normAutofit/>
          </a:bodyPr>
          <a:lstStyle/>
          <a:p>
            <a:r>
              <a:rPr lang="en-US" sz="3200" smtClean="0">
                <a:latin typeface="Tahoma" charset="0"/>
                <a:ea typeface="Tahoma" charset="0"/>
                <a:cs typeface="Tahoma" charset="0"/>
              </a:rPr>
              <a:t>Acts 13:44-52</a:t>
            </a:r>
            <a:endParaRPr lang="en-US" sz="3200" dirty="0" smtClean="0">
              <a:latin typeface="Tahoma" charset="0"/>
              <a:ea typeface="Tahoma" charset="0"/>
              <a:cs typeface="Tahoma" charset="0"/>
            </a:endParaRPr>
          </a:p>
          <a:p>
            <a:r>
              <a:rPr lang="en-US" sz="3200" dirty="0" smtClean="0">
                <a:latin typeface="Tahoma" charset="0"/>
                <a:ea typeface="Tahoma" charset="0"/>
                <a:cs typeface="Tahoma" charset="0"/>
              </a:rPr>
              <a:t>Romans 10:14-17</a:t>
            </a:r>
          </a:p>
          <a:p>
            <a:r>
              <a:rPr lang="en-US" sz="3200" dirty="0" smtClean="0">
                <a:latin typeface="Tahoma" charset="0"/>
                <a:ea typeface="Tahoma" charset="0"/>
                <a:cs typeface="Tahoma" charset="0"/>
              </a:rPr>
              <a:t>2 Corinthians 5:16-6:10</a:t>
            </a:r>
          </a:p>
          <a:p>
            <a:r>
              <a:rPr lang="en-US" sz="3200" dirty="0" smtClean="0">
                <a:latin typeface="Tahoma" charset="0"/>
                <a:ea typeface="Tahoma" charset="0"/>
                <a:cs typeface="Tahoma" charset="0"/>
              </a:rPr>
              <a:t>Galatians 6:11-16</a:t>
            </a:r>
          </a:p>
        </p:txBody>
      </p:sp>
      <p:sp>
        <p:nvSpPr>
          <p:cNvPr id="4" name="TextBox 3"/>
          <p:cNvSpPr txBox="1"/>
          <p:nvPr/>
        </p:nvSpPr>
        <p:spPr>
          <a:xfrm>
            <a:off x="2136319" y="3886200"/>
            <a:ext cx="4871359" cy="2554545"/>
          </a:xfrm>
          <a:prstGeom prst="rect">
            <a:avLst/>
          </a:prstGeom>
          <a:solidFill>
            <a:schemeClr val="accent2"/>
          </a:solidFill>
          <a:ln w="38100">
            <a:noFill/>
          </a:ln>
        </p:spPr>
        <p:txBody>
          <a:bodyPr wrap="square" rtlCol="0">
            <a:spAutoFit/>
          </a:bodyPr>
          <a:lstStyle/>
          <a:p>
            <a:pPr algn="ctr"/>
            <a:r>
              <a:rPr lang="en-US" sz="3200" dirty="0" smtClean="0">
                <a:solidFill>
                  <a:schemeClr val="bg1"/>
                </a:solidFill>
                <a:latin typeface="Tahoma" charset="0"/>
                <a:ea typeface="Tahoma" charset="0"/>
                <a:cs typeface="Tahoma" charset="0"/>
              </a:rPr>
              <a:t>We, as the true Israel, are redeemed by Jesus and empowered by His Spirit to fulfill </a:t>
            </a:r>
            <a:r>
              <a:rPr lang="en-US" sz="3200" smtClean="0">
                <a:solidFill>
                  <a:schemeClr val="bg1"/>
                </a:solidFill>
                <a:latin typeface="Tahoma" charset="0"/>
                <a:ea typeface="Tahoma" charset="0"/>
                <a:cs typeface="Tahoma" charset="0"/>
              </a:rPr>
              <a:t>the purpose God has given us.</a:t>
            </a:r>
            <a:endParaRPr lang="en-US" sz="3200" dirty="0" smtClean="0">
              <a:solidFill>
                <a:schemeClr val="bg1"/>
              </a:solidFill>
              <a:latin typeface="Tahoma" charset="0"/>
              <a:ea typeface="Tahoma" charset="0"/>
              <a:cs typeface="Tahoma" charset="0"/>
            </a:endParaRPr>
          </a:p>
        </p:txBody>
      </p:sp>
    </p:spTree>
    <p:extLst>
      <p:ext uri="{BB962C8B-B14F-4D97-AF65-F5344CB8AC3E}">
        <p14:creationId xmlns:p14="http://schemas.microsoft.com/office/powerpoint/2010/main" val="44911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1140396" y="2274838"/>
            <a:ext cx="6863208" cy="1569660"/>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God brings destruction on the whole earth.</a:t>
            </a:r>
            <a:endParaRPr lang="en-US" sz="4800" dirty="0">
              <a:latin typeface="Tahoma" charset="0"/>
              <a:ea typeface="Tahoma" charset="0"/>
              <a:cs typeface="Tahoma" charset="0"/>
            </a:endParaRPr>
          </a:p>
        </p:txBody>
      </p:sp>
      <p:sp>
        <p:nvSpPr>
          <p:cNvPr id="10" name="TextBox 9"/>
          <p:cNvSpPr txBox="1"/>
          <p:nvPr/>
        </p:nvSpPr>
        <p:spPr>
          <a:xfrm>
            <a:off x="2753728" y="4181949"/>
            <a:ext cx="3636545" cy="646331"/>
          </a:xfrm>
          <a:prstGeom prst="rect">
            <a:avLst/>
          </a:prstGeom>
          <a:solidFill>
            <a:srgbClr val="FFFF00"/>
          </a:solidFill>
          <a:ln w="28575">
            <a:noFill/>
          </a:ln>
        </p:spPr>
        <p:txBody>
          <a:bodyPr wrap="square" rtlCol="0">
            <a:spAutoFit/>
          </a:bodyPr>
          <a:lstStyle/>
          <a:p>
            <a:pPr algn="ctr"/>
            <a:r>
              <a:rPr lang="en-US" sz="3600" b="1" smtClean="0">
                <a:solidFill>
                  <a:sysClr val="windowText" lastClr="000000"/>
                </a:solidFill>
              </a:rPr>
              <a:t>Chapter 24</a:t>
            </a:r>
            <a:endParaRPr lang="en-US" sz="3600" dirty="0">
              <a:solidFill>
                <a:sysClr val="windowText" lastClr="000000"/>
              </a:solidFill>
            </a:endParaRPr>
          </a:p>
        </p:txBody>
      </p:sp>
    </p:spTree>
    <p:extLst>
      <p:ext uri="{BB962C8B-B14F-4D97-AF65-F5344CB8AC3E}">
        <p14:creationId xmlns:p14="http://schemas.microsoft.com/office/powerpoint/2010/main" val="165324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1140396" y="2274838"/>
            <a:ext cx="6863208" cy="2308324"/>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God makes the worm Israel into a sledge that threshes mountains.</a:t>
            </a:r>
            <a:endParaRPr lang="en-US" sz="4800" dirty="0">
              <a:latin typeface="Tahoma" charset="0"/>
              <a:ea typeface="Tahoma" charset="0"/>
              <a:cs typeface="Tahoma" charset="0"/>
            </a:endParaRPr>
          </a:p>
        </p:txBody>
      </p:sp>
      <p:sp>
        <p:nvSpPr>
          <p:cNvPr id="10" name="TextBox 9"/>
          <p:cNvSpPr txBox="1"/>
          <p:nvPr/>
        </p:nvSpPr>
        <p:spPr>
          <a:xfrm>
            <a:off x="2753727" y="5085463"/>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41</a:t>
            </a:r>
            <a:endParaRPr lang="en-US" sz="3600" dirty="0">
              <a:solidFill>
                <a:sysClr val="windowText" lastClr="000000"/>
              </a:solidFill>
            </a:endParaRPr>
          </a:p>
        </p:txBody>
      </p:sp>
    </p:spTree>
    <p:extLst>
      <p:ext uri="{BB962C8B-B14F-4D97-AF65-F5344CB8AC3E}">
        <p14:creationId xmlns:p14="http://schemas.microsoft.com/office/powerpoint/2010/main" val="169155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1140396" y="2274838"/>
            <a:ext cx="6863208" cy="1569660"/>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God’s oracle against Babylon.</a:t>
            </a:r>
            <a:endParaRPr lang="en-US" sz="4800" dirty="0">
              <a:latin typeface="Tahoma" charset="0"/>
              <a:ea typeface="Tahoma" charset="0"/>
              <a:cs typeface="Tahoma" charset="0"/>
            </a:endParaRPr>
          </a:p>
        </p:txBody>
      </p:sp>
      <p:sp>
        <p:nvSpPr>
          <p:cNvPr id="10" name="TextBox 9"/>
          <p:cNvSpPr txBox="1"/>
          <p:nvPr/>
        </p:nvSpPr>
        <p:spPr>
          <a:xfrm>
            <a:off x="2753727" y="4258149"/>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13-14, 21</a:t>
            </a:r>
            <a:endParaRPr lang="en-US" sz="3600" dirty="0">
              <a:solidFill>
                <a:sysClr val="windowText" lastClr="000000"/>
              </a:solidFill>
            </a:endParaRPr>
          </a:p>
        </p:txBody>
      </p:sp>
    </p:spTree>
    <p:extLst>
      <p:ext uri="{BB962C8B-B14F-4D97-AF65-F5344CB8AC3E}">
        <p14:creationId xmlns:p14="http://schemas.microsoft.com/office/powerpoint/2010/main" val="5935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6182" y="415492"/>
            <a:ext cx="3636545" cy="584775"/>
          </a:xfrm>
          <a:prstGeom prst="rect">
            <a:avLst/>
          </a:prstGeom>
          <a:solidFill>
            <a:srgbClr val="C00000"/>
          </a:solidFill>
          <a:ln w="28575">
            <a:noFill/>
          </a:ln>
        </p:spPr>
        <p:txBody>
          <a:bodyPr wrap="square" rtlCol="0">
            <a:spAutoFit/>
          </a:bodyPr>
          <a:lstStyle/>
          <a:p>
            <a:pPr algn="ctr"/>
            <a:r>
              <a:rPr lang="en-US" sz="3200" b="1" dirty="0" smtClean="0"/>
              <a:t>1-39</a:t>
            </a:r>
            <a:endParaRPr lang="en-US" sz="3200" dirty="0"/>
          </a:p>
        </p:txBody>
      </p:sp>
      <p:sp>
        <p:nvSpPr>
          <p:cNvPr id="3" name="TextBox 2"/>
          <p:cNvSpPr txBox="1"/>
          <p:nvPr/>
        </p:nvSpPr>
        <p:spPr>
          <a:xfrm>
            <a:off x="4771238" y="415491"/>
            <a:ext cx="3636545"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40-66</a:t>
            </a:r>
            <a:endParaRPr lang="en-US" sz="3200" dirty="0">
              <a:solidFill>
                <a:sysClr val="windowText" lastClr="000000"/>
              </a:solidFill>
            </a:endParaRPr>
          </a:p>
        </p:txBody>
      </p:sp>
      <p:sp>
        <p:nvSpPr>
          <p:cNvPr id="4" name="TextBox 3"/>
          <p:cNvSpPr txBox="1"/>
          <p:nvPr/>
        </p:nvSpPr>
        <p:spPr>
          <a:xfrm>
            <a:off x="776182" y="1107591"/>
            <a:ext cx="1150588" cy="584775"/>
          </a:xfrm>
          <a:prstGeom prst="rect">
            <a:avLst/>
          </a:prstGeom>
          <a:solidFill>
            <a:srgbClr val="C00000"/>
          </a:solidFill>
          <a:ln w="28575">
            <a:noFill/>
          </a:ln>
        </p:spPr>
        <p:txBody>
          <a:bodyPr wrap="square" rtlCol="0">
            <a:spAutoFit/>
          </a:bodyPr>
          <a:lstStyle/>
          <a:p>
            <a:pPr algn="ctr"/>
            <a:r>
              <a:rPr lang="en-US" sz="3200" b="1" dirty="0" smtClean="0"/>
              <a:t>1-12</a:t>
            </a:r>
            <a:endParaRPr lang="en-US" sz="3200" dirty="0"/>
          </a:p>
        </p:txBody>
      </p:sp>
      <p:sp>
        <p:nvSpPr>
          <p:cNvPr id="5" name="TextBox 4"/>
          <p:cNvSpPr txBox="1"/>
          <p:nvPr/>
        </p:nvSpPr>
        <p:spPr>
          <a:xfrm>
            <a:off x="3276599" y="1107591"/>
            <a:ext cx="1136127" cy="584775"/>
          </a:xfrm>
          <a:prstGeom prst="rect">
            <a:avLst/>
          </a:prstGeom>
          <a:solidFill>
            <a:srgbClr val="C00000"/>
          </a:solidFill>
          <a:ln w="28575">
            <a:noFill/>
          </a:ln>
        </p:spPr>
        <p:txBody>
          <a:bodyPr wrap="square" rtlCol="0">
            <a:spAutoFit/>
          </a:bodyPr>
          <a:lstStyle/>
          <a:p>
            <a:pPr algn="ctr"/>
            <a:r>
              <a:rPr lang="en-US" sz="3200" b="1" dirty="0" smtClean="0"/>
              <a:t>28-39</a:t>
            </a:r>
            <a:endParaRPr lang="en-US" sz="3200" dirty="0"/>
          </a:p>
        </p:txBody>
      </p:sp>
      <p:sp>
        <p:nvSpPr>
          <p:cNvPr id="6" name="TextBox 5"/>
          <p:cNvSpPr txBox="1"/>
          <p:nvPr/>
        </p:nvSpPr>
        <p:spPr>
          <a:xfrm>
            <a:off x="2033621" y="1107591"/>
            <a:ext cx="1136127" cy="584775"/>
          </a:xfrm>
          <a:prstGeom prst="rect">
            <a:avLst/>
          </a:prstGeom>
          <a:solidFill>
            <a:srgbClr val="C00000"/>
          </a:solidFill>
          <a:ln w="28575">
            <a:noFill/>
          </a:ln>
        </p:spPr>
        <p:txBody>
          <a:bodyPr wrap="square" rtlCol="0">
            <a:spAutoFit/>
          </a:bodyPr>
          <a:lstStyle/>
          <a:p>
            <a:pPr algn="ctr"/>
            <a:r>
              <a:rPr lang="en-US" sz="3200" b="1" dirty="0" smtClean="0"/>
              <a:t>13-27</a:t>
            </a:r>
            <a:endParaRPr lang="en-US" sz="3200" dirty="0"/>
          </a:p>
        </p:txBody>
      </p:sp>
      <p:sp>
        <p:nvSpPr>
          <p:cNvPr id="7" name="TextBox 6"/>
          <p:cNvSpPr txBox="1"/>
          <p:nvPr/>
        </p:nvSpPr>
        <p:spPr>
          <a:xfrm>
            <a:off x="4771238" y="1107588"/>
            <a:ext cx="1738419"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40-55</a:t>
            </a:r>
            <a:endParaRPr lang="en-US" sz="3200" dirty="0">
              <a:solidFill>
                <a:sysClr val="windowText" lastClr="000000"/>
              </a:solidFill>
            </a:endParaRPr>
          </a:p>
        </p:txBody>
      </p:sp>
      <p:sp>
        <p:nvSpPr>
          <p:cNvPr id="8" name="TextBox 7"/>
          <p:cNvSpPr txBox="1"/>
          <p:nvPr/>
        </p:nvSpPr>
        <p:spPr>
          <a:xfrm>
            <a:off x="6672943" y="1107587"/>
            <a:ext cx="1734840" cy="584775"/>
          </a:xfrm>
          <a:prstGeom prst="rect">
            <a:avLst/>
          </a:prstGeom>
          <a:solidFill>
            <a:srgbClr val="00B0F0"/>
          </a:solidFill>
          <a:ln w="28575">
            <a:noFill/>
          </a:ln>
        </p:spPr>
        <p:txBody>
          <a:bodyPr wrap="square" rtlCol="0">
            <a:spAutoFit/>
          </a:bodyPr>
          <a:lstStyle/>
          <a:p>
            <a:pPr algn="ctr"/>
            <a:r>
              <a:rPr lang="en-US" sz="3200" b="1" dirty="0" smtClean="0">
                <a:solidFill>
                  <a:sysClr val="windowText" lastClr="000000"/>
                </a:solidFill>
              </a:rPr>
              <a:t>56-66</a:t>
            </a:r>
            <a:endParaRPr lang="en-US" sz="3200" dirty="0">
              <a:solidFill>
                <a:sysClr val="windowText" lastClr="000000"/>
              </a:solidFill>
            </a:endParaRPr>
          </a:p>
        </p:txBody>
      </p:sp>
      <p:sp>
        <p:nvSpPr>
          <p:cNvPr id="9" name="TextBox 8"/>
          <p:cNvSpPr txBox="1"/>
          <p:nvPr/>
        </p:nvSpPr>
        <p:spPr>
          <a:xfrm>
            <a:off x="880440" y="2285724"/>
            <a:ext cx="7383118" cy="1569660"/>
          </a:xfrm>
          <a:prstGeom prst="rect">
            <a:avLst/>
          </a:prstGeom>
          <a:noFill/>
          <a:ln w="38100">
            <a:solidFill>
              <a:schemeClr val="tx1"/>
            </a:solidFill>
          </a:ln>
        </p:spPr>
        <p:txBody>
          <a:bodyPr wrap="square" rtlCol="0">
            <a:spAutoFit/>
          </a:bodyPr>
          <a:lstStyle/>
          <a:p>
            <a:pPr algn="ctr"/>
            <a:r>
              <a:rPr lang="en-US" sz="4800" dirty="0" smtClean="0">
                <a:latin typeface="Tahoma" charset="0"/>
                <a:ea typeface="Tahoma" charset="0"/>
                <a:cs typeface="Tahoma" charset="0"/>
              </a:rPr>
              <a:t>Hezekiah shows </a:t>
            </a:r>
            <a:r>
              <a:rPr lang="en-US" sz="4800" smtClean="0">
                <a:latin typeface="Tahoma" charset="0"/>
                <a:ea typeface="Tahoma" charset="0"/>
                <a:cs typeface="Tahoma" charset="0"/>
              </a:rPr>
              <a:t>off his wealth to the Babylonians.</a:t>
            </a:r>
            <a:endParaRPr lang="en-US" sz="4800" dirty="0">
              <a:latin typeface="Tahoma" charset="0"/>
              <a:ea typeface="Tahoma" charset="0"/>
              <a:cs typeface="Tahoma" charset="0"/>
            </a:endParaRPr>
          </a:p>
        </p:txBody>
      </p:sp>
      <p:sp>
        <p:nvSpPr>
          <p:cNvPr id="10" name="TextBox 9"/>
          <p:cNvSpPr txBox="1"/>
          <p:nvPr/>
        </p:nvSpPr>
        <p:spPr>
          <a:xfrm>
            <a:off x="2753727" y="4258149"/>
            <a:ext cx="3636545" cy="646331"/>
          </a:xfrm>
          <a:prstGeom prst="rect">
            <a:avLst/>
          </a:prstGeom>
          <a:solidFill>
            <a:srgbClr val="FFFF00"/>
          </a:solidFill>
          <a:ln w="28575">
            <a:noFill/>
          </a:ln>
        </p:spPr>
        <p:txBody>
          <a:bodyPr wrap="square" rtlCol="0">
            <a:spAutoFit/>
          </a:bodyPr>
          <a:lstStyle/>
          <a:p>
            <a:pPr algn="ctr"/>
            <a:r>
              <a:rPr lang="en-US" sz="3600" b="1" dirty="0" smtClean="0">
                <a:solidFill>
                  <a:sysClr val="windowText" lastClr="000000"/>
                </a:solidFill>
              </a:rPr>
              <a:t>Chapter 39</a:t>
            </a:r>
            <a:endParaRPr lang="en-US" sz="3600" dirty="0">
              <a:solidFill>
                <a:sysClr val="windowText" lastClr="000000"/>
              </a:solidFill>
            </a:endParaRPr>
          </a:p>
        </p:txBody>
      </p:sp>
    </p:spTree>
    <p:extLst>
      <p:ext uri="{BB962C8B-B14F-4D97-AF65-F5344CB8AC3E}">
        <p14:creationId xmlns:p14="http://schemas.microsoft.com/office/powerpoint/2010/main" val="162717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19176</TotalTime>
  <Words>1326</Words>
  <Application>Microsoft Office PowerPoint</Application>
  <PresentationFormat>On-screen Show (4:3)</PresentationFormat>
  <Paragraphs>279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Book of Isaiah</vt:lpstr>
      <vt:lpstr>Class Plan</vt:lpstr>
      <vt:lpstr>God’s “Servant” in Isaiah 40-55</vt:lpstr>
      <vt:lpstr>Jesus as God’s “Servant”</vt:lpstr>
      <vt:lpstr>Christians Filling the Role of the “Servant”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Book of Isaiah</vt:lpstr>
      <vt:lpstr>Structure of Isaiah</vt:lpstr>
      <vt:lpstr>Isaiah Highlights (1-12)</vt:lpstr>
      <vt:lpstr>Structure of Isaiah</vt:lpstr>
      <vt:lpstr>Isaiah Highlights (13-27)</vt:lpstr>
      <vt:lpstr>Structure of Isaiah</vt:lpstr>
      <vt:lpstr>Isaiah Highlights (28-39)</vt:lpstr>
      <vt:lpstr>Structure of Isaiah</vt:lpstr>
      <vt:lpstr>Isaiah Highlights (40-55)</vt:lpstr>
      <vt:lpstr>Isaiah 55 in the New Testament</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Isaiah</dc:title>
  <dc:creator>Microsoft Office User</dc:creator>
  <cp:lastModifiedBy>Jon Baize</cp:lastModifiedBy>
  <cp:revision>246</cp:revision>
  <cp:lastPrinted>2018-02-01T00:01:42Z</cp:lastPrinted>
  <dcterms:created xsi:type="dcterms:W3CDTF">2017-12-06T22:33:32Z</dcterms:created>
  <dcterms:modified xsi:type="dcterms:W3CDTF">2018-04-15T00:06:38Z</dcterms:modified>
</cp:coreProperties>
</file>