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handoutMasterIdLst>
    <p:handoutMasterId r:id="rId31"/>
  </p:handoutMasterIdLst>
  <p:sldIdLst>
    <p:sldId id="336" r:id="rId2"/>
    <p:sldId id="344" r:id="rId3"/>
    <p:sldId id="391" r:id="rId4"/>
    <p:sldId id="392" r:id="rId5"/>
    <p:sldId id="393" r:id="rId6"/>
    <p:sldId id="394" r:id="rId7"/>
    <p:sldId id="395" r:id="rId8"/>
    <p:sldId id="396" r:id="rId9"/>
    <p:sldId id="398" r:id="rId10"/>
    <p:sldId id="399" r:id="rId11"/>
    <p:sldId id="400" r:id="rId12"/>
    <p:sldId id="401" r:id="rId13"/>
    <p:sldId id="271" r:id="rId14"/>
    <p:sldId id="405" r:id="rId15"/>
    <p:sldId id="403" r:id="rId16"/>
    <p:sldId id="404" r:id="rId17"/>
    <p:sldId id="383" r:id="rId18"/>
    <p:sldId id="337" r:id="rId19"/>
    <p:sldId id="338" r:id="rId20"/>
    <p:sldId id="364" r:id="rId21"/>
    <p:sldId id="340" r:id="rId22"/>
    <p:sldId id="341" r:id="rId23"/>
    <p:sldId id="342" r:id="rId24"/>
    <p:sldId id="343" r:id="rId25"/>
    <p:sldId id="359" r:id="rId26"/>
    <p:sldId id="360" r:id="rId27"/>
    <p:sldId id="294" r:id="rId28"/>
    <p:sldId id="388" r:id="rId29"/>
    <p:sldId id="402" r:id="rId30"/>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6D6FF"/>
    <a:srgbClr val="941100"/>
    <a:srgbClr val="D5FC7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056"/>
    <p:restoredTop sz="94667"/>
  </p:normalViewPr>
  <p:slideViewPr>
    <p:cSldViewPr snapToGrid="0" snapToObjects="1">
      <p:cViewPr>
        <p:scale>
          <a:sx n="86" d="100"/>
          <a:sy n="86" d="100"/>
        </p:scale>
        <p:origin x="-90" y="-450"/>
      </p:cViewPr>
      <p:guideLst>
        <p:guide orient="horz" pos="2160"/>
        <p:guide pos="2880"/>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1"/>
            <a:ext cx="3962400" cy="344091"/>
          </a:xfrm>
          <a:prstGeom prst="rect">
            <a:avLst/>
          </a:prstGeom>
        </p:spPr>
        <p:txBody>
          <a:bodyPr vert="horz" lIns="91440" tIns="45720" rIns="91440" bIns="45720" rtlCol="0"/>
          <a:lstStyle>
            <a:lvl1pPr algn="r">
              <a:defRPr sz="1200"/>
            </a:lvl1pPr>
          </a:lstStyle>
          <a:p>
            <a:fld id="{3511E626-ED7D-354F-989F-264FF872875C}" type="datetimeFigureOut">
              <a:rPr lang="en-US" smtClean="0"/>
              <a:t>4/18/2018</a:t>
            </a:fld>
            <a:endParaRPr lang="en-US"/>
          </a:p>
        </p:txBody>
      </p:sp>
      <p:sp>
        <p:nvSpPr>
          <p:cNvPr id="4" name="Footer Placeholder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62068972-C07B-C147-BBA6-F3129A1591BB}" type="slidenum">
              <a:rPr lang="en-US" smtClean="0"/>
              <a:t>‹#›</a:t>
            </a:fld>
            <a:endParaRPr lang="en-US"/>
          </a:p>
        </p:txBody>
      </p:sp>
    </p:spTree>
    <p:extLst>
      <p:ext uri="{BB962C8B-B14F-4D97-AF65-F5344CB8AC3E}">
        <p14:creationId xmlns:p14="http://schemas.microsoft.com/office/powerpoint/2010/main" val="148492920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4/18/2018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776788939"/>
      </p:ext>
    </p:extLst>
  </p:cSld>
  <p:clrMapOvr>
    <a:masterClrMapping/>
  </p:clrMapOvr>
  <p:extLst>
    <p:ext uri="{DCECCB84-F9BA-43D5-87BE-67443E8EF086}">
      <p15:sldGuideLst xmlns:p15="http://schemas.microsoft.com/office/powerpoint/2012/main" xmlns=""/>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4/18/2018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930977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4/18/2018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637304098"/>
      </p:ext>
    </p:extLst>
  </p:cSld>
  <p:clrMapOvr>
    <a:masterClrMapping/>
  </p:clrMapOvr>
  <p:extLst>
    <p:ext uri="{DCECCB84-F9BA-43D5-87BE-67443E8EF086}">
      <p15:sldGuideLst xmlns:p15="http://schemas.microsoft.com/office/powerpoint/2012/main" xmlns=""/>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4/18/2018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911554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4/18/2018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749528059"/>
      </p:ext>
    </p:extLst>
  </p:cSld>
  <p:clrMapOvr>
    <a:masterClrMapping/>
  </p:clrMapOvr>
  <p:extLst>
    <p:ext uri="{DCECCB84-F9BA-43D5-87BE-67443E8EF086}">
      <p15:sldGuideLst xmlns:p15="http://schemas.microsoft.com/office/powerpoint/2012/main" xmlns=""/>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C633830-2244-49AE-BC4A-47F415C177C6}" type="datetimeFigureOut">
              <a:rPr lang="en-US" smtClean="0">
                <a:solidFill>
                  <a:prstClr val="white">
                    <a:tint val="75000"/>
                  </a:prstClr>
                </a:solidFill>
              </a:rPr>
              <a:pPr/>
              <a:t>4/18/2018</a:t>
            </a:fld>
            <a:endParaRPr lang="en-US" dirty="0">
              <a:solidFill>
                <a:prstClr val="white">
                  <a:tint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68935530"/>
      </p:ext>
    </p:extLst>
  </p:cSld>
  <p:clrMapOvr>
    <a:masterClrMapping/>
  </p:clrMapOvr>
  <p:extLst>
    <p:ext uri="{DCECCB84-F9BA-43D5-87BE-67443E8EF086}">
      <p15:sldGuideLst xmlns:p15="http://schemas.microsoft.com/office/powerpoint/2012/main" xmlns=""/>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C633830-2244-49AE-BC4A-47F415C177C6}" type="datetimeFigureOut">
              <a:rPr lang="en-US" smtClean="0">
                <a:solidFill>
                  <a:prstClr val="white">
                    <a:tint val="75000"/>
                  </a:prstClr>
                </a:solidFill>
              </a:rPr>
              <a:pPr/>
              <a:t>4/18/2018</a:t>
            </a:fld>
            <a:endParaRPr lang="en-US" dirty="0">
              <a:solidFill>
                <a:prstClr val="white">
                  <a:tint val="75000"/>
                </a:prstClr>
              </a:solidFill>
            </a:endParaRPr>
          </a:p>
        </p:txBody>
      </p:sp>
      <p:sp>
        <p:nvSpPr>
          <p:cNvPr id="8" name="Footer Placeholder 7"/>
          <p:cNvSpPr>
            <a:spLocks noGrp="1"/>
          </p:cNvSpPr>
          <p:nvPr>
            <p:ph type="ftr" sz="quarter" idx="11"/>
          </p:nvPr>
        </p:nvSpPr>
        <p:spPr/>
        <p:txBody>
          <a:bodyPr/>
          <a:lstStyle/>
          <a:p>
            <a:endParaRPr lang="en-US" dirty="0">
              <a:solidFill>
                <a:prstClr val="white">
                  <a:tint val="75000"/>
                </a:prstClr>
              </a:solidFill>
            </a:endParaRPr>
          </a:p>
        </p:txBody>
      </p:sp>
      <p:sp>
        <p:nvSpPr>
          <p:cNvPr id="9" name="Slide Number Placeholder 8"/>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302101301"/>
      </p:ext>
    </p:extLst>
  </p:cSld>
  <p:clrMapOvr>
    <a:masterClrMapping/>
  </p:clrMapOvr>
  <p:extLst>
    <p:ext uri="{DCECCB84-F9BA-43D5-87BE-67443E8EF086}">
      <p15:sldGuideLst xmlns:p15="http://schemas.microsoft.com/office/powerpoint/2012/main" xmlns=""/>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C633830-2244-49AE-BC4A-47F415C177C6}" type="datetimeFigureOut">
              <a:rPr lang="en-US" smtClean="0">
                <a:solidFill>
                  <a:prstClr val="white">
                    <a:tint val="75000"/>
                  </a:prstClr>
                </a:solidFill>
              </a:rPr>
              <a:pPr/>
              <a:t>4/18/2018</a:t>
            </a:fld>
            <a:endParaRPr lang="en-US" dirty="0">
              <a:solidFill>
                <a:prstClr val="white">
                  <a:tint val="75000"/>
                </a:prstClr>
              </a:solidFill>
            </a:endParaRPr>
          </a:p>
        </p:txBody>
      </p:sp>
      <p:sp>
        <p:nvSpPr>
          <p:cNvPr id="4" name="Footer Placeholder 3"/>
          <p:cNvSpPr>
            <a:spLocks noGrp="1"/>
          </p:cNvSpPr>
          <p:nvPr>
            <p:ph type="ftr" sz="quarter" idx="11"/>
          </p:nvPr>
        </p:nvSpPr>
        <p:spPr/>
        <p:txBody>
          <a:bodyPr/>
          <a:lstStyle/>
          <a:p>
            <a:endParaRPr lang="en-US" dirty="0">
              <a:solidFill>
                <a:prstClr val="white">
                  <a:tint val="75000"/>
                </a:prstClr>
              </a:solidFill>
            </a:endParaRPr>
          </a:p>
        </p:txBody>
      </p:sp>
      <p:sp>
        <p:nvSpPr>
          <p:cNvPr id="5" name="Slide Number Placeholder 4"/>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994395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633830-2244-49AE-BC4A-47F415C177C6}" type="datetimeFigureOut">
              <a:rPr lang="en-US" smtClean="0">
                <a:solidFill>
                  <a:prstClr val="white">
                    <a:tint val="75000"/>
                  </a:prstClr>
                </a:solidFill>
              </a:rPr>
              <a:pPr/>
              <a:t>4/18/2018</a:t>
            </a:fld>
            <a:endParaRPr lang="en-US" dirty="0">
              <a:solidFill>
                <a:prstClr val="white">
                  <a:tint val="75000"/>
                </a:prstClr>
              </a:solidFill>
            </a:endParaRPr>
          </a:p>
        </p:txBody>
      </p:sp>
      <p:sp>
        <p:nvSpPr>
          <p:cNvPr id="3" name="Footer Placeholder 2"/>
          <p:cNvSpPr>
            <a:spLocks noGrp="1"/>
          </p:cNvSpPr>
          <p:nvPr>
            <p:ph type="ftr" sz="quarter" idx="11"/>
          </p:nvPr>
        </p:nvSpPr>
        <p:spPr/>
        <p:txBody>
          <a:bodyPr/>
          <a:lstStyle/>
          <a:p>
            <a:endParaRPr lang="en-US" dirty="0">
              <a:solidFill>
                <a:prstClr val="white">
                  <a:tint val="75000"/>
                </a:prstClr>
              </a:solidFill>
            </a:endParaRPr>
          </a:p>
        </p:txBody>
      </p:sp>
      <p:sp>
        <p:nvSpPr>
          <p:cNvPr id="4" name="Slide Number Placeholder 3"/>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198071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633830-2244-49AE-BC4A-47F415C177C6}" type="datetimeFigureOut">
              <a:rPr lang="en-US" smtClean="0">
                <a:solidFill>
                  <a:prstClr val="white">
                    <a:tint val="75000"/>
                  </a:prstClr>
                </a:solidFill>
              </a:rPr>
              <a:pPr/>
              <a:t>4/18/2018</a:t>
            </a:fld>
            <a:endParaRPr lang="en-US" dirty="0">
              <a:solidFill>
                <a:prstClr val="white">
                  <a:tint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19437687"/>
      </p:ext>
    </p:extLst>
  </p:cSld>
  <p:clrMapOvr>
    <a:masterClrMapping/>
  </p:clrMapOvr>
  <p:extLst>
    <p:ext uri="{DCECCB84-F9BA-43D5-87BE-67443E8EF086}">
      <p15:sldGuideLst xmlns:p15="http://schemas.microsoft.com/office/powerpoint/2012/main" xmlns=""/>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633830-2244-49AE-BC4A-47F415C177C6}" type="datetimeFigureOut">
              <a:rPr lang="en-US" smtClean="0">
                <a:solidFill>
                  <a:prstClr val="white">
                    <a:tint val="75000"/>
                  </a:prstClr>
                </a:solidFill>
              </a:rPr>
              <a:pPr/>
              <a:t>4/18/2018</a:t>
            </a:fld>
            <a:endParaRPr lang="en-US" dirty="0">
              <a:solidFill>
                <a:prstClr val="white">
                  <a:tint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362743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3C633830-2244-49AE-BC4A-47F415C177C6}" type="datetimeFigureOut">
              <a:rPr lang="en-US" smtClean="0">
                <a:solidFill>
                  <a:prstClr val="white">
                    <a:tint val="75000"/>
                  </a:prstClr>
                </a:solidFill>
              </a:rPr>
              <a:pPr defTabSz="457200"/>
              <a:t>4/18/2018</a:t>
            </a:fld>
            <a:endParaRPr lang="en-US" dirty="0">
              <a:solidFill>
                <a:prstClr val="white">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dirty="0">
              <a:solidFill>
                <a:prstClr val="white">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2AC27A5A-7290-4DE1-BA94-4BE8A8E57DCF}" type="slidenum">
              <a:rPr lang="en-US" smtClean="0">
                <a:solidFill>
                  <a:prstClr val="white">
                    <a:tint val="75000"/>
                  </a:prstClr>
                </a:solidFill>
              </a:rPr>
              <a:pPr defTabSz="457200"/>
              <a:t>‹#›</a:t>
            </a:fld>
            <a:endParaRPr lang="en-US" dirty="0">
              <a:solidFill>
                <a:prstClr val="white">
                  <a:tint val="75000"/>
                </a:prstClr>
              </a:solidFill>
            </a:endParaRPr>
          </a:p>
        </p:txBody>
      </p:sp>
    </p:spTree>
    <p:extLst>
      <p:ext uri="{BB962C8B-B14F-4D97-AF65-F5344CB8AC3E}">
        <p14:creationId xmlns:p14="http://schemas.microsoft.com/office/powerpoint/2010/main" val="567699202"/>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15587"/>
            <a:ext cx="7772400" cy="2387600"/>
          </a:xfrm>
        </p:spPr>
        <p:txBody>
          <a:bodyPr/>
          <a:lstStyle/>
          <a:p>
            <a:r>
              <a:rPr lang="en-US" dirty="0" smtClean="0">
                <a:latin typeface="Tahoma" charset="0"/>
                <a:ea typeface="Tahoma" charset="0"/>
                <a:cs typeface="Tahoma" charset="0"/>
              </a:rPr>
              <a:t>Book of Isaiah</a:t>
            </a:r>
            <a:endParaRPr lang="en-US" dirty="0">
              <a:latin typeface="Tahoma" charset="0"/>
              <a:ea typeface="Tahoma" charset="0"/>
              <a:cs typeface="Tahoma" charset="0"/>
            </a:endParaRPr>
          </a:p>
        </p:txBody>
      </p:sp>
      <p:sp>
        <p:nvSpPr>
          <p:cNvPr id="3" name="Subtitle 2"/>
          <p:cNvSpPr>
            <a:spLocks noGrp="1"/>
          </p:cNvSpPr>
          <p:nvPr>
            <p:ph type="subTitle" idx="1"/>
          </p:nvPr>
        </p:nvSpPr>
        <p:spPr>
          <a:xfrm>
            <a:off x="1658092" y="3003187"/>
            <a:ext cx="5827816" cy="2853847"/>
          </a:xfrm>
        </p:spPr>
        <p:txBody>
          <a:bodyPr>
            <a:normAutofit/>
          </a:bodyPr>
          <a:lstStyle/>
          <a:p>
            <a:r>
              <a:rPr lang="en-US" sz="4800" dirty="0" smtClean="0">
                <a:solidFill>
                  <a:srgbClr val="FFFF00"/>
                </a:solidFill>
                <a:latin typeface="Tahoma" charset="0"/>
                <a:ea typeface="Tahoma" charset="0"/>
                <a:cs typeface="Tahoma" charset="0"/>
              </a:rPr>
              <a:t>Chapters 56-66</a:t>
            </a:r>
          </a:p>
          <a:p>
            <a:r>
              <a:rPr lang="en-US" sz="4400" dirty="0" smtClean="0">
                <a:solidFill>
                  <a:srgbClr val="00B0F0"/>
                </a:solidFill>
                <a:latin typeface="Tahoma" charset="0"/>
                <a:ea typeface="Tahoma" charset="0"/>
                <a:cs typeface="Tahoma" charset="0"/>
              </a:rPr>
              <a:t>Glorious Victory for God’s People</a:t>
            </a:r>
          </a:p>
        </p:txBody>
      </p:sp>
    </p:spTree>
    <p:extLst>
      <p:ext uri="{BB962C8B-B14F-4D97-AF65-F5344CB8AC3E}">
        <p14:creationId xmlns:p14="http://schemas.microsoft.com/office/powerpoint/2010/main" val="8417255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76182" y="415492"/>
            <a:ext cx="3636545" cy="584775"/>
          </a:xfrm>
          <a:prstGeom prst="rect">
            <a:avLst/>
          </a:prstGeom>
          <a:solidFill>
            <a:srgbClr val="C00000"/>
          </a:solidFill>
          <a:ln w="28575">
            <a:noFill/>
          </a:ln>
        </p:spPr>
        <p:txBody>
          <a:bodyPr wrap="square" rtlCol="0">
            <a:spAutoFit/>
          </a:bodyPr>
          <a:lstStyle/>
          <a:p>
            <a:pPr algn="ctr"/>
            <a:r>
              <a:rPr lang="en-US" sz="3200" b="1" dirty="0" smtClean="0"/>
              <a:t>1-39</a:t>
            </a:r>
            <a:endParaRPr lang="en-US" sz="3200" dirty="0"/>
          </a:p>
        </p:txBody>
      </p:sp>
      <p:sp>
        <p:nvSpPr>
          <p:cNvPr id="3" name="TextBox 2"/>
          <p:cNvSpPr txBox="1"/>
          <p:nvPr/>
        </p:nvSpPr>
        <p:spPr>
          <a:xfrm>
            <a:off x="4771238" y="415491"/>
            <a:ext cx="3636545" cy="584775"/>
          </a:xfrm>
          <a:prstGeom prst="rect">
            <a:avLst/>
          </a:prstGeom>
          <a:solidFill>
            <a:srgbClr val="00B0F0"/>
          </a:solidFill>
          <a:ln w="28575">
            <a:noFill/>
          </a:ln>
        </p:spPr>
        <p:txBody>
          <a:bodyPr wrap="square" rtlCol="0">
            <a:spAutoFit/>
          </a:bodyPr>
          <a:lstStyle/>
          <a:p>
            <a:pPr algn="ctr"/>
            <a:r>
              <a:rPr lang="en-US" sz="3200" b="1" dirty="0" smtClean="0">
                <a:solidFill>
                  <a:sysClr val="windowText" lastClr="000000"/>
                </a:solidFill>
              </a:rPr>
              <a:t>40-66</a:t>
            </a:r>
            <a:endParaRPr lang="en-US" sz="3200" dirty="0">
              <a:solidFill>
                <a:sysClr val="windowText" lastClr="000000"/>
              </a:solidFill>
            </a:endParaRPr>
          </a:p>
        </p:txBody>
      </p:sp>
      <p:sp>
        <p:nvSpPr>
          <p:cNvPr id="4" name="TextBox 3"/>
          <p:cNvSpPr txBox="1"/>
          <p:nvPr/>
        </p:nvSpPr>
        <p:spPr>
          <a:xfrm>
            <a:off x="776182" y="1107591"/>
            <a:ext cx="1150588" cy="584775"/>
          </a:xfrm>
          <a:prstGeom prst="rect">
            <a:avLst/>
          </a:prstGeom>
          <a:solidFill>
            <a:srgbClr val="C00000"/>
          </a:solidFill>
          <a:ln w="28575">
            <a:noFill/>
          </a:ln>
        </p:spPr>
        <p:txBody>
          <a:bodyPr wrap="square" rtlCol="0">
            <a:spAutoFit/>
          </a:bodyPr>
          <a:lstStyle/>
          <a:p>
            <a:pPr algn="ctr"/>
            <a:r>
              <a:rPr lang="en-US" sz="3200" b="1" dirty="0" smtClean="0"/>
              <a:t>1-12</a:t>
            </a:r>
            <a:endParaRPr lang="en-US" sz="3200" dirty="0"/>
          </a:p>
        </p:txBody>
      </p:sp>
      <p:sp>
        <p:nvSpPr>
          <p:cNvPr id="5" name="TextBox 4"/>
          <p:cNvSpPr txBox="1"/>
          <p:nvPr/>
        </p:nvSpPr>
        <p:spPr>
          <a:xfrm>
            <a:off x="3276599" y="1107591"/>
            <a:ext cx="1136127" cy="584775"/>
          </a:xfrm>
          <a:prstGeom prst="rect">
            <a:avLst/>
          </a:prstGeom>
          <a:solidFill>
            <a:srgbClr val="C00000"/>
          </a:solidFill>
          <a:ln w="28575">
            <a:noFill/>
          </a:ln>
        </p:spPr>
        <p:txBody>
          <a:bodyPr wrap="square" rtlCol="0">
            <a:spAutoFit/>
          </a:bodyPr>
          <a:lstStyle/>
          <a:p>
            <a:pPr algn="ctr"/>
            <a:r>
              <a:rPr lang="en-US" sz="3200" b="1" dirty="0" smtClean="0"/>
              <a:t>28-39</a:t>
            </a:r>
            <a:endParaRPr lang="en-US" sz="3200" dirty="0"/>
          </a:p>
        </p:txBody>
      </p:sp>
      <p:sp>
        <p:nvSpPr>
          <p:cNvPr id="6" name="TextBox 5"/>
          <p:cNvSpPr txBox="1"/>
          <p:nvPr/>
        </p:nvSpPr>
        <p:spPr>
          <a:xfrm>
            <a:off x="2033621" y="1107591"/>
            <a:ext cx="1136127" cy="584775"/>
          </a:xfrm>
          <a:prstGeom prst="rect">
            <a:avLst/>
          </a:prstGeom>
          <a:solidFill>
            <a:srgbClr val="C00000"/>
          </a:solidFill>
          <a:ln w="28575">
            <a:noFill/>
          </a:ln>
        </p:spPr>
        <p:txBody>
          <a:bodyPr wrap="square" rtlCol="0">
            <a:spAutoFit/>
          </a:bodyPr>
          <a:lstStyle/>
          <a:p>
            <a:pPr algn="ctr"/>
            <a:r>
              <a:rPr lang="en-US" sz="3200" b="1" dirty="0" smtClean="0"/>
              <a:t>13-27</a:t>
            </a:r>
            <a:endParaRPr lang="en-US" sz="3200" dirty="0"/>
          </a:p>
        </p:txBody>
      </p:sp>
      <p:sp>
        <p:nvSpPr>
          <p:cNvPr id="7" name="TextBox 6"/>
          <p:cNvSpPr txBox="1"/>
          <p:nvPr/>
        </p:nvSpPr>
        <p:spPr>
          <a:xfrm>
            <a:off x="4771238" y="1107588"/>
            <a:ext cx="1738419" cy="584775"/>
          </a:xfrm>
          <a:prstGeom prst="rect">
            <a:avLst/>
          </a:prstGeom>
          <a:solidFill>
            <a:srgbClr val="00B0F0"/>
          </a:solidFill>
          <a:ln w="28575">
            <a:noFill/>
          </a:ln>
        </p:spPr>
        <p:txBody>
          <a:bodyPr wrap="square" rtlCol="0">
            <a:spAutoFit/>
          </a:bodyPr>
          <a:lstStyle/>
          <a:p>
            <a:pPr algn="ctr"/>
            <a:r>
              <a:rPr lang="en-US" sz="3200" b="1" dirty="0" smtClean="0">
                <a:solidFill>
                  <a:sysClr val="windowText" lastClr="000000"/>
                </a:solidFill>
              </a:rPr>
              <a:t>40-55</a:t>
            </a:r>
            <a:endParaRPr lang="en-US" sz="3200" dirty="0">
              <a:solidFill>
                <a:sysClr val="windowText" lastClr="000000"/>
              </a:solidFill>
            </a:endParaRPr>
          </a:p>
        </p:txBody>
      </p:sp>
      <p:sp>
        <p:nvSpPr>
          <p:cNvPr id="8" name="TextBox 7"/>
          <p:cNvSpPr txBox="1"/>
          <p:nvPr/>
        </p:nvSpPr>
        <p:spPr>
          <a:xfrm>
            <a:off x="6672943" y="1107587"/>
            <a:ext cx="1734840" cy="584775"/>
          </a:xfrm>
          <a:prstGeom prst="rect">
            <a:avLst/>
          </a:prstGeom>
          <a:solidFill>
            <a:srgbClr val="00B0F0"/>
          </a:solidFill>
          <a:ln w="28575">
            <a:noFill/>
          </a:ln>
        </p:spPr>
        <p:txBody>
          <a:bodyPr wrap="square" rtlCol="0">
            <a:spAutoFit/>
          </a:bodyPr>
          <a:lstStyle/>
          <a:p>
            <a:pPr algn="ctr"/>
            <a:r>
              <a:rPr lang="en-US" sz="3200" b="1" dirty="0" smtClean="0">
                <a:solidFill>
                  <a:sysClr val="windowText" lastClr="000000"/>
                </a:solidFill>
              </a:rPr>
              <a:t>56-66</a:t>
            </a:r>
            <a:endParaRPr lang="en-US" sz="3200" dirty="0">
              <a:solidFill>
                <a:sysClr val="windowText" lastClr="000000"/>
              </a:solidFill>
            </a:endParaRPr>
          </a:p>
        </p:txBody>
      </p:sp>
      <p:sp>
        <p:nvSpPr>
          <p:cNvPr id="9" name="TextBox 8"/>
          <p:cNvSpPr txBox="1"/>
          <p:nvPr/>
        </p:nvSpPr>
        <p:spPr>
          <a:xfrm>
            <a:off x="880440" y="2285724"/>
            <a:ext cx="7383118" cy="2308324"/>
          </a:xfrm>
          <a:prstGeom prst="rect">
            <a:avLst/>
          </a:prstGeom>
          <a:noFill/>
          <a:ln w="38100">
            <a:solidFill>
              <a:schemeClr val="tx1"/>
            </a:solidFill>
          </a:ln>
        </p:spPr>
        <p:txBody>
          <a:bodyPr wrap="square" rtlCol="0">
            <a:spAutoFit/>
          </a:bodyPr>
          <a:lstStyle/>
          <a:p>
            <a:pPr algn="ctr"/>
            <a:r>
              <a:rPr lang="en-US" sz="4800" dirty="0" smtClean="0">
                <a:latin typeface="Tahoma" charset="0"/>
                <a:ea typeface="Tahoma" charset="0"/>
                <a:cs typeface="Tahoma" charset="0"/>
              </a:rPr>
              <a:t>God removes jewelry and accessories of greedy Jerusalem women</a:t>
            </a:r>
            <a:r>
              <a:rPr lang="en-US" sz="4800" dirty="0">
                <a:latin typeface="Tahoma" charset="0"/>
                <a:ea typeface="Tahoma" charset="0"/>
                <a:cs typeface="Tahoma" charset="0"/>
              </a:rPr>
              <a:t>.</a:t>
            </a:r>
          </a:p>
        </p:txBody>
      </p:sp>
      <p:sp>
        <p:nvSpPr>
          <p:cNvPr id="10" name="TextBox 9"/>
          <p:cNvSpPr txBox="1"/>
          <p:nvPr/>
        </p:nvSpPr>
        <p:spPr>
          <a:xfrm>
            <a:off x="2753726" y="5009262"/>
            <a:ext cx="3636545" cy="646331"/>
          </a:xfrm>
          <a:prstGeom prst="rect">
            <a:avLst/>
          </a:prstGeom>
          <a:solidFill>
            <a:srgbClr val="FFFF00"/>
          </a:solidFill>
          <a:ln w="28575">
            <a:noFill/>
          </a:ln>
        </p:spPr>
        <p:txBody>
          <a:bodyPr wrap="square" rtlCol="0">
            <a:spAutoFit/>
          </a:bodyPr>
          <a:lstStyle/>
          <a:p>
            <a:pPr algn="ctr"/>
            <a:r>
              <a:rPr lang="en-US" sz="3600" b="1" dirty="0" smtClean="0">
                <a:solidFill>
                  <a:sysClr val="windowText" lastClr="000000"/>
                </a:solidFill>
              </a:rPr>
              <a:t>Chapter 3</a:t>
            </a:r>
            <a:endParaRPr lang="en-US" sz="3600" dirty="0">
              <a:solidFill>
                <a:sysClr val="windowText" lastClr="000000"/>
              </a:solidFill>
            </a:endParaRPr>
          </a:p>
        </p:txBody>
      </p:sp>
    </p:spTree>
    <p:extLst>
      <p:ext uri="{BB962C8B-B14F-4D97-AF65-F5344CB8AC3E}">
        <p14:creationId xmlns:p14="http://schemas.microsoft.com/office/powerpoint/2010/main" val="1737414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76182" y="415492"/>
            <a:ext cx="3636545" cy="584775"/>
          </a:xfrm>
          <a:prstGeom prst="rect">
            <a:avLst/>
          </a:prstGeom>
          <a:solidFill>
            <a:srgbClr val="C00000"/>
          </a:solidFill>
          <a:ln w="28575">
            <a:noFill/>
          </a:ln>
        </p:spPr>
        <p:txBody>
          <a:bodyPr wrap="square" rtlCol="0">
            <a:spAutoFit/>
          </a:bodyPr>
          <a:lstStyle/>
          <a:p>
            <a:pPr algn="ctr"/>
            <a:r>
              <a:rPr lang="en-US" sz="3200" b="1" dirty="0" smtClean="0"/>
              <a:t>1-39</a:t>
            </a:r>
            <a:endParaRPr lang="en-US" sz="3200" dirty="0"/>
          </a:p>
        </p:txBody>
      </p:sp>
      <p:sp>
        <p:nvSpPr>
          <p:cNvPr id="3" name="TextBox 2"/>
          <p:cNvSpPr txBox="1"/>
          <p:nvPr/>
        </p:nvSpPr>
        <p:spPr>
          <a:xfrm>
            <a:off x="4771238" y="415491"/>
            <a:ext cx="3636545" cy="584775"/>
          </a:xfrm>
          <a:prstGeom prst="rect">
            <a:avLst/>
          </a:prstGeom>
          <a:solidFill>
            <a:srgbClr val="00B0F0"/>
          </a:solidFill>
          <a:ln w="28575">
            <a:noFill/>
          </a:ln>
        </p:spPr>
        <p:txBody>
          <a:bodyPr wrap="square" rtlCol="0">
            <a:spAutoFit/>
          </a:bodyPr>
          <a:lstStyle/>
          <a:p>
            <a:pPr algn="ctr"/>
            <a:r>
              <a:rPr lang="en-US" sz="3200" b="1" dirty="0" smtClean="0">
                <a:solidFill>
                  <a:sysClr val="windowText" lastClr="000000"/>
                </a:solidFill>
              </a:rPr>
              <a:t>40-66</a:t>
            </a:r>
            <a:endParaRPr lang="en-US" sz="3200" dirty="0">
              <a:solidFill>
                <a:sysClr val="windowText" lastClr="000000"/>
              </a:solidFill>
            </a:endParaRPr>
          </a:p>
        </p:txBody>
      </p:sp>
      <p:sp>
        <p:nvSpPr>
          <p:cNvPr id="4" name="TextBox 3"/>
          <p:cNvSpPr txBox="1"/>
          <p:nvPr/>
        </p:nvSpPr>
        <p:spPr>
          <a:xfrm>
            <a:off x="776182" y="1107591"/>
            <a:ext cx="1150588" cy="584775"/>
          </a:xfrm>
          <a:prstGeom prst="rect">
            <a:avLst/>
          </a:prstGeom>
          <a:solidFill>
            <a:srgbClr val="C00000"/>
          </a:solidFill>
          <a:ln w="28575">
            <a:noFill/>
          </a:ln>
        </p:spPr>
        <p:txBody>
          <a:bodyPr wrap="square" rtlCol="0">
            <a:spAutoFit/>
          </a:bodyPr>
          <a:lstStyle/>
          <a:p>
            <a:pPr algn="ctr"/>
            <a:r>
              <a:rPr lang="en-US" sz="3200" b="1" dirty="0" smtClean="0"/>
              <a:t>1-12</a:t>
            </a:r>
            <a:endParaRPr lang="en-US" sz="3200" dirty="0"/>
          </a:p>
        </p:txBody>
      </p:sp>
      <p:sp>
        <p:nvSpPr>
          <p:cNvPr id="5" name="TextBox 4"/>
          <p:cNvSpPr txBox="1"/>
          <p:nvPr/>
        </p:nvSpPr>
        <p:spPr>
          <a:xfrm>
            <a:off x="3276599" y="1107591"/>
            <a:ext cx="1136127" cy="584775"/>
          </a:xfrm>
          <a:prstGeom prst="rect">
            <a:avLst/>
          </a:prstGeom>
          <a:solidFill>
            <a:srgbClr val="C00000"/>
          </a:solidFill>
          <a:ln w="28575">
            <a:noFill/>
          </a:ln>
        </p:spPr>
        <p:txBody>
          <a:bodyPr wrap="square" rtlCol="0">
            <a:spAutoFit/>
          </a:bodyPr>
          <a:lstStyle/>
          <a:p>
            <a:pPr algn="ctr"/>
            <a:r>
              <a:rPr lang="en-US" sz="3200" b="1" dirty="0" smtClean="0"/>
              <a:t>28-39</a:t>
            </a:r>
            <a:endParaRPr lang="en-US" sz="3200" dirty="0"/>
          </a:p>
        </p:txBody>
      </p:sp>
      <p:sp>
        <p:nvSpPr>
          <p:cNvPr id="6" name="TextBox 5"/>
          <p:cNvSpPr txBox="1"/>
          <p:nvPr/>
        </p:nvSpPr>
        <p:spPr>
          <a:xfrm>
            <a:off x="2033621" y="1107591"/>
            <a:ext cx="1136127" cy="584775"/>
          </a:xfrm>
          <a:prstGeom prst="rect">
            <a:avLst/>
          </a:prstGeom>
          <a:solidFill>
            <a:srgbClr val="C00000"/>
          </a:solidFill>
          <a:ln w="28575">
            <a:noFill/>
          </a:ln>
        </p:spPr>
        <p:txBody>
          <a:bodyPr wrap="square" rtlCol="0">
            <a:spAutoFit/>
          </a:bodyPr>
          <a:lstStyle/>
          <a:p>
            <a:pPr algn="ctr"/>
            <a:r>
              <a:rPr lang="en-US" sz="3200" b="1" dirty="0" smtClean="0"/>
              <a:t>13-27</a:t>
            </a:r>
            <a:endParaRPr lang="en-US" sz="3200" dirty="0"/>
          </a:p>
        </p:txBody>
      </p:sp>
      <p:sp>
        <p:nvSpPr>
          <p:cNvPr id="7" name="TextBox 6"/>
          <p:cNvSpPr txBox="1"/>
          <p:nvPr/>
        </p:nvSpPr>
        <p:spPr>
          <a:xfrm>
            <a:off x="4771238" y="1107588"/>
            <a:ext cx="1738419" cy="584775"/>
          </a:xfrm>
          <a:prstGeom prst="rect">
            <a:avLst/>
          </a:prstGeom>
          <a:solidFill>
            <a:srgbClr val="00B0F0"/>
          </a:solidFill>
          <a:ln w="28575">
            <a:noFill/>
          </a:ln>
        </p:spPr>
        <p:txBody>
          <a:bodyPr wrap="square" rtlCol="0">
            <a:spAutoFit/>
          </a:bodyPr>
          <a:lstStyle/>
          <a:p>
            <a:pPr algn="ctr"/>
            <a:r>
              <a:rPr lang="en-US" sz="3200" b="1" dirty="0" smtClean="0">
                <a:solidFill>
                  <a:sysClr val="windowText" lastClr="000000"/>
                </a:solidFill>
              </a:rPr>
              <a:t>40-55</a:t>
            </a:r>
            <a:endParaRPr lang="en-US" sz="3200" dirty="0">
              <a:solidFill>
                <a:sysClr val="windowText" lastClr="000000"/>
              </a:solidFill>
            </a:endParaRPr>
          </a:p>
        </p:txBody>
      </p:sp>
      <p:sp>
        <p:nvSpPr>
          <p:cNvPr id="8" name="TextBox 7"/>
          <p:cNvSpPr txBox="1"/>
          <p:nvPr/>
        </p:nvSpPr>
        <p:spPr>
          <a:xfrm>
            <a:off x="6672943" y="1107587"/>
            <a:ext cx="1734840" cy="584775"/>
          </a:xfrm>
          <a:prstGeom prst="rect">
            <a:avLst/>
          </a:prstGeom>
          <a:solidFill>
            <a:srgbClr val="00B0F0"/>
          </a:solidFill>
          <a:ln w="28575">
            <a:noFill/>
          </a:ln>
        </p:spPr>
        <p:txBody>
          <a:bodyPr wrap="square" rtlCol="0">
            <a:spAutoFit/>
          </a:bodyPr>
          <a:lstStyle/>
          <a:p>
            <a:pPr algn="ctr"/>
            <a:r>
              <a:rPr lang="en-US" sz="3200" b="1" dirty="0" smtClean="0">
                <a:solidFill>
                  <a:sysClr val="windowText" lastClr="000000"/>
                </a:solidFill>
              </a:rPr>
              <a:t>56-66</a:t>
            </a:r>
            <a:endParaRPr lang="en-US" sz="3200" dirty="0">
              <a:solidFill>
                <a:sysClr val="windowText" lastClr="000000"/>
              </a:solidFill>
            </a:endParaRPr>
          </a:p>
        </p:txBody>
      </p:sp>
      <p:sp>
        <p:nvSpPr>
          <p:cNvPr id="9" name="TextBox 8"/>
          <p:cNvSpPr txBox="1"/>
          <p:nvPr/>
        </p:nvSpPr>
        <p:spPr>
          <a:xfrm>
            <a:off x="880440" y="2285724"/>
            <a:ext cx="7383118" cy="1569660"/>
          </a:xfrm>
          <a:prstGeom prst="rect">
            <a:avLst/>
          </a:prstGeom>
          <a:noFill/>
          <a:ln w="38100">
            <a:solidFill>
              <a:schemeClr val="tx1"/>
            </a:solidFill>
          </a:ln>
        </p:spPr>
        <p:txBody>
          <a:bodyPr wrap="square" rtlCol="0">
            <a:spAutoFit/>
          </a:bodyPr>
          <a:lstStyle/>
          <a:p>
            <a:pPr algn="ctr"/>
            <a:r>
              <a:rPr lang="en-US" sz="4800" dirty="0" smtClean="0">
                <a:latin typeface="Tahoma" charset="0"/>
                <a:ea typeface="Tahoma" charset="0"/>
                <a:cs typeface="Tahoma" charset="0"/>
              </a:rPr>
              <a:t>A shoot will spring forth from the stem of Jesse.</a:t>
            </a:r>
            <a:endParaRPr lang="en-US" sz="4800" dirty="0">
              <a:latin typeface="Tahoma" charset="0"/>
              <a:ea typeface="Tahoma" charset="0"/>
              <a:cs typeface="Tahoma" charset="0"/>
            </a:endParaRPr>
          </a:p>
        </p:txBody>
      </p:sp>
      <p:sp>
        <p:nvSpPr>
          <p:cNvPr id="10" name="TextBox 9"/>
          <p:cNvSpPr txBox="1"/>
          <p:nvPr/>
        </p:nvSpPr>
        <p:spPr>
          <a:xfrm>
            <a:off x="2753726" y="4258148"/>
            <a:ext cx="3636545" cy="646331"/>
          </a:xfrm>
          <a:prstGeom prst="rect">
            <a:avLst/>
          </a:prstGeom>
          <a:solidFill>
            <a:srgbClr val="FFFF00"/>
          </a:solidFill>
          <a:ln w="28575">
            <a:noFill/>
          </a:ln>
        </p:spPr>
        <p:txBody>
          <a:bodyPr wrap="square" rtlCol="0">
            <a:spAutoFit/>
          </a:bodyPr>
          <a:lstStyle/>
          <a:p>
            <a:pPr algn="ctr"/>
            <a:r>
              <a:rPr lang="en-US" sz="3600" b="1" dirty="0" smtClean="0">
                <a:solidFill>
                  <a:sysClr val="windowText" lastClr="000000"/>
                </a:solidFill>
              </a:rPr>
              <a:t>Chapter 11</a:t>
            </a:r>
            <a:endParaRPr lang="en-US" sz="3600" dirty="0">
              <a:solidFill>
                <a:sysClr val="windowText" lastClr="000000"/>
              </a:solidFill>
            </a:endParaRPr>
          </a:p>
        </p:txBody>
      </p:sp>
    </p:spTree>
    <p:extLst>
      <p:ext uri="{BB962C8B-B14F-4D97-AF65-F5344CB8AC3E}">
        <p14:creationId xmlns:p14="http://schemas.microsoft.com/office/powerpoint/2010/main" val="1632465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76182" y="415492"/>
            <a:ext cx="3636545" cy="584775"/>
          </a:xfrm>
          <a:prstGeom prst="rect">
            <a:avLst/>
          </a:prstGeom>
          <a:solidFill>
            <a:srgbClr val="C00000"/>
          </a:solidFill>
          <a:ln w="28575">
            <a:noFill/>
          </a:ln>
        </p:spPr>
        <p:txBody>
          <a:bodyPr wrap="square" rtlCol="0">
            <a:spAutoFit/>
          </a:bodyPr>
          <a:lstStyle/>
          <a:p>
            <a:pPr algn="ctr"/>
            <a:r>
              <a:rPr lang="en-US" sz="3200" b="1" dirty="0" smtClean="0"/>
              <a:t>1-39</a:t>
            </a:r>
            <a:endParaRPr lang="en-US" sz="3200" dirty="0"/>
          </a:p>
        </p:txBody>
      </p:sp>
      <p:sp>
        <p:nvSpPr>
          <p:cNvPr id="3" name="TextBox 2"/>
          <p:cNvSpPr txBox="1"/>
          <p:nvPr/>
        </p:nvSpPr>
        <p:spPr>
          <a:xfrm>
            <a:off x="4771238" y="415491"/>
            <a:ext cx="3636545" cy="584775"/>
          </a:xfrm>
          <a:prstGeom prst="rect">
            <a:avLst/>
          </a:prstGeom>
          <a:solidFill>
            <a:srgbClr val="00B0F0"/>
          </a:solidFill>
          <a:ln w="28575">
            <a:noFill/>
          </a:ln>
        </p:spPr>
        <p:txBody>
          <a:bodyPr wrap="square" rtlCol="0">
            <a:spAutoFit/>
          </a:bodyPr>
          <a:lstStyle/>
          <a:p>
            <a:pPr algn="ctr"/>
            <a:r>
              <a:rPr lang="en-US" sz="3200" b="1" dirty="0" smtClean="0">
                <a:solidFill>
                  <a:sysClr val="windowText" lastClr="000000"/>
                </a:solidFill>
              </a:rPr>
              <a:t>40-66</a:t>
            </a:r>
            <a:endParaRPr lang="en-US" sz="3200" dirty="0">
              <a:solidFill>
                <a:sysClr val="windowText" lastClr="000000"/>
              </a:solidFill>
            </a:endParaRPr>
          </a:p>
        </p:txBody>
      </p:sp>
      <p:sp>
        <p:nvSpPr>
          <p:cNvPr id="4" name="TextBox 3"/>
          <p:cNvSpPr txBox="1"/>
          <p:nvPr/>
        </p:nvSpPr>
        <p:spPr>
          <a:xfrm>
            <a:off x="776182" y="1107591"/>
            <a:ext cx="1150588" cy="584775"/>
          </a:xfrm>
          <a:prstGeom prst="rect">
            <a:avLst/>
          </a:prstGeom>
          <a:solidFill>
            <a:srgbClr val="C00000"/>
          </a:solidFill>
          <a:ln w="28575">
            <a:noFill/>
          </a:ln>
        </p:spPr>
        <p:txBody>
          <a:bodyPr wrap="square" rtlCol="0">
            <a:spAutoFit/>
          </a:bodyPr>
          <a:lstStyle/>
          <a:p>
            <a:pPr algn="ctr"/>
            <a:r>
              <a:rPr lang="en-US" sz="3200" b="1" dirty="0" smtClean="0"/>
              <a:t>1-12</a:t>
            </a:r>
            <a:endParaRPr lang="en-US" sz="3200" dirty="0"/>
          </a:p>
        </p:txBody>
      </p:sp>
      <p:sp>
        <p:nvSpPr>
          <p:cNvPr id="5" name="TextBox 4"/>
          <p:cNvSpPr txBox="1"/>
          <p:nvPr/>
        </p:nvSpPr>
        <p:spPr>
          <a:xfrm>
            <a:off x="3276599" y="1107591"/>
            <a:ext cx="1136127" cy="584775"/>
          </a:xfrm>
          <a:prstGeom prst="rect">
            <a:avLst/>
          </a:prstGeom>
          <a:solidFill>
            <a:srgbClr val="C00000"/>
          </a:solidFill>
          <a:ln w="28575">
            <a:noFill/>
          </a:ln>
        </p:spPr>
        <p:txBody>
          <a:bodyPr wrap="square" rtlCol="0">
            <a:spAutoFit/>
          </a:bodyPr>
          <a:lstStyle/>
          <a:p>
            <a:pPr algn="ctr"/>
            <a:r>
              <a:rPr lang="en-US" sz="3200" b="1" dirty="0" smtClean="0"/>
              <a:t>28-39</a:t>
            </a:r>
            <a:endParaRPr lang="en-US" sz="3200" dirty="0"/>
          </a:p>
        </p:txBody>
      </p:sp>
      <p:sp>
        <p:nvSpPr>
          <p:cNvPr id="6" name="TextBox 5"/>
          <p:cNvSpPr txBox="1"/>
          <p:nvPr/>
        </p:nvSpPr>
        <p:spPr>
          <a:xfrm>
            <a:off x="2033621" y="1107591"/>
            <a:ext cx="1136127" cy="584775"/>
          </a:xfrm>
          <a:prstGeom prst="rect">
            <a:avLst/>
          </a:prstGeom>
          <a:solidFill>
            <a:srgbClr val="C00000"/>
          </a:solidFill>
          <a:ln w="28575">
            <a:noFill/>
          </a:ln>
        </p:spPr>
        <p:txBody>
          <a:bodyPr wrap="square" rtlCol="0">
            <a:spAutoFit/>
          </a:bodyPr>
          <a:lstStyle/>
          <a:p>
            <a:pPr algn="ctr"/>
            <a:r>
              <a:rPr lang="en-US" sz="3200" b="1" dirty="0" smtClean="0"/>
              <a:t>13-27</a:t>
            </a:r>
            <a:endParaRPr lang="en-US" sz="3200" dirty="0"/>
          </a:p>
        </p:txBody>
      </p:sp>
      <p:sp>
        <p:nvSpPr>
          <p:cNvPr id="7" name="TextBox 6"/>
          <p:cNvSpPr txBox="1"/>
          <p:nvPr/>
        </p:nvSpPr>
        <p:spPr>
          <a:xfrm>
            <a:off x="4771238" y="1107588"/>
            <a:ext cx="1738419" cy="584775"/>
          </a:xfrm>
          <a:prstGeom prst="rect">
            <a:avLst/>
          </a:prstGeom>
          <a:solidFill>
            <a:srgbClr val="00B0F0"/>
          </a:solidFill>
          <a:ln w="28575">
            <a:noFill/>
          </a:ln>
        </p:spPr>
        <p:txBody>
          <a:bodyPr wrap="square" rtlCol="0">
            <a:spAutoFit/>
          </a:bodyPr>
          <a:lstStyle/>
          <a:p>
            <a:pPr algn="ctr"/>
            <a:r>
              <a:rPr lang="en-US" sz="3200" b="1" dirty="0" smtClean="0">
                <a:solidFill>
                  <a:sysClr val="windowText" lastClr="000000"/>
                </a:solidFill>
              </a:rPr>
              <a:t>40-55</a:t>
            </a:r>
            <a:endParaRPr lang="en-US" sz="3200" dirty="0">
              <a:solidFill>
                <a:sysClr val="windowText" lastClr="000000"/>
              </a:solidFill>
            </a:endParaRPr>
          </a:p>
        </p:txBody>
      </p:sp>
      <p:sp>
        <p:nvSpPr>
          <p:cNvPr id="8" name="TextBox 7"/>
          <p:cNvSpPr txBox="1"/>
          <p:nvPr/>
        </p:nvSpPr>
        <p:spPr>
          <a:xfrm>
            <a:off x="6672943" y="1107587"/>
            <a:ext cx="1734840" cy="584775"/>
          </a:xfrm>
          <a:prstGeom prst="rect">
            <a:avLst/>
          </a:prstGeom>
          <a:solidFill>
            <a:srgbClr val="00B0F0"/>
          </a:solidFill>
          <a:ln w="28575">
            <a:noFill/>
          </a:ln>
        </p:spPr>
        <p:txBody>
          <a:bodyPr wrap="square" rtlCol="0">
            <a:spAutoFit/>
          </a:bodyPr>
          <a:lstStyle/>
          <a:p>
            <a:pPr algn="ctr"/>
            <a:r>
              <a:rPr lang="en-US" sz="3200" b="1" dirty="0" smtClean="0">
                <a:solidFill>
                  <a:sysClr val="windowText" lastClr="000000"/>
                </a:solidFill>
              </a:rPr>
              <a:t>56-66</a:t>
            </a:r>
            <a:endParaRPr lang="en-US" sz="3200" dirty="0">
              <a:solidFill>
                <a:sysClr val="windowText" lastClr="000000"/>
              </a:solidFill>
            </a:endParaRPr>
          </a:p>
        </p:txBody>
      </p:sp>
      <p:sp>
        <p:nvSpPr>
          <p:cNvPr id="9" name="TextBox 8"/>
          <p:cNvSpPr txBox="1"/>
          <p:nvPr/>
        </p:nvSpPr>
        <p:spPr>
          <a:xfrm>
            <a:off x="880440" y="2285724"/>
            <a:ext cx="7383118" cy="1569660"/>
          </a:xfrm>
          <a:prstGeom prst="rect">
            <a:avLst/>
          </a:prstGeom>
          <a:noFill/>
          <a:ln w="38100">
            <a:solidFill>
              <a:schemeClr val="tx1"/>
            </a:solidFill>
          </a:ln>
        </p:spPr>
        <p:txBody>
          <a:bodyPr wrap="square" rtlCol="0">
            <a:spAutoFit/>
          </a:bodyPr>
          <a:lstStyle/>
          <a:p>
            <a:pPr algn="ctr"/>
            <a:r>
              <a:rPr lang="en-US" sz="4800" dirty="0" smtClean="0">
                <a:latin typeface="Tahoma" charset="0"/>
                <a:ea typeface="Tahoma" charset="0"/>
                <a:cs typeface="Tahoma" charset="0"/>
              </a:rPr>
              <a:t>God’s warning to Judah: Don’t trust in Egypt!</a:t>
            </a:r>
            <a:endParaRPr lang="en-US" sz="4800" dirty="0">
              <a:latin typeface="Tahoma" charset="0"/>
              <a:ea typeface="Tahoma" charset="0"/>
              <a:cs typeface="Tahoma" charset="0"/>
            </a:endParaRPr>
          </a:p>
        </p:txBody>
      </p:sp>
      <p:sp>
        <p:nvSpPr>
          <p:cNvPr id="10" name="TextBox 9"/>
          <p:cNvSpPr txBox="1"/>
          <p:nvPr/>
        </p:nvSpPr>
        <p:spPr>
          <a:xfrm>
            <a:off x="2753726" y="4258148"/>
            <a:ext cx="3636545" cy="646331"/>
          </a:xfrm>
          <a:prstGeom prst="rect">
            <a:avLst/>
          </a:prstGeom>
          <a:solidFill>
            <a:srgbClr val="FFFF00"/>
          </a:solidFill>
          <a:ln w="28575">
            <a:noFill/>
          </a:ln>
        </p:spPr>
        <p:txBody>
          <a:bodyPr wrap="square" rtlCol="0">
            <a:spAutoFit/>
          </a:bodyPr>
          <a:lstStyle/>
          <a:p>
            <a:pPr algn="ctr"/>
            <a:r>
              <a:rPr lang="en-US" sz="3600" b="1" dirty="0" smtClean="0">
                <a:solidFill>
                  <a:sysClr val="windowText" lastClr="000000"/>
                </a:solidFill>
              </a:rPr>
              <a:t>Chapter 30-31</a:t>
            </a:r>
            <a:endParaRPr lang="en-US" sz="3600" dirty="0">
              <a:solidFill>
                <a:sysClr val="windowText" lastClr="000000"/>
              </a:solidFill>
            </a:endParaRPr>
          </a:p>
        </p:txBody>
      </p:sp>
    </p:spTree>
    <p:extLst>
      <p:ext uri="{BB962C8B-B14F-4D97-AF65-F5344CB8AC3E}">
        <p14:creationId xmlns:p14="http://schemas.microsoft.com/office/powerpoint/2010/main" val="724696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7045" y="1180309"/>
            <a:ext cx="7888305" cy="5357586"/>
          </a:xfrm>
          <a:prstGeom prst="rect">
            <a:avLst/>
          </a:prstGeom>
        </p:spPr>
      </p:pic>
      <p:sp>
        <p:nvSpPr>
          <p:cNvPr id="4" name="Title 3"/>
          <p:cNvSpPr>
            <a:spLocks noGrp="1"/>
          </p:cNvSpPr>
          <p:nvPr>
            <p:ph type="title"/>
          </p:nvPr>
        </p:nvSpPr>
        <p:spPr/>
        <p:txBody>
          <a:bodyPr anchor="t"/>
          <a:lstStyle/>
          <a:p>
            <a:pPr algn="ctr"/>
            <a:r>
              <a:rPr lang="en-US" dirty="0" smtClean="0">
                <a:latin typeface="Tahoma" charset="0"/>
                <a:ea typeface="Tahoma" charset="0"/>
                <a:cs typeface="Tahoma" charset="0"/>
              </a:rPr>
              <a:t>Class Plan</a:t>
            </a:r>
            <a:endParaRPr lang="en-US" dirty="0">
              <a:latin typeface="Tahoma" charset="0"/>
              <a:ea typeface="Tahoma" charset="0"/>
              <a:cs typeface="Tahoma" charset="0"/>
            </a:endParaRPr>
          </a:p>
        </p:txBody>
      </p:sp>
      <p:sp>
        <p:nvSpPr>
          <p:cNvPr id="2" name="Oval 1"/>
          <p:cNvSpPr/>
          <p:nvPr/>
        </p:nvSpPr>
        <p:spPr>
          <a:xfrm>
            <a:off x="446631" y="5509846"/>
            <a:ext cx="8249132" cy="1131695"/>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Tree>
    <p:extLst>
      <p:ext uri="{BB962C8B-B14F-4D97-AF65-F5344CB8AC3E}">
        <p14:creationId xmlns:p14="http://schemas.microsoft.com/office/powerpoint/2010/main" val="1221192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Tahoma" charset="0"/>
                <a:ea typeface="Tahoma" charset="0"/>
                <a:cs typeface="Tahoma" charset="0"/>
              </a:rPr>
              <a:t>Isaiah 56:1</a:t>
            </a:r>
            <a:endParaRPr lang="en-US" sz="4000" dirty="0">
              <a:latin typeface="Tahoma" charset="0"/>
              <a:ea typeface="Tahoma" charset="0"/>
              <a:cs typeface="Tahoma" charset="0"/>
            </a:endParaRPr>
          </a:p>
        </p:txBody>
      </p:sp>
      <p:sp>
        <p:nvSpPr>
          <p:cNvPr id="3" name="Content Placeholder 2"/>
          <p:cNvSpPr>
            <a:spLocks noGrp="1"/>
          </p:cNvSpPr>
          <p:nvPr>
            <p:ph idx="1"/>
          </p:nvPr>
        </p:nvSpPr>
        <p:spPr>
          <a:xfrm>
            <a:off x="593480" y="1825625"/>
            <a:ext cx="8059249" cy="4351338"/>
          </a:xfrm>
        </p:spPr>
        <p:txBody>
          <a:bodyPr>
            <a:normAutofit/>
          </a:bodyPr>
          <a:lstStyle/>
          <a:p>
            <a:pPr marL="0" indent="0">
              <a:buNone/>
            </a:pPr>
            <a:r>
              <a:rPr lang="en-US" sz="3600" dirty="0">
                <a:latin typeface="Tahoma" charset="0"/>
                <a:ea typeface="Tahoma" charset="0"/>
                <a:cs typeface="Tahoma" charset="0"/>
              </a:rPr>
              <a:t>Thus says the </a:t>
            </a:r>
            <a:r>
              <a:rPr lang="en-US" sz="3600" cap="small" dirty="0">
                <a:latin typeface="Tahoma" charset="0"/>
                <a:ea typeface="Tahoma" charset="0"/>
                <a:cs typeface="Tahoma" charset="0"/>
              </a:rPr>
              <a:t>Lord</a:t>
            </a:r>
            <a:r>
              <a:rPr lang="en-US" sz="3600" dirty="0">
                <a:latin typeface="Tahoma" charset="0"/>
                <a:ea typeface="Tahoma" charset="0"/>
                <a:cs typeface="Tahoma" charset="0"/>
              </a:rPr>
              <a:t>:</a:t>
            </a:r>
            <a:br>
              <a:rPr lang="en-US" sz="3600" dirty="0">
                <a:latin typeface="Tahoma" charset="0"/>
                <a:ea typeface="Tahoma" charset="0"/>
                <a:cs typeface="Tahoma" charset="0"/>
              </a:rPr>
            </a:br>
            <a:r>
              <a:rPr lang="en-US" sz="3600" dirty="0">
                <a:latin typeface="Tahoma" charset="0"/>
                <a:ea typeface="Tahoma" charset="0"/>
                <a:cs typeface="Tahoma" charset="0"/>
              </a:rPr>
              <a:t>“Keep justice, and do righteousness,</a:t>
            </a:r>
            <a:br>
              <a:rPr lang="en-US" sz="3600" dirty="0">
                <a:latin typeface="Tahoma" charset="0"/>
                <a:ea typeface="Tahoma" charset="0"/>
                <a:cs typeface="Tahoma" charset="0"/>
              </a:rPr>
            </a:br>
            <a:r>
              <a:rPr lang="en-US" sz="3600" dirty="0">
                <a:latin typeface="Tahoma" charset="0"/>
                <a:ea typeface="Tahoma" charset="0"/>
                <a:cs typeface="Tahoma" charset="0"/>
              </a:rPr>
              <a:t>for soon my salvation will come,</a:t>
            </a:r>
            <a:br>
              <a:rPr lang="en-US" sz="3600" dirty="0">
                <a:latin typeface="Tahoma" charset="0"/>
                <a:ea typeface="Tahoma" charset="0"/>
                <a:cs typeface="Tahoma" charset="0"/>
              </a:rPr>
            </a:br>
            <a:r>
              <a:rPr lang="en-US" sz="3600" dirty="0">
                <a:latin typeface="Tahoma" charset="0"/>
                <a:ea typeface="Tahoma" charset="0"/>
                <a:cs typeface="Tahoma" charset="0"/>
              </a:rPr>
              <a:t>    and my righteousness be </a:t>
            </a:r>
            <a:r>
              <a:rPr lang="en-US" sz="3600">
                <a:latin typeface="Tahoma" charset="0"/>
                <a:ea typeface="Tahoma" charset="0"/>
                <a:cs typeface="Tahoma" charset="0"/>
              </a:rPr>
              <a:t>revealed</a:t>
            </a:r>
            <a:r>
              <a:rPr lang="en-US" sz="3600" smtClean="0">
                <a:latin typeface="Tahoma" charset="0"/>
                <a:ea typeface="Tahoma" charset="0"/>
                <a:cs typeface="Tahoma" charset="0"/>
              </a:rPr>
              <a:t>.”</a:t>
            </a:r>
            <a:endParaRPr lang="en-US" sz="3600" dirty="0">
              <a:latin typeface="Tahoma" charset="0"/>
              <a:ea typeface="Tahoma" charset="0"/>
              <a:cs typeface="Tahoma" charset="0"/>
            </a:endParaRPr>
          </a:p>
        </p:txBody>
      </p:sp>
      <p:cxnSp>
        <p:nvCxnSpPr>
          <p:cNvPr id="5" name="Straight Connector 4"/>
          <p:cNvCxnSpPr/>
          <p:nvPr/>
        </p:nvCxnSpPr>
        <p:spPr>
          <a:xfrm>
            <a:off x="890954" y="2860431"/>
            <a:ext cx="7057292"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628650" y="3364523"/>
            <a:ext cx="7057292" cy="0"/>
          </a:xfrm>
          <a:prstGeom prst="line">
            <a:avLst/>
          </a:prstGeom>
          <a:ln w="38100">
            <a:solidFill>
              <a:srgbClr val="76D6FF"/>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191357" y="3880338"/>
            <a:ext cx="7057292" cy="0"/>
          </a:xfrm>
          <a:prstGeom prst="line">
            <a:avLst/>
          </a:prstGeom>
          <a:ln w="38100">
            <a:solidFill>
              <a:srgbClr val="76D6FF"/>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56102" y="4396153"/>
            <a:ext cx="8231797" cy="584775"/>
          </a:xfrm>
          <a:prstGeom prst="rect">
            <a:avLst/>
          </a:prstGeom>
          <a:noFill/>
          <a:ln w="38100">
            <a:solidFill>
              <a:srgbClr val="FF0000"/>
            </a:solidFill>
          </a:ln>
        </p:spPr>
        <p:txBody>
          <a:bodyPr wrap="square" rtlCol="0">
            <a:spAutoFit/>
          </a:bodyPr>
          <a:lstStyle/>
          <a:p>
            <a:r>
              <a:rPr lang="en-US" sz="3200" dirty="0" smtClean="0">
                <a:latin typeface="Tahoma" charset="0"/>
                <a:ea typeface="Tahoma" charset="0"/>
                <a:cs typeface="Tahoma" charset="0"/>
              </a:rPr>
              <a:t>Isaiah 1-39 </a:t>
            </a:r>
            <a:r>
              <a:rPr lang="mr-IN" sz="3200" dirty="0" smtClean="0">
                <a:latin typeface="Tahoma" charset="0"/>
                <a:ea typeface="Tahoma" charset="0"/>
                <a:cs typeface="Tahoma" charset="0"/>
              </a:rPr>
              <a:t>–</a:t>
            </a:r>
            <a:r>
              <a:rPr lang="en-US" sz="3200" dirty="0" smtClean="0">
                <a:latin typeface="Tahoma" charset="0"/>
                <a:ea typeface="Tahoma" charset="0"/>
                <a:cs typeface="Tahoma" charset="0"/>
              </a:rPr>
              <a:t> Do justice and righteousness!</a:t>
            </a:r>
            <a:endParaRPr lang="en-US" sz="3200" dirty="0">
              <a:latin typeface="Tahoma" charset="0"/>
              <a:ea typeface="Tahoma" charset="0"/>
              <a:cs typeface="Tahoma" charset="0"/>
            </a:endParaRPr>
          </a:p>
        </p:txBody>
      </p:sp>
      <p:sp>
        <p:nvSpPr>
          <p:cNvPr id="9" name="TextBox 8"/>
          <p:cNvSpPr txBox="1"/>
          <p:nvPr/>
        </p:nvSpPr>
        <p:spPr>
          <a:xfrm>
            <a:off x="456100" y="5350277"/>
            <a:ext cx="8231799" cy="584775"/>
          </a:xfrm>
          <a:prstGeom prst="rect">
            <a:avLst/>
          </a:prstGeom>
          <a:noFill/>
          <a:ln w="38100">
            <a:solidFill>
              <a:srgbClr val="76D6FF"/>
            </a:solidFill>
          </a:ln>
        </p:spPr>
        <p:txBody>
          <a:bodyPr wrap="square" rtlCol="0">
            <a:spAutoFit/>
          </a:bodyPr>
          <a:lstStyle/>
          <a:p>
            <a:r>
              <a:rPr lang="en-US" sz="3200" dirty="0" smtClean="0">
                <a:latin typeface="Tahoma" charset="0"/>
                <a:ea typeface="Tahoma" charset="0"/>
                <a:cs typeface="Tahoma" charset="0"/>
              </a:rPr>
              <a:t>Isaiah 40-55 </a:t>
            </a:r>
            <a:r>
              <a:rPr lang="mr-IN" sz="3200" dirty="0" smtClean="0">
                <a:latin typeface="Tahoma" charset="0"/>
                <a:ea typeface="Tahoma" charset="0"/>
                <a:cs typeface="Tahoma" charset="0"/>
              </a:rPr>
              <a:t>–</a:t>
            </a:r>
            <a:r>
              <a:rPr lang="en-US" sz="3200" dirty="0" smtClean="0">
                <a:latin typeface="Tahoma" charset="0"/>
                <a:ea typeface="Tahoma" charset="0"/>
                <a:cs typeface="Tahoma" charset="0"/>
              </a:rPr>
              <a:t> God will act in righteousness.</a:t>
            </a:r>
            <a:endParaRPr lang="en-US" sz="3200" dirty="0">
              <a:latin typeface="Tahoma" charset="0"/>
              <a:ea typeface="Tahoma" charset="0"/>
              <a:cs typeface="Tahoma" charset="0"/>
            </a:endParaRPr>
          </a:p>
        </p:txBody>
      </p:sp>
    </p:spTree>
    <p:extLst>
      <p:ext uri="{BB962C8B-B14F-4D97-AF65-F5344CB8AC3E}">
        <p14:creationId xmlns:p14="http://schemas.microsoft.com/office/powerpoint/2010/main" val="616100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left)">
                                      <p:cBhvr>
                                        <p:cTn id="16" dur="500"/>
                                        <p:tgtEl>
                                          <p:spTgt spid="6"/>
                                        </p:tgtEl>
                                      </p:cBhvr>
                                    </p:animEffect>
                                  </p:childTnLst>
                                </p:cTn>
                              </p:par>
                            </p:childTnLst>
                          </p:cTn>
                        </p:par>
                        <p:par>
                          <p:cTn id="17" fill="hold">
                            <p:stCondLst>
                              <p:cond delay="500"/>
                            </p:stCondLst>
                            <p:childTnLst>
                              <p:par>
                                <p:cTn id="18" presetID="22" presetClass="entr" presetSubtype="8" fill="hold" nodeType="after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wipe(left)">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431572" y="5712477"/>
            <a:ext cx="1852246" cy="457200"/>
          </a:xfrm>
          <a:prstGeom prst="rect">
            <a:avLst/>
          </a:prstGeom>
          <a:solidFill>
            <a:schemeClr val="accent4">
              <a:lumMod val="60000"/>
              <a:lumOff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chemeClr val="bg1"/>
                </a:solidFill>
                <a:latin typeface="Tahoma" charset="0"/>
                <a:ea typeface="Tahoma" charset="0"/>
                <a:cs typeface="Tahoma" charset="0"/>
              </a:rPr>
              <a:t>66:18-24</a:t>
            </a:r>
          </a:p>
        </p:txBody>
      </p:sp>
      <p:sp>
        <p:nvSpPr>
          <p:cNvPr id="5" name="Rectangle 4"/>
          <p:cNvSpPr/>
          <p:nvPr/>
        </p:nvSpPr>
        <p:spPr>
          <a:xfrm>
            <a:off x="861278" y="5712477"/>
            <a:ext cx="1696183" cy="457200"/>
          </a:xfrm>
          <a:prstGeom prst="rect">
            <a:avLst/>
          </a:prstGeom>
          <a:solidFill>
            <a:schemeClr val="accent4">
              <a:lumMod val="60000"/>
              <a:lumOff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smtClean="0">
                <a:solidFill>
                  <a:schemeClr val="bg1"/>
                </a:solidFill>
                <a:latin typeface="Tahoma" charset="0"/>
                <a:ea typeface="Tahoma" charset="0"/>
                <a:cs typeface="Tahoma" charset="0"/>
              </a:rPr>
              <a:t>56:1-8</a:t>
            </a:r>
            <a:endParaRPr lang="en-US" sz="3000" dirty="0">
              <a:solidFill>
                <a:schemeClr val="bg1"/>
              </a:solidFill>
              <a:latin typeface="Tahoma" charset="0"/>
              <a:ea typeface="Tahoma" charset="0"/>
              <a:cs typeface="Tahoma" charset="0"/>
            </a:endParaRPr>
          </a:p>
        </p:txBody>
      </p:sp>
      <p:sp>
        <p:nvSpPr>
          <p:cNvPr id="6" name="Rectangle 5"/>
          <p:cNvSpPr/>
          <p:nvPr/>
        </p:nvSpPr>
        <p:spPr>
          <a:xfrm>
            <a:off x="5805855" y="4566816"/>
            <a:ext cx="2255226" cy="457200"/>
          </a:xfrm>
          <a:prstGeom prst="rect">
            <a:avLst/>
          </a:prstGeom>
          <a:solidFill>
            <a:schemeClr val="accent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a:solidFill>
                  <a:schemeClr val="bg1"/>
                </a:solidFill>
                <a:latin typeface="Tahoma" charset="0"/>
                <a:ea typeface="Tahoma" charset="0"/>
                <a:cs typeface="Tahoma" charset="0"/>
              </a:rPr>
              <a:t>65:1-66:17</a:t>
            </a:r>
            <a:endParaRPr lang="en-US" sz="3000" dirty="0">
              <a:solidFill>
                <a:schemeClr val="bg1"/>
              </a:solidFill>
              <a:latin typeface="Tahoma" charset="0"/>
              <a:ea typeface="Tahoma" charset="0"/>
              <a:cs typeface="Tahoma" charset="0"/>
            </a:endParaRPr>
          </a:p>
        </p:txBody>
      </p:sp>
      <p:sp>
        <p:nvSpPr>
          <p:cNvPr id="7" name="Rectangle 6"/>
          <p:cNvSpPr/>
          <p:nvPr/>
        </p:nvSpPr>
        <p:spPr>
          <a:xfrm>
            <a:off x="1093175" y="4566816"/>
            <a:ext cx="1938706" cy="457200"/>
          </a:xfrm>
          <a:prstGeom prst="rect">
            <a:avLst/>
          </a:prstGeom>
          <a:solidFill>
            <a:schemeClr val="accent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smtClean="0">
                <a:solidFill>
                  <a:schemeClr val="bg1"/>
                </a:solidFill>
                <a:latin typeface="Tahoma" charset="0"/>
                <a:ea typeface="Tahoma" charset="0"/>
                <a:cs typeface="Tahoma" charset="0"/>
              </a:rPr>
              <a:t>56:9-59:8</a:t>
            </a:r>
            <a:endParaRPr lang="en-US" sz="3000" dirty="0">
              <a:solidFill>
                <a:schemeClr val="bg1"/>
              </a:solidFill>
              <a:latin typeface="Tahoma" charset="0"/>
              <a:ea typeface="Tahoma" charset="0"/>
              <a:cs typeface="Tahoma" charset="0"/>
            </a:endParaRPr>
          </a:p>
        </p:txBody>
      </p:sp>
      <p:sp>
        <p:nvSpPr>
          <p:cNvPr id="8" name="Rectangle 7"/>
          <p:cNvSpPr/>
          <p:nvPr/>
        </p:nvSpPr>
        <p:spPr>
          <a:xfrm>
            <a:off x="5564067" y="3434431"/>
            <a:ext cx="2274277" cy="457200"/>
          </a:xfrm>
          <a:prstGeom prst="rect">
            <a:avLst/>
          </a:prstGeom>
          <a:solidFill>
            <a:srgbClr val="00206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a:solidFill>
                  <a:schemeClr val="tx1"/>
                </a:solidFill>
                <a:latin typeface="Tahoma" charset="0"/>
                <a:ea typeface="Tahoma" charset="0"/>
                <a:cs typeface="Tahoma" charset="0"/>
              </a:rPr>
              <a:t>63:7-64:12</a:t>
            </a:r>
            <a:endParaRPr lang="en-US" sz="3000" dirty="0">
              <a:solidFill>
                <a:schemeClr val="tx1"/>
              </a:solidFill>
              <a:latin typeface="Tahoma" charset="0"/>
              <a:ea typeface="Tahoma" charset="0"/>
              <a:cs typeface="Tahoma" charset="0"/>
            </a:endParaRPr>
          </a:p>
        </p:txBody>
      </p:sp>
      <p:sp>
        <p:nvSpPr>
          <p:cNvPr id="10" name="Rectangle 9"/>
          <p:cNvSpPr/>
          <p:nvPr/>
        </p:nvSpPr>
        <p:spPr>
          <a:xfrm>
            <a:off x="1301262" y="3434431"/>
            <a:ext cx="2028092" cy="457200"/>
          </a:xfrm>
          <a:prstGeom prst="rect">
            <a:avLst/>
          </a:prstGeom>
          <a:solidFill>
            <a:srgbClr val="00206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smtClean="0">
                <a:solidFill>
                  <a:schemeClr val="tx1"/>
                </a:solidFill>
                <a:latin typeface="Tahoma" charset="0"/>
                <a:ea typeface="Tahoma" charset="0"/>
                <a:cs typeface="Tahoma" charset="0"/>
              </a:rPr>
              <a:t>59:9-15</a:t>
            </a:r>
            <a:endParaRPr lang="en-US" sz="3000" dirty="0">
              <a:solidFill>
                <a:schemeClr val="tx1"/>
              </a:solidFill>
              <a:latin typeface="Tahoma" charset="0"/>
              <a:ea typeface="Tahoma" charset="0"/>
              <a:cs typeface="Tahoma" charset="0"/>
            </a:endParaRPr>
          </a:p>
        </p:txBody>
      </p:sp>
      <p:sp>
        <p:nvSpPr>
          <p:cNvPr id="13" name="Rectangle 12"/>
          <p:cNvSpPr/>
          <p:nvPr/>
        </p:nvSpPr>
        <p:spPr>
          <a:xfrm>
            <a:off x="1770184" y="2313769"/>
            <a:ext cx="1875692" cy="457200"/>
          </a:xfrm>
          <a:prstGeom prst="rect">
            <a:avLst/>
          </a:prstGeom>
          <a:solidFill>
            <a:srgbClr val="9411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smtClean="0">
                <a:solidFill>
                  <a:schemeClr val="tx1"/>
                </a:solidFill>
                <a:latin typeface="Tahoma" charset="0"/>
                <a:ea typeface="Tahoma" charset="0"/>
                <a:cs typeface="Tahoma" charset="0"/>
              </a:rPr>
              <a:t>59:15-21</a:t>
            </a:r>
            <a:endParaRPr lang="en-US" sz="3000" dirty="0">
              <a:solidFill>
                <a:schemeClr val="tx1"/>
              </a:solidFill>
              <a:latin typeface="Tahoma" charset="0"/>
              <a:ea typeface="Tahoma" charset="0"/>
              <a:cs typeface="Tahoma" charset="0"/>
            </a:endParaRPr>
          </a:p>
        </p:txBody>
      </p:sp>
      <p:sp>
        <p:nvSpPr>
          <p:cNvPr id="14" name="Rectangle 13"/>
          <p:cNvSpPr/>
          <p:nvPr/>
        </p:nvSpPr>
        <p:spPr>
          <a:xfrm>
            <a:off x="5334000" y="2313769"/>
            <a:ext cx="2086708" cy="457200"/>
          </a:xfrm>
          <a:prstGeom prst="rect">
            <a:avLst/>
          </a:prstGeom>
          <a:solidFill>
            <a:srgbClr val="9411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a:solidFill>
                  <a:schemeClr val="tx1"/>
                </a:solidFill>
                <a:latin typeface="Tahoma" charset="0"/>
                <a:ea typeface="Tahoma" charset="0"/>
                <a:cs typeface="Tahoma" charset="0"/>
              </a:rPr>
              <a:t>63:1-6</a:t>
            </a:r>
            <a:endParaRPr lang="en-US" sz="3000" dirty="0">
              <a:solidFill>
                <a:schemeClr val="tx1"/>
              </a:solidFill>
              <a:latin typeface="Tahoma" charset="0"/>
              <a:ea typeface="Tahoma" charset="0"/>
              <a:cs typeface="Tahoma" charset="0"/>
            </a:endParaRPr>
          </a:p>
        </p:txBody>
      </p:sp>
      <p:sp>
        <p:nvSpPr>
          <p:cNvPr id="15" name="Rectangle 14"/>
          <p:cNvSpPr/>
          <p:nvPr/>
        </p:nvSpPr>
        <p:spPr>
          <a:xfrm>
            <a:off x="4734291" y="1168025"/>
            <a:ext cx="2403231" cy="457200"/>
          </a:xfrm>
          <a:prstGeom prst="rect">
            <a:avLst/>
          </a:prstGeom>
          <a:solidFill>
            <a:srgbClr val="00B0F0"/>
          </a:solid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a:solidFill>
                  <a:schemeClr val="bg1"/>
                </a:solidFill>
                <a:latin typeface="Tahoma" charset="0"/>
                <a:ea typeface="Tahoma" charset="0"/>
                <a:cs typeface="Tahoma" charset="0"/>
              </a:rPr>
              <a:t>61:10-62:12</a:t>
            </a:r>
            <a:endParaRPr lang="en-US" sz="3000" dirty="0">
              <a:solidFill>
                <a:schemeClr val="bg1"/>
              </a:solidFill>
              <a:latin typeface="Tahoma" charset="0"/>
              <a:ea typeface="Tahoma" charset="0"/>
              <a:cs typeface="Tahoma" charset="0"/>
            </a:endParaRPr>
          </a:p>
        </p:txBody>
      </p:sp>
      <p:sp>
        <p:nvSpPr>
          <p:cNvPr id="16" name="Rectangle 15"/>
          <p:cNvSpPr/>
          <p:nvPr/>
        </p:nvSpPr>
        <p:spPr>
          <a:xfrm>
            <a:off x="2090370" y="1169661"/>
            <a:ext cx="1981200" cy="457200"/>
          </a:xfrm>
          <a:prstGeom prst="rect">
            <a:avLst/>
          </a:prstGeom>
          <a:solidFill>
            <a:srgbClr val="00B0F0"/>
          </a:solid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smtClean="0">
                <a:solidFill>
                  <a:schemeClr val="bg1"/>
                </a:solidFill>
                <a:latin typeface="Tahoma" charset="0"/>
                <a:ea typeface="Tahoma" charset="0"/>
                <a:cs typeface="Tahoma" charset="0"/>
              </a:rPr>
              <a:t>60:1-22</a:t>
            </a:r>
            <a:endParaRPr lang="en-US" sz="3000" dirty="0">
              <a:solidFill>
                <a:schemeClr val="bg1"/>
              </a:solidFill>
              <a:latin typeface="Tahoma" charset="0"/>
              <a:ea typeface="Tahoma" charset="0"/>
              <a:cs typeface="Tahoma" charset="0"/>
            </a:endParaRPr>
          </a:p>
        </p:txBody>
      </p:sp>
      <p:sp>
        <p:nvSpPr>
          <p:cNvPr id="17" name="Rectangle 16"/>
          <p:cNvSpPr/>
          <p:nvPr/>
        </p:nvSpPr>
        <p:spPr>
          <a:xfrm>
            <a:off x="3833447" y="135885"/>
            <a:ext cx="1477107" cy="457200"/>
          </a:xfrm>
          <a:prstGeom prst="rect">
            <a:avLst/>
          </a:prstGeom>
          <a:solidFill>
            <a:srgbClr val="FFFF00"/>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smtClean="0">
                <a:solidFill>
                  <a:schemeClr val="bg1"/>
                </a:solidFill>
                <a:latin typeface="Tahoma" charset="0"/>
                <a:ea typeface="Tahoma" charset="0"/>
                <a:cs typeface="Tahoma" charset="0"/>
              </a:rPr>
              <a:t>61:1-9</a:t>
            </a:r>
            <a:endParaRPr lang="en-US" sz="3000" dirty="0">
              <a:solidFill>
                <a:schemeClr val="bg1"/>
              </a:solidFill>
              <a:latin typeface="Tahoma" charset="0"/>
              <a:ea typeface="Tahoma" charset="0"/>
              <a:cs typeface="Tahoma" charset="0"/>
            </a:endParaRPr>
          </a:p>
        </p:txBody>
      </p:sp>
      <p:sp>
        <p:nvSpPr>
          <p:cNvPr id="18" name="Rectangle 17"/>
          <p:cNvSpPr/>
          <p:nvPr/>
        </p:nvSpPr>
        <p:spPr>
          <a:xfrm>
            <a:off x="1498356" y="599730"/>
            <a:ext cx="6147289" cy="420342"/>
          </a:xfrm>
          <a:prstGeom prst="rect">
            <a:avLst/>
          </a:prstGeom>
          <a:solidFill>
            <a:srgbClr val="FFFF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latin typeface="Tahoma" charset="0"/>
                <a:ea typeface="Tahoma" charset="0"/>
                <a:cs typeface="Tahoma" charset="0"/>
              </a:rPr>
              <a:t>The Commission of the Anointed One</a:t>
            </a:r>
            <a:endParaRPr lang="en-US" sz="2800" dirty="0">
              <a:solidFill>
                <a:schemeClr val="bg1"/>
              </a:solidFill>
              <a:latin typeface="Tahoma" charset="0"/>
              <a:ea typeface="Tahoma" charset="0"/>
              <a:cs typeface="Tahoma" charset="0"/>
            </a:endParaRPr>
          </a:p>
        </p:txBody>
      </p:sp>
      <p:sp>
        <p:nvSpPr>
          <p:cNvPr id="19" name="Rectangle 18"/>
          <p:cNvSpPr/>
          <p:nvPr/>
        </p:nvSpPr>
        <p:spPr>
          <a:xfrm>
            <a:off x="2076816" y="1624469"/>
            <a:ext cx="5084152" cy="548222"/>
          </a:xfrm>
          <a:prstGeom prst="rect">
            <a:avLst/>
          </a:prstGeom>
          <a:solidFill>
            <a:srgbClr val="00B0F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latin typeface="Tahoma" charset="0"/>
                <a:ea typeface="Tahoma" charset="0"/>
                <a:cs typeface="Tahoma" charset="0"/>
              </a:rPr>
              <a:t>Visions of Restored Jerusalem</a:t>
            </a:r>
            <a:endParaRPr lang="en-US" sz="2800" dirty="0">
              <a:solidFill>
                <a:schemeClr val="bg1"/>
              </a:solidFill>
              <a:latin typeface="Tahoma" charset="0"/>
              <a:ea typeface="Tahoma" charset="0"/>
              <a:cs typeface="Tahoma" charset="0"/>
            </a:endParaRPr>
          </a:p>
        </p:txBody>
      </p:sp>
      <p:sp>
        <p:nvSpPr>
          <p:cNvPr id="20" name="Rectangle 19"/>
          <p:cNvSpPr/>
          <p:nvPr/>
        </p:nvSpPr>
        <p:spPr>
          <a:xfrm>
            <a:off x="1767255" y="2768400"/>
            <a:ext cx="5656383" cy="548222"/>
          </a:xfrm>
          <a:prstGeom prst="rect">
            <a:avLst/>
          </a:prstGeom>
          <a:solidFill>
            <a:srgbClr val="9411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Tahoma" charset="0"/>
                <a:ea typeface="Tahoma" charset="0"/>
                <a:cs typeface="Tahoma" charset="0"/>
              </a:rPr>
              <a:t>Visions of Jehovah’s Judgment</a:t>
            </a:r>
            <a:endParaRPr lang="en-US" sz="2800" dirty="0">
              <a:solidFill>
                <a:schemeClr val="tx1"/>
              </a:solidFill>
              <a:latin typeface="Tahoma" charset="0"/>
              <a:ea typeface="Tahoma" charset="0"/>
              <a:cs typeface="Tahoma" charset="0"/>
            </a:endParaRPr>
          </a:p>
        </p:txBody>
      </p:sp>
      <p:sp>
        <p:nvSpPr>
          <p:cNvPr id="21" name="Rectangle 20"/>
          <p:cNvSpPr/>
          <p:nvPr/>
        </p:nvSpPr>
        <p:spPr>
          <a:xfrm>
            <a:off x="1301996" y="3890120"/>
            <a:ext cx="6540009" cy="548222"/>
          </a:xfrm>
          <a:prstGeom prst="rect">
            <a:avLst/>
          </a:prstGeom>
          <a:solidFill>
            <a:srgbClr val="00206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Tahoma" charset="0"/>
                <a:ea typeface="Tahoma" charset="0"/>
                <a:cs typeface="Tahoma" charset="0"/>
              </a:rPr>
              <a:t>Prayers for Jehovah’s Forgiveness</a:t>
            </a:r>
            <a:endParaRPr lang="en-US" sz="2800" dirty="0">
              <a:solidFill>
                <a:schemeClr val="tx1"/>
              </a:solidFill>
              <a:latin typeface="Tahoma" charset="0"/>
              <a:ea typeface="Tahoma" charset="0"/>
              <a:cs typeface="Tahoma" charset="0"/>
            </a:endParaRPr>
          </a:p>
        </p:txBody>
      </p:sp>
      <p:sp>
        <p:nvSpPr>
          <p:cNvPr id="22" name="Rectangle 21"/>
          <p:cNvSpPr/>
          <p:nvPr/>
        </p:nvSpPr>
        <p:spPr>
          <a:xfrm>
            <a:off x="1080722" y="5012852"/>
            <a:ext cx="6982556" cy="548222"/>
          </a:xfrm>
          <a:prstGeom prst="rect">
            <a:avLst/>
          </a:prstGeom>
          <a:solidFill>
            <a:schemeClr val="accent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latin typeface="Tahoma" charset="0"/>
                <a:ea typeface="Tahoma" charset="0"/>
                <a:cs typeface="Tahoma" charset="0"/>
              </a:rPr>
              <a:t>Rebukes of Current Jerusalem</a:t>
            </a:r>
            <a:endParaRPr lang="en-US" sz="2800" dirty="0">
              <a:solidFill>
                <a:schemeClr val="bg1"/>
              </a:solidFill>
              <a:latin typeface="Tahoma" charset="0"/>
              <a:ea typeface="Tahoma" charset="0"/>
              <a:cs typeface="Tahoma" charset="0"/>
            </a:endParaRPr>
          </a:p>
        </p:txBody>
      </p:sp>
      <p:sp>
        <p:nvSpPr>
          <p:cNvPr id="23" name="Rectangle 22"/>
          <p:cNvSpPr/>
          <p:nvPr/>
        </p:nvSpPr>
        <p:spPr>
          <a:xfrm>
            <a:off x="855785" y="6170982"/>
            <a:ext cx="7432430" cy="548222"/>
          </a:xfrm>
          <a:prstGeom prst="rect">
            <a:avLst/>
          </a:prstGeom>
          <a:solidFill>
            <a:schemeClr val="accent4">
              <a:lumMod val="60000"/>
              <a:lumOff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latin typeface="Tahoma" charset="0"/>
                <a:ea typeface="Tahoma" charset="0"/>
                <a:cs typeface="Tahoma" charset="0"/>
              </a:rPr>
              <a:t>The Place of Foreigners in God’s Zion</a:t>
            </a:r>
            <a:endParaRPr lang="en-US" sz="2800" dirty="0">
              <a:solidFill>
                <a:schemeClr val="bg1"/>
              </a:solidFill>
              <a:latin typeface="Tahoma" charset="0"/>
              <a:ea typeface="Tahoma" charset="0"/>
              <a:cs typeface="Tahoma" charset="0"/>
            </a:endParaRPr>
          </a:p>
        </p:txBody>
      </p:sp>
      <p:cxnSp>
        <p:nvCxnSpPr>
          <p:cNvPr id="11" name="Straight Connector 10"/>
          <p:cNvCxnSpPr>
            <a:stCxn id="16" idx="3"/>
            <a:endCxn id="15" idx="1"/>
          </p:cNvCxnSpPr>
          <p:nvPr/>
        </p:nvCxnSpPr>
        <p:spPr>
          <a:xfrm flipV="1">
            <a:off x="4071570" y="1396625"/>
            <a:ext cx="662721" cy="1636"/>
          </a:xfrm>
          <a:prstGeom prst="line">
            <a:avLst/>
          </a:prstGeom>
          <a:ln w="38100">
            <a:solidFill>
              <a:srgbClr val="00B0F0"/>
            </a:solidFill>
            <a:prstDash val="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13" idx="3"/>
            <a:endCxn id="14" idx="1"/>
          </p:cNvCxnSpPr>
          <p:nvPr/>
        </p:nvCxnSpPr>
        <p:spPr>
          <a:xfrm>
            <a:off x="3645876" y="2542369"/>
            <a:ext cx="1688124" cy="0"/>
          </a:xfrm>
          <a:prstGeom prst="line">
            <a:avLst/>
          </a:prstGeom>
          <a:ln w="38100">
            <a:solidFill>
              <a:srgbClr val="941100"/>
            </a:solidFill>
            <a:prstDash val="dash"/>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10" idx="3"/>
            <a:endCxn id="8" idx="1"/>
          </p:cNvCxnSpPr>
          <p:nvPr/>
        </p:nvCxnSpPr>
        <p:spPr>
          <a:xfrm>
            <a:off x="3329354" y="3663031"/>
            <a:ext cx="2234713" cy="0"/>
          </a:xfrm>
          <a:prstGeom prst="line">
            <a:avLst/>
          </a:prstGeom>
          <a:ln w="38100">
            <a:solidFill>
              <a:srgbClr val="002060"/>
            </a:solidFill>
            <a:prstDash val="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7" idx="3"/>
            <a:endCxn id="6" idx="1"/>
          </p:cNvCxnSpPr>
          <p:nvPr/>
        </p:nvCxnSpPr>
        <p:spPr>
          <a:xfrm>
            <a:off x="3031881" y="4795416"/>
            <a:ext cx="2773974" cy="0"/>
          </a:xfrm>
          <a:prstGeom prst="line">
            <a:avLst/>
          </a:prstGeom>
          <a:ln w="38100">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5" idx="3"/>
            <a:endCxn id="3" idx="1"/>
          </p:cNvCxnSpPr>
          <p:nvPr/>
        </p:nvCxnSpPr>
        <p:spPr>
          <a:xfrm>
            <a:off x="2557461" y="5941077"/>
            <a:ext cx="3874111" cy="0"/>
          </a:xfrm>
          <a:prstGeom prst="line">
            <a:avLst/>
          </a:prstGeom>
          <a:ln w="38100">
            <a:solidFill>
              <a:schemeClr val="accent4">
                <a:lumMod val="60000"/>
                <a:lumOff val="40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7779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1"/>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4"/>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9"/>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1"/>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5"/>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7"/>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7" grpId="0" animBg="1"/>
      <p:bldP spid="8" grpId="0" animBg="1"/>
      <p:bldP spid="10"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83774"/>
            <a:ext cx="7886700" cy="549272"/>
          </a:xfrm>
        </p:spPr>
        <p:txBody>
          <a:bodyPr>
            <a:normAutofit/>
          </a:bodyPr>
          <a:lstStyle/>
          <a:p>
            <a:pPr algn="ctr"/>
            <a:r>
              <a:rPr lang="en-US" sz="3200" smtClean="0">
                <a:latin typeface="Tahoma" charset="0"/>
                <a:ea typeface="Tahoma" charset="0"/>
                <a:cs typeface="Tahoma" charset="0"/>
              </a:rPr>
              <a:t>Isaiah 61:1-9</a:t>
            </a:r>
            <a:endParaRPr lang="en-US" sz="3200">
              <a:latin typeface="Tahoma" charset="0"/>
              <a:ea typeface="Tahoma" charset="0"/>
              <a:cs typeface="Tahoma" charset="0"/>
            </a:endParaRPr>
          </a:p>
        </p:txBody>
      </p:sp>
      <p:sp>
        <p:nvSpPr>
          <p:cNvPr id="9" name="Content Placeholder 8"/>
          <p:cNvSpPr>
            <a:spLocks noGrp="1"/>
          </p:cNvSpPr>
          <p:nvPr>
            <p:ph idx="1"/>
          </p:nvPr>
        </p:nvSpPr>
        <p:spPr>
          <a:xfrm>
            <a:off x="628650" y="633046"/>
            <a:ext cx="7886700" cy="6224954"/>
          </a:xfrm>
        </p:spPr>
        <p:txBody>
          <a:bodyPr>
            <a:normAutofit/>
          </a:bodyPr>
          <a:lstStyle/>
          <a:p>
            <a:r>
              <a:rPr lang="en-US" sz="3200" dirty="0">
                <a:solidFill>
                  <a:srgbClr val="FFFF00"/>
                </a:solidFill>
                <a:latin typeface="Tahoma" charset="0"/>
                <a:ea typeface="Tahoma" charset="0"/>
                <a:cs typeface="Tahoma" charset="0"/>
              </a:rPr>
              <a:t>Who is speaking</a:t>
            </a:r>
            <a:r>
              <a:rPr lang="en-US" sz="3200" dirty="0" smtClean="0">
                <a:solidFill>
                  <a:srgbClr val="FFFF00"/>
                </a:solidFill>
                <a:latin typeface="Tahoma" charset="0"/>
                <a:ea typeface="Tahoma" charset="0"/>
                <a:cs typeface="Tahoma" charset="0"/>
              </a:rPr>
              <a:t>?</a:t>
            </a:r>
          </a:p>
          <a:p>
            <a:pPr marL="742950" lvl="1" indent="-285750">
              <a:buFont typeface="Arial" charset="0"/>
              <a:buChar char="•"/>
            </a:pPr>
            <a:r>
              <a:rPr lang="en-US" sz="2800" dirty="0">
                <a:latin typeface="Tahoma" charset="0"/>
                <a:ea typeface="Tahoma" charset="0"/>
                <a:cs typeface="Tahoma" charset="0"/>
              </a:rPr>
              <a:t>God’s Spirit on Him </a:t>
            </a:r>
            <a:r>
              <a:rPr lang="en-US" sz="2800" dirty="0" smtClean="0">
                <a:latin typeface="Tahoma" charset="0"/>
                <a:ea typeface="Tahoma" charset="0"/>
                <a:cs typeface="Tahoma" charset="0"/>
              </a:rPr>
              <a:t>(The </a:t>
            </a:r>
            <a:r>
              <a:rPr lang="en-US" sz="2800" dirty="0">
                <a:latin typeface="Tahoma" charset="0"/>
                <a:ea typeface="Tahoma" charset="0"/>
                <a:cs typeface="Tahoma" charset="0"/>
              </a:rPr>
              <a:t>Servant - </a:t>
            </a:r>
            <a:r>
              <a:rPr lang="en-US" sz="2800" dirty="0" smtClean="0">
                <a:latin typeface="Tahoma" charset="0"/>
                <a:ea typeface="Tahoma" charset="0"/>
                <a:cs typeface="Tahoma" charset="0"/>
              </a:rPr>
              <a:t>42:1)</a:t>
            </a:r>
            <a:endParaRPr lang="en-US" sz="2800" dirty="0">
              <a:latin typeface="Tahoma" charset="0"/>
              <a:ea typeface="Tahoma" charset="0"/>
              <a:cs typeface="Tahoma" charset="0"/>
            </a:endParaRPr>
          </a:p>
          <a:p>
            <a:pPr marL="742950" lvl="1" indent="-285750">
              <a:buFont typeface="Arial" charset="0"/>
              <a:buChar char="•"/>
            </a:pPr>
            <a:r>
              <a:rPr lang="en-US" sz="2800" dirty="0">
                <a:latin typeface="Tahoma" charset="0"/>
                <a:ea typeface="Tahoma" charset="0"/>
                <a:cs typeface="Tahoma" charset="0"/>
              </a:rPr>
              <a:t>“Anointed” </a:t>
            </a:r>
            <a:r>
              <a:rPr lang="en-US" sz="2800" dirty="0" smtClean="0">
                <a:latin typeface="Tahoma" charset="0"/>
                <a:ea typeface="Tahoma" charset="0"/>
                <a:cs typeface="Tahoma" charset="0"/>
              </a:rPr>
              <a:t> (Cyrus </a:t>
            </a:r>
            <a:r>
              <a:rPr lang="en-US" sz="2800" dirty="0">
                <a:latin typeface="Tahoma" charset="0"/>
                <a:ea typeface="Tahoma" charset="0"/>
                <a:cs typeface="Tahoma" charset="0"/>
              </a:rPr>
              <a:t>- </a:t>
            </a:r>
            <a:r>
              <a:rPr lang="en-US" sz="2800" dirty="0" smtClean="0">
                <a:latin typeface="Tahoma" charset="0"/>
                <a:ea typeface="Tahoma" charset="0"/>
                <a:cs typeface="Tahoma" charset="0"/>
              </a:rPr>
              <a:t>45:1)</a:t>
            </a:r>
            <a:endParaRPr lang="en-US" sz="2800" dirty="0">
              <a:latin typeface="Tahoma" charset="0"/>
              <a:ea typeface="Tahoma" charset="0"/>
              <a:cs typeface="Tahoma" charset="0"/>
            </a:endParaRPr>
          </a:p>
          <a:p>
            <a:r>
              <a:rPr lang="en-US" sz="3200" dirty="0">
                <a:solidFill>
                  <a:srgbClr val="FFFF00"/>
                </a:solidFill>
                <a:latin typeface="Tahoma" charset="0"/>
                <a:ea typeface="Tahoma" charset="0"/>
                <a:cs typeface="Tahoma" charset="0"/>
              </a:rPr>
              <a:t>What does he do</a:t>
            </a:r>
            <a:r>
              <a:rPr lang="en-US" sz="3200" dirty="0" smtClean="0">
                <a:solidFill>
                  <a:srgbClr val="FFFF00"/>
                </a:solidFill>
                <a:latin typeface="Tahoma" charset="0"/>
                <a:ea typeface="Tahoma" charset="0"/>
                <a:cs typeface="Tahoma" charset="0"/>
              </a:rPr>
              <a:t>?</a:t>
            </a:r>
          </a:p>
          <a:p>
            <a:pPr marL="742950" lvl="1" indent="-285750">
              <a:buFont typeface="Arial" charset="0"/>
              <a:buChar char="•"/>
            </a:pPr>
            <a:r>
              <a:rPr lang="en-US" sz="2800" dirty="0">
                <a:latin typeface="Tahoma" charset="0"/>
                <a:ea typeface="Tahoma" charset="0"/>
                <a:cs typeface="Tahoma" charset="0"/>
              </a:rPr>
              <a:t>Brings good news (</a:t>
            </a:r>
            <a:r>
              <a:rPr lang="en-US" sz="2800" dirty="0" smtClean="0">
                <a:latin typeface="Tahoma" charset="0"/>
                <a:ea typeface="Tahoma" charset="0"/>
                <a:cs typeface="Tahoma" charset="0"/>
              </a:rPr>
              <a:t>40:9</a:t>
            </a:r>
            <a:r>
              <a:rPr lang="en-US" sz="2800" dirty="0">
                <a:latin typeface="Tahoma" charset="0"/>
                <a:ea typeface="Tahoma" charset="0"/>
                <a:cs typeface="Tahoma" charset="0"/>
              </a:rPr>
              <a:t>; </a:t>
            </a:r>
            <a:r>
              <a:rPr lang="en-US" sz="2800" dirty="0" smtClean="0">
                <a:latin typeface="Tahoma" charset="0"/>
                <a:ea typeface="Tahoma" charset="0"/>
                <a:cs typeface="Tahoma" charset="0"/>
              </a:rPr>
              <a:t>52:7)</a:t>
            </a:r>
          </a:p>
          <a:p>
            <a:pPr marL="742950" lvl="1" indent="-285750">
              <a:buFont typeface="Arial" charset="0"/>
              <a:buChar char="•"/>
            </a:pPr>
            <a:r>
              <a:rPr lang="en-US" sz="2800" dirty="0" smtClean="0">
                <a:latin typeface="Tahoma" charset="0"/>
                <a:ea typeface="Tahoma" charset="0"/>
                <a:cs typeface="Tahoma" charset="0"/>
              </a:rPr>
              <a:t>Heals the brokenhearted (53:5)</a:t>
            </a:r>
            <a:endParaRPr lang="en-US" sz="2800" dirty="0">
              <a:latin typeface="Tahoma" charset="0"/>
              <a:ea typeface="Tahoma" charset="0"/>
              <a:cs typeface="Tahoma" charset="0"/>
            </a:endParaRPr>
          </a:p>
          <a:p>
            <a:pPr marL="742950" lvl="1" indent="-285750">
              <a:buFont typeface="Arial" charset="0"/>
              <a:buChar char="•"/>
            </a:pPr>
            <a:r>
              <a:rPr lang="en-US" sz="2800" dirty="0">
                <a:latin typeface="Tahoma" charset="0"/>
                <a:ea typeface="Tahoma" charset="0"/>
                <a:cs typeface="Tahoma" charset="0"/>
              </a:rPr>
              <a:t>Proclaims </a:t>
            </a:r>
            <a:r>
              <a:rPr lang="en-US" sz="2800" dirty="0" smtClean="0">
                <a:latin typeface="Tahoma" charset="0"/>
                <a:ea typeface="Tahoma" charset="0"/>
                <a:cs typeface="Tahoma" charset="0"/>
              </a:rPr>
              <a:t>liberty/freedom (48:20)</a:t>
            </a:r>
          </a:p>
          <a:p>
            <a:pPr marL="742950" lvl="1" indent="-285750">
              <a:buFont typeface="Arial" charset="0"/>
              <a:buChar char="•"/>
            </a:pPr>
            <a:r>
              <a:rPr lang="en-US" sz="2800" dirty="0">
                <a:latin typeface="Tahoma" charset="0"/>
                <a:ea typeface="Tahoma" charset="0"/>
                <a:cs typeface="Tahoma" charset="0"/>
              </a:rPr>
              <a:t>“Favorable year of the Lord” (Leviticus 25</a:t>
            </a:r>
            <a:r>
              <a:rPr lang="en-US" sz="2800" dirty="0" smtClean="0">
                <a:latin typeface="Tahoma" charset="0"/>
                <a:ea typeface="Tahoma" charset="0"/>
                <a:cs typeface="Tahoma" charset="0"/>
              </a:rPr>
              <a:t>)</a:t>
            </a:r>
          </a:p>
          <a:p>
            <a:pPr marL="742950" lvl="1" indent="-285750">
              <a:buFont typeface="Arial" charset="0"/>
              <a:buChar char="•"/>
            </a:pPr>
            <a:r>
              <a:rPr lang="en-US" sz="2800" dirty="0" smtClean="0">
                <a:latin typeface="Tahoma" charset="0"/>
                <a:ea typeface="Tahoma" charset="0"/>
                <a:cs typeface="Tahoma" charset="0"/>
              </a:rPr>
              <a:t>Comforts those who mourn (40:1)</a:t>
            </a:r>
          </a:p>
          <a:p>
            <a:pPr marL="285750" indent="-285750">
              <a:buFont typeface="Arial" charset="0"/>
              <a:buChar char="•"/>
            </a:pPr>
            <a:r>
              <a:rPr lang="en-US" sz="3200" dirty="0" smtClean="0">
                <a:solidFill>
                  <a:srgbClr val="FFFF00"/>
                </a:solidFill>
                <a:latin typeface="Tahoma" charset="0"/>
                <a:ea typeface="Tahoma" charset="0"/>
                <a:cs typeface="Tahoma" charset="0"/>
              </a:rPr>
              <a:t>What is accomplished?</a:t>
            </a:r>
          </a:p>
          <a:p>
            <a:pPr marL="742950" lvl="1" indent="-285750">
              <a:buFont typeface="Arial" charset="0"/>
              <a:buChar char="•"/>
            </a:pPr>
            <a:r>
              <a:rPr lang="en-US" sz="2800" dirty="0" smtClean="0">
                <a:latin typeface="Tahoma" charset="0"/>
                <a:ea typeface="Tahoma" charset="0"/>
                <a:cs typeface="Tahoma" charset="0"/>
              </a:rPr>
              <a:t>Ruins are rebuilt (44:26)</a:t>
            </a:r>
          </a:p>
          <a:p>
            <a:pPr marL="742950" lvl="1" indent="-285750">
              <a:buFont typeface="Arial" charset="0"/>
              <a:buChar char="•"/>
            </a:pPr>
            <a:r>
              <a:rPr lang="en-US" sz="2800" dirty="0" smtClean="0">
                <a:latin typeface="Tahoma" charset="0"/>
                <a:ea typeface="Tahoma" charset="0"/>
                <a:cs typeface="Tahoma" charset="0"/>
              </a:rPr>
              <a:t>The nations are brought in (49:6)</a:t>
            </a:r>
          </a:p>
          <a:p>
            <a:pPr marL="742950" lvl="1" indent="-285750">
              <a:buFont typeface="Arial" charset="0"/>
              <a:buChar char="•"/>
            </a:pPr>
            <a:r>
              <a:rPr lang="en-US" sz="2800" dirty="0" smtClean="0">
                <a:latin typeface="Tahoma" charset="0"/>
                <a:ea typeface="Tahoma" charset="0"/>
                <a:cs typeface="Tahoma" charset="0"/>
              </a:rPr>
              <a:t>God’s favor and justice are shown (40:12)</a:t>
            </a:r>
            <a:endParaRPr lang="en-US" sz="2800" dirty="0">
              <a:latin typeface="Tahoma" charset="0"/>
              <a:ea typeface="Tahoma" charset="0"/>
              <a:cs typeface="Tahoma" charset="0"/>
            </a:endParaRPr>
          </a:p>
          <a:p>
            <a:pPr lvl="1"/>
            <a:endParaRPr lang="en-US" sz="2800" dirty="0" smtClean="0">
              <a:latin typeface="Tahoma" charset="0"/>
              <a:ea typeface="Tahoma" charset="0"/>
              <a:cs typeface="Tahoma" charset="0"/>
            </a:endParaRPr>
          </a:p>
          <a:p>
            <a:pPr lvl="1"/>
            <a:endParaRPr lang="en-US" dirty="0">
              <a:latin typeface="Tahoma" charset="0"/>
              <a:ea typeface="Tahoma" charset="0"/>
              <a:cs typeface="Tahoma" charset="0"/>
            </a:endParaRPr>
          </a:p>
        </p:txBody>
      </p:sp>
    </p:spTree>
    <p:extLst>
      <p:ext uri="{BB962C8B-B14F-4D97-AF65-F5344CB8AC3E}">
        <p14:creationId xmlns:p14="http://schemas.microsoft.com/office/powerpoint/2010/main" val="1780551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9" end="9"/>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9">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9">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9">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bldLvl="2"/>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25493"/>
            <a:ext cx="7886700" cy="530999"/>
          </a:xfrm>
        </p:spPr>
        <p:txBody>
          <a:bodyPr>
            <a:normAutofit/>
          </a:bodyPr>
          <a:lstStyle/>
          <a:p>
            <a:pPr algn="ctr"/>
            <a:r>
              <a:rPr lang="en-US" sz="3200" dirty="0" smtClean="0">
                <a:latin typeface="Tahoma" charset="0"/>
                <a:ea typeface="Tahoma" charset="0"/>
                <a:cs typeface="Tahoma" charset="0"/>
              </a:rPr>
              <a:t>Isaiah 61 in the New Testament</a:t>
            </a:r>
            <a:endParaRPr lang="en-US" sz="3200" dirty="0">
              <a:latin typeface="Tahoma" charset="0"/>
              <a:ea typeface="Tahoma" charset="0"/>
              <a:cs typeface="Tahoma" charset="0"/>
            </a:endParaRPr>
          </a:p>
        </p:txBody>
      </p:sp>
      <p:sp>
        <p:nvSpPr>
          <p:cNvPr id="3" name="Content Placeholder 2"/>
          <p:cNvSpPr>
            <a:spLocks noGrp="1"/>
          </p:cNvSpPr>
          <p:nvPr>
            <p:ph idx="1"/>
          </p:nvPr>
        </p:nvSpPr>
        <p:spPr>
          <a:xfrm>
            <a:off x="215154" y="656492"/>
            <a:ext cx="8713693" cy="6107723"/>
          </a:xfrm>
        </p:spPr>
        <p:txBody>
          <a:bodyPr>
            <a:normAutofit fontScale="77500" lnSpcReduction="20000"/>
          </a:bodyPr>
          <a:lstStyle/>
          <a:p>
            <a:pPr marL="0" indent="0">
              <a:lnSpc>
                <a:spcPct val="120000"/>
              </a:lnSpc>
              <a:spcBef>
                <a:spcPts val="0"/>
              </a:spcBef>
              <a:buNone/>
            </a:pPr>
            <a:r>
              <a:rPr lang="en-US" sz="3100" b="1" u="sng" dirty="0" smtClean="0">
                <a:latin typeface="Tahoma" charset="0"/>
                <a:ea typeface="Tahoma" charset="0"/>
                <a:cs typeface="Tahoma" charset="0"/>
              </a:rPr>
              <a:t>Luke 4</a:t>
            </a:r>
            <a:r>
              <a:rPr lang="en-US" sz="3100" b="1" dirty="0" smtClean="0">
                <a:latin typeface="Tahoma" charset="0"/>
                <a:ea typeface="Tahoma" charset="0"/>
                <a:cs typeface="Tahoma" charset="0"/>
              </a:rPr>
              <a:t> </a:t>
            </a:r>
            <a:r>
              <a:rPr lang="en-US" sz="3100" b="1" i="1" dirty="0" smtClean="0">
                <a:latin typeface="Tahoma" charset="0"/>
                <a:ea typeface="Tahoma" charset="0"/>
                <a:cs typeface="Tahoma" charset="0"/>
              </a:rPr>
              <a:t>(see Isaiah 61:1-9)</a:t>
            </a:r>
            <a:endParaRPr lang="en-US" sz="3100" b="1" i="1" u="sng" dirty="0" smtClean="0">
              <a:latin typeface="Tahoma" charset="0"/>
              <a:ea typeface="Tahoma" charset="0"/>
              <a:cs typeface="Tahoma" charset="0"/>
            </a:endParaRPr>
          </a:p>
          <a:p>
            <a:pPr marL="0" indent="0">
              <a:lnSpc>
                <a:spcPct val="120000"/>
              </a:lnSpc>
              <a:spcBef>
                <a:spcPts val="0"/>
              </a:spcBef>
              <a:buNone/>
            </a:pPr>
            <a:r>
              <a:rPr lang="en-US" sz="3400" dirty="0">
                <a:latin typeface="Tahoma" charset="0"/>
                <a:ea typeface="Tahoma" charset="0"/>
                <a:cs typeface="Tahoma" charset="0"/>
              </a:rPr>
              <a:t>And he came to Nazareth, where he had been brought up. And as was his custom, he went to the synagogue on the Sabbath day, and he stood up to read. And the scroll of the prophet Isaiah was given to him. He unrolled </a:t>
            </a:r>
            <a:r>
              <a:rPr lang="en-US" sz="3400" dirty="0" smtClean="0">
                <a:latin typeface="Tahoma" charset="0"/>
                <a:ea typeface="Tahoma" charset="0"/>
                <a:cs typeface="Tahoma" charset="0"/>
              </a:rPr>
              <a:t>the </a:t>
            </a:r>
            <a:r>
              <a:rPr lang="en-US" sz="3400" dirty="0">
                <a:latin typeface="Tahoma" charset="0"/>
                <a:ea typeface="Tahoma" charset="0"/>
                <a:cs typeface="Tahoma" charset="0"/>
              </a:rPr>
              <a:t>scroll and found the place where it was written</a:t>
            </a:r>
            <a:r>
              <a:rPr lang="en-US" sz="3400" dirty="0" smtClean="0">
                <a:latin typeface="Tahoma" charset="0"/>
                <a:ea typeface="Tahoma" charset="0"/>
                <a:cs typeface="Tahoma" charset="0"/>
              </a:rPr>
              <a:t>, </a:t>
            </a:r>
            <a:r>
              <a:rPr lang="en-US" sz="3400" dirty="0" smtClean="0">
                <a:solidFill>
                  <a:srgbClr val="FFFF00"/>
                </a:solidFill>
                <a:latin typeface="Tahoma" charset="0"/>
                <a:ea typeface="Tahoma" charset="0"/>
                <a:cs typeface="Tahoma" charset="0"/>
              </a:rPr>
              <a:t>“</a:t>
            </a:r>
            <a:r>
              <a:rPr lang="en-US" sz="3400" dirty="0">
                <a:solidFill>
                  <a:srgbClr val="FFFF00"/>
                </a:solidFill>
                <a:latin typeface="Tahoma" charset="0"/>
                <a:ea typeface="Tahoma" charset="0"/>
                <a:cs typeface="Tahoma" charset="0"/>
              </a:rPr>
              <a:t>The Spirit of the Lord is upon </a:t>
            </a:r>
            <a:r>
              <a:rPr lang="en-US" sz="3400" dirty="0" smtClean="0">
                <a:solidFill>
                  <a:srgbClr val="FFFF00"/>
                </a:solidFill>
                <a:latin typeface="Tahoma" charset="0"/>
                <a:ea typeface="Tahoma" charset="0"/>
                <a:cs typeface="Tahoma" charset="0"/>
              </a:rPr>
              <a:t>me, because </a:t>
            </a:r>
            <a:r>
              <a:rPr lang="en-US" sz="3400" dirty="0">
                <a:solidFill>
                  <a:srgbClr val="FFFF00"/>
                </a:solidFill>
                <a:latin typeface="Tahoma" charset="0"/>
                <a:ea typeface="Tahoma" charset="0"/>
                <a:cs typeface="Tahoma" charset="0"/>
              </a:rPr>
              <a:t>he has anointed </a:t>
            </a:r>
            <a:r>
              <a:rPr lang="en-US" sz="3400" dirty="0" smtClean="0">
                <a:solidFill>
                  <a:srgbClr val="FFFF00"/>
                </a:solidFill>
                <a:latin typeface="Tahoma" charset="0"/>
                <a:ea typeface="Tahoma" charset="0"/>
                <a:cs typeface="Tahoma" charset="0"/>
              </a:rPr>
              <a:t>me to </a:t>
            </a:r>
            <a:r>
              <a:rPr lang="en-US" sz="3400" dirty="0">
                <a:solidFill>
                  <a:srgbClr val="FFFF00"/>
                </a:solidFill>
                <a:latin typeface="Tahoma" charset="0"/>
                <a:ea typeface="Tahoma" charset="0"/>
                <a:cs typeface="Tahoma" charset="0"/>
              </a:rPr>
              <a:t>proclaim good news to the poor</a:t>
            </a:r>
            <a:r>
              <a:rPr lang="en-US" sz="3400" dirty="0" smtClean="0">
                <a:solidFill>
                  <a:srgbClr val="FFFF00"/>
                </a:solidFill>
                <a:latin typeface="Tahoma" charset="0"/>
                <a:ea typeface="Tahoma" charset="0"/>
                <a:cs typeface="Tahoma" charset="0"/>
              </a:rPr>
              <a:t>. He </a:t>
            </a:r>
            <a:r>
              <a:rPr lang="en-US" sz="3400" dirty="0">
                <a:solidFill>
                  <a:srgbClr val="FFFF00"/>
                </a:solidFill>
                <a:latin typeface="Tahoma" charset="0"/>
                <a:ea typeface="Tahoma" charset="0"/>
                <a:cs typeface="Tahoma" charset="0"/>
              </a:rPr>
              <a:t>has sent me to proclaim liberty to the </a:t>
            </a:r>
            <a:r>
              <a:rPr lang="en-US" sz="3400" dirty="0" smtClean="0">
                <a:solidFill>
                  <a:srgbClr val="FFFF00"/>
                </a:solidFill>
                <a:latin typeface="Tahoma" charset="0"/>
                <a:ea typeface="Tahoma" charset="0"/>
                <a:cs typeface="Tahoma" charset="0"/>
              </a:rPr>
              <a:t>captives and </a:t>
            </a:r>
            <a:r>
              <a:rPr lang="en-US" sz="3400" dirty="0">
                <a:solidFill>
                  <a:srgbClr val="FFFF00"/>
                </a:solidFill>
                <a:latin typeface="Tahoma" charset="0"/>
                <a:ea typeface="Tahoma" charset="0"/>
                <a:cs typeface="Tahoma" charset="0"/>
              </a:rPr>
              <a:t>recovering of sight to the </a:t>
            </a:r>
            <a:r>
              <a:rPr lang="en-US" sz="3400" dirty="0" smtClean="0">
                <a:solidFill>
                  <a:srgbClr val="FFFF00"/>
                </a:solidFill>
                <a:latin typeface="Tahoma" charset="0"/>
                <a:ea typeface="Tahoma" charset="0"/>
                <a:cs typeface="Tahoma" charset="0"/>
              </a:rPr>
              <a:t>blind, to </a:t>
            </a:r>
            <a:r>
              <a:rPr lang="en-US" sz="3400" dirty="0">
                <a:solidFill>
                  <a:srgbClr val="FFFF00"/>
                </a:solidFill>
                <a:latin typeface="Tahoma" charset="0"/>
                <a:ea typeface="Tahoma" charset="0"/>
                <a:cs typeface="Tahoma" charset="0"/>
              </a:rPr>
              <a:t>set at liberty those who are oppressed</a:t>
            </a:r>
            <a:r>
              <a:rPr lang="en-US" sz="3400" dirty="0" smtClean="0">
                <a:solidFill>
                  <a:srgbClr val="FFFF00"/>
                </a:solidFill>
                <a:latin typeface="Tahoma" charset="0"/>
                <a:ea typeface="Tahoma" charset="0"/>
                <a:cs typeface="Tahoma" charset="0"/>
              </a:rPr>
              <a:t>, to </a:t>
            </a:r>
            <a:r>
              <a:rPr lang="en-US" sz="3400" dirty="0">
                <a:solidFill>
                  <a:srgbClr val="FFFF00"/>
                </a:solidFill>
                <a:latin typeface="Tahoma" charset="0"/>
                <a:ea typeface="Tahoma" charset="0"/>
                <a:cs typeface="Tahoma" charset="0"/>
              </a:rPr>
              <a:t>proclaim the year of the Lord's favor</a:t>
            </a:r>
            <a:r>
              <a:rPr lang="en-US" sz="3400" dirty="0" smtClean="0">
                <a:solidFill>
                  <a:srgbClr val="FFFF00"/>
                </a:solidFill>
                <a:latin typeface="Tahoma" charset="0"/>
                <a:ea typeface="Tahoma" charset="0"/>
                <a:cs typeface="Tahoma" charset="0"/>
              </a:rPr>
              <a:t>.” </a:t>
            </a:r>
            <a:r>
              <a:rPr lang="en-US" sz="3400" dirty="0" smtClean="0">
                <a:latin typeface="Tahoma" charset="0"/>
                <a:ea typeface="Tahoma" charset="0"/>
                <a:cs typeface="Tahoma" charset="0"/>
              </a:rPr>
              <a:t>And </a:t>
            </a:r>
            <a:r>
              <a:rPr lang="en-US" sz="3400" dirty="0">
                <a:latin typeface="Tahoma" charset="0"/>
                <a:ea typeface="Tahoma" charset="0"/>
                <a:cs typeface="Tahoma" charset="0"/>
              </a:rPr>
              <a:t>he rolled up the scroll and gave it back to the attendant and sat down. And the eyes of all in the synagogue were fixed on him. And he began to say to them, “Today this Scripture has been fulfilled in your hearing.”</a:t>
            </a:r>
          </a:p>
        </p:txBody>
      </p:sp>
    </p:spTree>
    <p:extLst>
      <p:ext uri="{BB962C8B-B14F-4D97-AF65-F5344CB8AC3E}">
        <p14:creationId xmlns:p14="http://schemas.microsoft.com/office/powerpoint/2010/main" val="17114490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15587"/>
            <a:ext cx="7772400" cy="2387600"/>
          </a:xfrm>
        </p:spPr>
        <p:txBody>
          <a:bodyPr/>
          <a:lstStyle/>
          <a:p>
            <a:r>
              <a:rPr lang="en-US" dirty="0" smtClean="0">
                <a:latin typeface="Tahoma" charset="0"/>
                <a:ea typeface="Tahoma" charset="0"/>
                <a:cs typeface="Tahoma" charset="0"/>
              </a:rPr>
              <a:t>Book of Isaiah</a:t>
            </a:r>
            <a:endParaRPr lang="en-US" dirty="0">
              <a:latin typeface="Tahoma" charset="0"/>
              <a:ea typeface="Tahoma" charset="0"/>
              <a:cs typeface="Tahoma" charset="0"/>
            </a:endParaRPr>
          </a:p>
        </p:txBody>
      </p:sp>
      <p:sp>
        <p:nvSpPr>
          <p:cNvPr id="3" name="Subtitle 2"/>
          <p:cNvSpPr>
            <a:spLocks noGrp="1"/>
          </p:cNvSpPr>
          <p:nvPr>
            <p:ph type="subTitle" idx="1"/>
          </p:nvPr>
        </p:nvSpPr>
        <p:spPr>
          <a:xfrm>
            <a:off x="1192823" y="3038356"/>
            <a:ext cx="6758354" cy="3280382"/>
          </a:xfrm>
        </p:spPr>
        <p:txBody>
          <a:bodyPr>
            <a:normAutofit/>
          </a:bodyPr>
          <a:lstStyle/>
          <a:p>
            <a:r>
              <a:rPr lang="en-US" sz="5400" dirty="0">
                <a:solidFill>
                  <a:srgbClr val="FFFF00"/>
                </a:solidFill>
                <a:latin typeface="Tahoma" charset="0"/>
                <a:ea typeface="Tahoma" charset="0"/>
                <a:cs typeface="Tahoma" charset="0"/>
              </a:rPr>
              <a:t>Chapters 56-66</a:t>
            </a:r>
          </a:p>
          <a:p>
            <a:r>
              <a:rPr lang="en-US" sz="4800" dirty="0">
                <a:solidFill>
                  <a:srgbClr val="00B0F0"/>
                </a:solidFill>
                <a:latin typeface="Tahoma" charset="0"/>
                <a:ea typeface="Tahoma" charset="0"/>
                <a:cs typeface="Tahoma" charset="0"/>
              </a:rPr>
              <a:t>Glorious Victory for God’s </a:t>
            </a:r>
            <a:r>
              <a:rPr lang="en-US" sz="4800" dirty="0" smtClean="0">
                <a:solidFill>
                  <a:srgbClr val="00B0F0"/>
                </a:solidFill>
                <a:latin typeface="Tahoma" charset="0"/>
                <a:ea typeface="Tahoma" charset="0"/>
                <a:cs typeface="Tahoma" charset="0"/>
              </a:rPr>
              <a:t>People</a:t>
            </a:r>
          </a:p>
          <a:p>
            <a:r>
              <a:rPr lang="en-US" sz="3900" dirty="0" smtClean="0">
                <a:solidFill>
                  <a:srgbClr val="FFFF00"/>
                </a:solidFill>
                <a:latin typeface="Tahoma" charset="0"/>
                <a:ea typeface="Tahoma" charset="0"/>
                <a:cs typeface="Tahoma" charset="0"/>
              </a:rPr>
              <a:t>*60-62 for NEXT Wednesday*</a:t>
            </a:r>
            <a:endParaRPr lang="en-US" sz="3900" dirty="0">
              <a:solidFill>
                <a:srgbClr val="FFFF00"/>
              </a:solidFill>
              <a:latin typeface="Tahoma" charset="0"/>
              <a:ea typeface="Tahoma" charset="0"/>
              <a:cs typeface="Tahoma" charset="0"/>
            </a:endParaRPr>
          </a:p>
        </p:txBody>
      </p:sp>
    </p:spTree>
    <p:extLst>
      <p:ext uri="{BB962C8B-B14F-4D97-AF65-F5344CB8AC3E}">
        <p14:creationId xmlns:p14="http://schemas.microsoft.com/office/powerpoint/2010/main" val="13306716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ahoma" charset="0"/>
                <a:ea typeface="Tahoma" charset="0"/>
                <a:cs typeface="Tahoma" charset="0"/>
              </a:rPr>
              <a:t>Structure of Isaiah</a:t>
            </a:r>
            <a:endParaRPr lang="en-US" dirty="0">
              <a:latin typeface="Tahoma" charset="0"/>
              <a:ea typeface="Tahoma" charset="0"/>
              <a:cs typeface="Tahoma" charset="0"/>
            </a:endParaRPr>
          </a:p>
        </p:txBody>
      </p:sp>
      <p:sp>
        <p:nvSpPr>
          <p:cNvPr id="3" name="Rectangle 2"/>
          <p:cNvSpPr/>
          <p:nvPr/>
        </p:nvSpPr>
        <p:spPr>
          <a:xfrm>
            <a:off x="1059084" y="1678329"/>
            <a:ext cx="7025833" cy="222233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1-39</a:t>
            </a:r>
          </a:p>
          <a:p>
            <a:pPr defTabSz="457200"/>
            <a:r>
              <a:rPr lang="en-US" sz="4400" dirty="0">
                <a:solidFill>
                  <a:prstClr val="white"/>
                </a:solidFill>
                <a:latin typeface="Tahoma" charset="0"/>
                <a:ea typeface="Tahoma" charset="0"/>
                <a:cs typeface="Tahoma" charset="0"/>
              </a:rPr>
              <a:t>Judgment</a:t>
            </a:r>
          </a:p>
        </p:txBody>
      </p:sp>
      <p:sp>
        <p:nvSpPr>
          <p:cNvPr id="4" name="Rectangle 3"/>
          <p:cNvSpPr/>
          <p:nvPr/>
        </p:nvSpPr>
        <p:spPr>
          <a:xfrm>
            <a:off x="1059084" y="4119802"/>
            <a:ext cx="7025833" cy="169069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40-66</a:t>
            </a:r>
          </a:p>
          <a:p>
            <a:pPr defTabSz="457200"/>
            <a:r>
              <a:rPr lang="en-US" sz="4400" dirty="0">
                <a:solidFill>
                  <a:prstClr val="white"/>
                </a:solidFill>
                <a:latin typeface="Tahoma" charset="0"/>
                <a:ea typeface="Tahoma" charset="0"/>
                <a:cs typeface="Tahoma" charset="0"/>
              </a:rPr>
              <a:t>Hope</a:t>
            </a:r>
          </a:p>
        </p:txBody>
      </p:sp>
      <p:sp>
        <p:nvSpPr>
          <p:cNvPr id="5" name="TextBox 4"/>
          <p:cNvSpPr txBox="1"/>
          <p:nvPr/>
        </p:nvSpPr>
        <p:spPr>
          <a:xfrm>
            <a:off x="4520868" y="1482292"/>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1-12</a:t>
            </a:r>
            <a:r>
              <a:rPr lang="en-US" sz="2400" dirty="0" smtClean="0">
                <a:solidFill>
                  <a:sysClr val="windowText" lastClr="000000"/>
                </a:solidFill>
              </a:rPr>
              <a:t> : Judgment/Hope for Judah &amp; Jerusalem</a:t>
            </a:r>
            <a:endParaRPr lang="en-US" sz="2400" dirty="0">
              <a:solidFill>
                <a:sysClr val="windowText" lastClr="000000"/>
              </a:solidFill>
            </a:endParaRPr>
          </a:p>
        </p:txBody>
      </p:sp>
    </p:spTree>
    <p:extLst>
      <p:ext uri="{BB962C8B-B14F-4D97-AF65-F5344CB8AC3E}">
        <p14:creationId xmlns:p14="http://schemas.microsoft.com/office/powerpoint/2010/main" val="218357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060864" y="1229192"/>
            <a:ext cx="3301257" cy="66588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3200" dirty="0">
                <a:solidFill>
                  <a:sysClr val="windowText" lastClr="000000"/>
                </a:solidFill>
                <a:latin typeface="Tahoma" charset="0"/>
                <a:ea typeface="Tahoma" charset="0"/>
                <a:cs typeface="Tahoma" charset="0"/>
              </a:rPr>
              <a:t>Israel (Northern)</a:t>
            </a:r>
          </a:p>
        </p:txBody>
      </p:sp>
      <p:sp>
        <p:nvSpPr>
          <p:cNvPr id="4" name="Rectangle 3"/>
          <p:cNvSpPr/>
          <p:nvPr/>
        </p:nvSpPr>
        <p:spPr>
          <a:xfrm>
            <a:off x="2060865" y="2377590"/>
            <a:ext cx="4574971" cy="66729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3200" dirty="0">
                <a:solidFill>
                  <a:sysClr val="windowText" lastClr="000000"/>
                </a:solidFill>
                <a:latin typeface="Tahoma" charset="0"/>
                <a:ea typeface="Tahoma" charset="0"/>
                <a:cs typeface="Tahoma" charset="0"/>
              </a:rPr>
              <a:t>Judah (Southern)</a:t>
            </a:r>
          </a:p>
        </p:txBody>
      </p:sp>
      <p:sp>
        <p:nvSpPr>
          <p:cNvPr id="7" name="Rectangle 6"/>
          <p:cNvSpPr/>
          <p:nvPr/>
        </p:nvSpPr>
        <p:spPr>
          <a:xfrm>
            <a:off x="5360981" y="932762"/>
            <a:ext cx="1728612" cy="101823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a:solidFill>
                  <a:prstClr val="white"/>
                </a:solidFill>
                <a:latin typeface="Tahoma" charset="0"/>
                <a:ea typeface="Tahoma" charset="0"/>
                <a:cs typeface="Tahoma" charset="0"/>
              </a:rPr>
              <a:t>Assyrian Captivity</a:t>
            </a:r>
          </a:p>
        </p:txBody>
      </p:sp>
      <p:sp>
        <p:nvSpPr>
          <p:cNvPr id="8" name="Rectangle 7"/>
          <p:cNvSpPr/>
          <p:nvPr/>
        </p:nvSpPr>
        <p:spPr>
          <a:xfrm>
            <a:off x="6032311" y="2358043"/>
            <a:ext cx="1896347" cy="1134668"/>
          </a:xfrm>
          <a:prstGeom prst="rect">
            <a:avLst/>
          </a:prstGeom>
          <a:solidFill>
            <a:schemeClr val="tx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dirty="0">
                <a:solidFill>
                  <a:prstClr val="white"/>
                </a:solidFill>
                <a:latin typeface="Tahoma" charset="0"/>
                <a:ea typeface="Tahoma" charset="0"/>
                <a:cs typeface="Tahoma" charset="0"/>
              </a:rPr>
              <a:t>Babylonian Captivity</a:t>
            </a:r>
          </a:p>
        </p:txBody>
      </p:sp>
      <p:sp>
        <p:nvSpPr>
          <p:cNvPr id="9" name="Rectangle 8"/>
          <p:cNvSpPr/>
          <p:nvPr/>
        </p:nvSpPr>
        <p:spPr>
          <a:xfrm>
            <a:off x="277786" y="1391241"/>
            <a:ext cx="1780599" cy="148204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dirty="0">
                <a:solidFill>
                  <a:sysClr val="windowText" lastClr="000000"/>
                </a:solidFill>
                <a:latin typeface="Tahoma" charset="0"/>
                <a:ea typeface="Tahoma" charset="0"/>
                <a:cs typeface="Tahoma" charset="0"/>
              </a:rPr>
              <a:t>Israel </a:t>
            </a:r>
            <a:r>
              <a:rPr lang="en-US" sz="2800">
                <a:solidFill>
                  <a:sysClr val="windowText" lastClr="000000"/>
                </a:solidFill>
                <a:latin typeface="Tahoma" charset="0"/>
                <a:ea typeface="Tahoma" charset="0"/>
                <a:cs typeface="Tahoma" charset="0"/>
              </a:rPr>
              <a:t>(United Kingdom</a:t>
            </a:r>
            <a:r>
              <a:rPr lang="en-US" sz="2800" dirty="0">
                <a:solidFill>
                  <a:sysClr val="windowText" lastClr="000000"/>
                </a:solidFill>
                <a:latin typeface="Tahoma" charset="0"/>
                <a:ea typeface="Tahoma" charset="0"/>
                <a:cs typeface="Tahoma" charset="0"/>
              </a:rPr>
              <a:t>)</a:t>
            </a:r>
          </a:p>
        </p:txBody>
      </p:sp>
      <p:sp>
        <p:nvSpPr>
          <p:cNvPr id="10" name="5-Point Star 9"/>
          <p:cNvSpPr/>
          <p:nvPr/>
        </p:nvSpPr>
        <p:spPr>
          <a:xfrm>
            <a:off x="5113265" y="2095865"/>
            <a:ext cx="497711" cy="492889"/>
          </a:xfrm>
          <a:prstGeom prst="star5">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11" name="5-Point Star 10"/>
          <p:cNvSpPr/>
          <p:nvPr/>
        </p:nvSpPr>
        <p:spPr>
          <a:xfrm>
            <a:off x="3460828" y="187530"/>
            <a:ext cx="497711" cy="492889"/>
          </a:xfrm>
          <a:prstGeom prst="star5">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12" name="TextBox 11"/>
          <p:cNvSpPr txBox="1"/>
          <p:nvPr/>
        </p:nvSpPr>
        <p:spPr>
          <a:xfrm>
            <a:off x="3981685" y="199105"/>
            <a:ext cx="2404125" cy="523220"/>
          </a:xfrm>
          <a:prstGeom prst="rect">
            <a:avLst/>
          </a:prstGeom>
          <a:noFill/>
        </p:spPr>
        <p:txBody>
          <a:bodyPr wrap="square" rtlCol="0">
            <a:spAutoFit/>
          </a:bodyPr>
          <a:lstStyle/>
          <a:p>
            <a:pPr defTabSz="457200"/>
            <a:r>
              <a:rPr lang="en-US" sz="2800">
                <a:solidFill>
                  <a:prstClr val="white"/>
                </a:solidFill>
                <a:latin typeface="Tahoma" charset="0"/>
                <a:ea typeface="Tahoma" charset="0"/>
                <a:cs typeface="Tahoma" charset="0"/>
              </a:rPr>
              <a:t>= </a:t>
            </a:r>
            <a:r>
              <a:rPr lang="en-US" sz="2800" smtClean="0">
                <a:solidFill>
                  <a:prstClr val="white"/>
                </a:solidFill>
                <a:latin typeface="Tahoma" charset="0"/>
                <a:ea typeface="Tahoma" charset="0"/>
                <a:cs typeface="Tahoma" charset="0"/>
              </a:rPr>
              <a:t>Isaiah’s life</a:t>
            </a:r>
            <a:endParaRPr lang="en-US" sz="2800" dirty="0">
              <a:solidFill>
                <a:prstClr val="white"/>
              </a:solidFill>
              <a:latin typeface="Tahoma" charset="0"/>
              <a:ea typeface="Tahoma" charset="0"/>
              <a:cs typeface="Tahoma" charset="0"/>
            </a:endParaRPr>
          </a:p>
        </p:txBody>
      </p:sp>
      <p:sp>
        <p:nvSpPr>
          <p:cNvPr id="15" name="Rectangle 14"/>
          <p:cNvSpPr/>
          <p:nvPr/>
        </p:nvSpPr>
        <p:spPr>
          <a:xfrm>
            <a:off x="7602967" y="1797645"/>
            <a:ext cx="1308126" cy="71375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a:solidFill>
                  <a:sysClr val="windowText" lastClr="000000"/>
                </a:solidFill>
                <a:latin typeface="Tahoma" charset="0"/>
                <a:ea typeface="Tahoma" charset="0"/>
                <a:cs typeface="Tahoma" charset="0"/>
              </a:rPr>
              <a:t>Return</a:t>
            </a:r>
            <a:endParaRPr lang="en-US" sz="2800" dirty="0">
              <a:solidFill>
                <a:sysClr val="windowText" lastClr="000000"/>
              </a:solidFill>
              <a:latin typeface="Tahoma" charset="0"/>
              <a:ea typeface="Tahoma" charset="0"/>
              <a:cs typeface="Tahoma" charset="0"/>
            </a:endParaRPr>
          </a:p>
        </p:txBody>
      </p:sp>
      <p:sp>
        <p:nvSpPr>
          <p:cNvPr id="6" name="TextBox 5"/>
          <p:cNvSpPr txBox="1"/>
          <p:nvPr/>
        </p:nvSpPr>
        <p:spPr>
          <a:xfrm>
            <a:off x="667063" y="3597641"/>
            <a:ext cx="7809875" cy="3108543"/>
          </a:xfrm>
          <a:prstGeom prst="rect">
            <a:avLst/>
          </a:prstGeom>
          <a:noFill/>
        </p:spPr>
        <p:txBody>
          <a:bodyPr wrap="square" rtlCol="0">
            <a:spAutoFit/>
          </a:bodyPr>
          <a:lstStyle/>
          <a:p>
            <a:r>
              <a:rPr lang="en-US" sz="2800" dirty="0" smtClean="0">
                <a:latin typeface="Tahoma" charset="0"/>
                <a:ea typeface="Tahoma" charset="0"/>
                <a:cs typeface="Tahoma" charset="0"/>
              </a:rPr>
              <a:t>Book of Isaiah:</a:t>
            </a:r>
          </a:p>
          <a:p>
            <a:pPr marL="285750" indent="-285750">
              <a:buFont typeface="Arial" charset="0"/>
              <a:buChar char="•"/>
            </a:pPr>
            <a:r>
              <a:rPr lang="en-US" sz="2800" dirty="0" smtClean="0">
                <a:solidFill>
                  <a:srgbClr val="FFFF00"/>
                </a:solidFill>
                <a:latin typeface="Tahoma" charset="0"/>
                <a:ea typeface="Tahoma" charset="0"/>
                <a:cs typeface="Tahoma" charset="0"/>
              </a:rPr>
              <a:t>1-39: </a:t>
            </a:r>
            <a:r>
              <a:rPr lang="en-US" sz="2800" dirty="0" smtClean="0">
                <a:latin typeface="Tahoma" charset="0"/>
                <a:ea typeface="Tahoma" charset="0"/>
                <a:cs typeface="Tahoma" charset="0"/>
              </a:rPr>
              <a:t>Present Crises</a:t>
            </a:r>
          </a:p>
          <a:p>
            <a:pPr marL="742950" lvl="1" indent="-285750">
              <a:buFont typeface="Arial" charset="0"/>
              <a:buChar char="•"/>
            </a:pPr>
            <a:r>
              <a:rPr lang="en-US" sz="2800" dirty="0" smtClean="0">
                <a:latin typeface="Tahoma" charset="0"/>
                <a:ea typeface="Tahoma" charset="0"/>
                <a:cs typeface="Tahoma" charset="0"/>
              </a:rPr>
              <a:t>Syrian Crisis under Ahaz (1-12)</a:t>
            </a:r>
          </a:p>
          <a:p>
            <a:pPr marL="742950" lvl="1" indent="-285750">
              <a:buFont typeface="Arial" charset="0"/>
              <a:buChar char="•"/>
            </a:pPr>
            <a:r>
              <a:rPr lang="en-US" sz="2800" dirty="0" smtClean="0">
                <a:latin typeface="Tahoma" charset="0"/>
                <a:ea typeface="Tahoma" charset="0"/>
                <a:cs typeface="Tahoma" charset="0"/>
              </a:rPr>
              <a:t>Assyrian Crisis under Hezekiah (28-39)</a:t>
            </a:r>
          </a:p>
          <a:p>
            <a:pPr marL="285750" indent="-285750">
              <a:buFont typeface="Arial" charset="0"/>
              <a:buChar char="•"/>
            </a:pPr>
            <a:r>
              <a:rPr lang="en-US" sz="2800" dirty="0" smtClean="0">
                <a:solidFill>
                  <a:srgbClr val="FFFF00"/>
                </a:solidFill>
                <a:latin typeface="Tahoma" charset="0"/>
                <a:ea typeface="Tahoma" charset="0"/>
                <a:cs typeface="Tahoma" charset="0"/>
              </a:rPr>
              <a:t>40-66: </a:t>
            </a:r>
            <a:r>
              <a:rPr lang="en-US" sz="2800" dirty="0" smtClean="0">
                <a:latin typeface="Tahoma" charset="0"/>
                <a:ea typeface="Tahoma" charset="0"/>
                <a:cs typeface="Tahoma" charset="0"/>
              </a:rPr>
              <a:t>Future Hope</a:t>
            </a:r>
          </a:p>
          <a:p>
            <a:pPr marL="742950" lvl="1" indent="-285750">
              <a:buFont typeface="Arial" charset="0"/>
              <a:buChar char="•"/>
            </a:pPr>
            <a:r>
              <a:rPr lang="en-US" sz="2800" dirty="0" smtClean="0">
                <a:latin typeface="Tahoma" charset="0"/>
                <a:ea typeface="Tahoma" charset="0"/>
                <a:cs typeface="Tahoma" charset="0"/>
              </a:rPr>
              <a:t>Return after Babylonian Crisis</a:t>
            </a:r>
          </a:p>
          <a:p>
            <a:pPr marL="742950" lvl="1" indent="-285750">
              <a:buFont typeface="Arial" charset="0"/>
              <a:buChar char="•"/>
            </a:pPr>
            <a:r>
              <a:rPr lang="en-US" sz="2800" dirty="0" smtClean="0">
                <a:latin typeface="Tahoma" charset="0"/>
                <a:ea typeface="Tahoma" charset="0"/>
                <a:cs typeface="Tahoma" charset="0"/>
              </a:rPr>
              <a:t>Highly Messianic</a:t>
            </a:r>
            <a:endParaRPr lang="en-US" sz="2800" dirty="0">
              <a:latin typeface="Tahoma" charset="0"/>
              <a:ea typeface="Tahoma" charset="0"/>
              <a:cs typeface="Tahoma" charset="0"/>
            </a:endParaRPr>
          </a:p>
        </p:txBody>
      </p:sp>
    </p:spTree>
    <p:extLst>
      <p:ext uri="{BB962C8B-B14F-4D97-AF65-F5344CB8AC3E}">
        <p14:creationId xmlns:p14="http://schemas.microsoft.com/office/powerpoint/2010/main" val="402738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left)">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6">
                                            <p:txEl>
                                              <p:pRg st="1" end="1"/>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
                                            <p:txEl>
                                              <p:pRg st="2" end="2"/>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6">
                                            <p:txEl>
                                              <p:pRg st="4" end="4"/>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6">
                                            <p:txEl>
                                              <p:pRg st="5" end="5"/>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7" grpId="0" animBg="1"/>
      <p:bldP spid="8" grpId="0" animBg="1"/>
      <p:bldP spid="10" grpId="0" animBg="1"/>
      <p:bldP spid="11" grpId="0" animBg="1"/>
      <p:bldP spid="12" grpId="0"/>
      <p:bldP spid="15" grpId="0" animBg="1"/>
      <p:bldP spid="6" grpId="0" uiExpand="1" build="p" bldLvl="2"/>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878" y="82098"/>
            <a:ext cx="7886700" cy="559842"/>
          </a:xfrm>
        </p:spPr>
        <p:txBody>
          <a:bodyPr anchor="t">
            <a:normAutofit/>
          </a:bodyPr>
          <a:lstStyle/>
          <a:p>
            <a:pPr algn="ctr"/>
            <a:r>
              <a:rPr lang="en-US" sz="2800" u="sng" dirty="0" smtClean="0">
                <a:latin typeface="Tahoma" charset="0"/>
                <a:ea typeface="Tahoma" charset="0"/>
                <a:cs typeface="Tahoma" charset="0"/>
              </a:rPr>
              <a:t>Isaiah Highlights (1-12)</a:t>
            </a:r>
            <a:endParaRPr lang="en-US" sz="2800" u="sng" dirty="0">
              <a:latin typeface="Tahoma" charset="0"/>
              <a:ea typeface="Tahoma" charset="0"/>
              <a:cs typeface="Tahoma" charset="0"/>
            </a:endParaRPr>
          </a:p>
        </p:txBody>
      </p:sp>
      <p:sp>
        <p:nvSpPr>
          <p:cNvPr id="5" name="TextBox 4"/>
          <p:cNvSpPr txBox="1"/>
          <p:nvPr/>
        </p:nvSpPr>
        <p:spPr>
          <a:xfrm>
            <a:off x="97972" y="620167"/>
            <a:ext cx="8948057" cy="6001643"/>
          </a:xfrm>
          <a:prstGeom prst="rect">
            <a:avLst/>
          </a:prstGeom>
          <a:noFill/>
        </p:spPr>
        <p:txBody>
          <a:bodyPr wrap="square" rtlCol="0">
            <a:spAutoFit/>
          </a:bodyPr>
          <a:lstStyle/>
          <a:p>
            <a:pPr marL="457200" indent="-457200">
              <a:buFont typeface="Wingdings" charset="2"/>
              <a:buChar char="q"/>
            </a:pPr>
            <a:r>
              <a:rPr lang="en-US" sz="2400" dirty="0"/>
              <a:t>“In that day the Branch of the Lord will be beautiful and glorious…” </a:t>
            </a:r>
          </a:p>
          <a:p>
            <a:pPr marL="457200" indent="-457200">
              <a:buFont typeface="Wingdings" charset="2"/>
              <a:buChar char="q"/>
            </a:pPr>
            <a:r>
              <a:rPr lang="en-US" sz="2400" dirty="0" smtClean="0"/>
              <a:t>The </a:t>
            </a:r>
            <a:r>
              <a:rPr lang="en-US" sz="2400" dirty="0"/>
              <a:t>virgin shall bear a son, his name will be “Immanuel.”</a:t>
            </a:r>
          </a:p>
          <a:p>
            <a:pPr marL="457200" indent="-457200">
              <a:buFont typeface="Wingdings" charset="2"/>
              <a:buChar char="q"/>
            </a:pPr>
            <a:r>
              <a:rPr lang="en-US" sz="2400" dirty="0"/>
              <a:t>A child will be born; will sit on David’s throne, governing in peace forever. </a:t>
            </a:r>
          </a:p>
          <a:p>
            <a:pPr marL="457200" indent="-457200">
              <a:buFont typeface="Wingdings" charset="2"/>
              <a:buChar char="q"/>
            </a:pPr>
            <a:r>
              <a:rPr lang="en-US" sz="2400" dirty="0" smtClean="0"/>
              <a:t>The </a:t>
            </a:r>
            <a:r>
              <a:rPr lang="en-US" sz="2400" dirty="0"/>
              <a:t>mountain of the house of the Lord, nations flow to it.</a:t>
            </a:r>
          </a:p>
          <a:p>
            <a:pPr marL="457200" indent="-457200">
              <a:buFont typeface="Wingdings" charset="2"/>
              <a:buChar char="q"/>
            </a:pPr>
            <a:r>
              <a:rPr lang="en-US" sz="2400" dirty="0"/>
              <a:t>God will remove </a:t>
            </a:r>
            <a:r>
              <a:rPr lang="en-US" sz="2400" dirty="0" smtClean="0"/>
              <a:t>jewelry/accessories </a:t>
            </a:r>
            <a:r>
              <a:rPr lang="en-US" sz="2400" dirty="0"/>
              <a:t>of wealthy Jerusalem women. </a:t>
            </a:r>
          </a:p>
          <a:p>
            <a:pPr marL="457200" indent="-457200">
              <a:buFont typeface="Wingdings" charset="2"/>
              <a:buChar char="q"/>
            </a:pPr>
            <a:r>
              <a:rPr lang="en-US" sz="2400" dirty="0" smtClean="0"/>
              <a:t>A </a:t>
            </a:r>
            <a:r>
              <a:rPr lang="en-US" sz="2400" dirty="0"/>
              <a:t>shoot will spring from the stem of Jesse.</a:t>
            </a:r>
          </a:p>
          <a:p>
            <a:pPr marL="457200" indent="-457200">
              <a:buFont typeface="Wingdings" charset="2"/>
              <a:buChar char="q"/>
            </a:pPr>
            <a:r>
              <a:rPr lang="en-US" sz="2400" dirty="0" smtClean="0"/>
              <a:t>God </a:t>
            </a:r>
            <a:r>
              <a:rPr lang="en-US" sz="2400" dirty="0"/>
              <a:t>sings a sad love song about his vineyard, Israel. </a:t>
            </a:r>
          </a:p>
          <a:p>
            <a:pPr marL="457200" indent="-457200">
              <a:buFont typeface="Wingdings" charset="2"/>
              <a:buChar char="q"/>
            </a:pPr>
            <a:r>
              <a:rPr lang="en-US" sz="2400" dirty="0"/>
              <a:t>Assyria condemned as God’s tool that became prideful. </a:t>
            </a:r>
          </a:p>
          <a:p>
            <a:pPr marL="457200" indent="-457200">
              <a:buFont typeface="Wingdings" charset="2"/>
              <a:buChar char="q"/>
            </a:pPr>
            <a:r>
              <a:rPr lang="en-US" sz="2400" dirty="0" smtClean="0"/>
              <a:t>“</a:t>
            </a:r>
            <a:r>
              <a:rPr lang="en-US" sz="2400" dirty="0"/>
              <a:t>Come, let us reason together, says the Lord. Though your sins are as scarlet, they will be as white as snow.”</a:t>
            </a:r>
          </a:p>
          <a:p>
            <a:pPr marL="457200" indent="-457200">
              <a:buFont typeface="Wingdings" charset="2"/>
              <a:buChar char="q"/>
            </a:pPr>
            <a:r>
              <a:rPr lang="en-US" sz="2400" dirty="0" smtClean="0"/>
              <a:t>Isaiah </a:t>
            </a:r>
            <a:r>
              <a:rPr lang="en-US" sz="2400" dirty="0"/>
              <a:t>sees God and is called to the prophetic work. </a:t>
            </a:r>
          </a:p>
          <a:p>
            <a:pPr marL="457200" indent="-457200">
              <a:buFont typeface="Wingdings" charset="2"/>
              <a:buChar char="q"/>
            </a:pPr>
            <a:r>
              <a:rPr lang="en-US" sz="2400" dirty="0"/>
              <a:t>Draw from the springs of salvation! Give thanks to His great and holy name!</a:t>
            </a:r>
          </a:p>
          <a:p>
            <a:pPr marL="457200" indent="-457200">
              <a:buFont typeface="Wingdings" charset="2"/>
              <a:buChar char="q"/>
            </a:pPr>
            <a:r>
              <a:rPr lang="en-US" sz="2400" dirty="0" smtClean="0"/>
              <a:t>Assyrian </a:t>
            </a:r>
            <a:r>
              <a:rPr lang="en-US" sz="2400" dirty="0"/>
              <a:t>conquest of Israel foretold w/ child named “swift-spoil-speedy-prey</a:t>
            </a:r>
            <a:r>
              <a:rPr lang="en-US" sz="2400" dirty="0" smtClean="0"/>
              <a:t>.”</a:t>
            </a:r>
            <a:endParaRPr lang="en-US" sz="2400" dirty="0"/>
          </a:p>
        </p:txBody>
      </p:sp>
      <p:sp>
        <p:nvSpPr>
          <p:cNvPr id="7" name="Rectangle 6"/>
          <p:cNvSpPr/>
          <p:nvPr/>
        </p:nvSpPr>
        <p:spPr>
          <a:xfrm>
            <a:off x="141516" y="3984172"/>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smtClean="0">
                <a:solidFill>
                  <a:schemeClr val="bg1"/>
                </a:solidFill>
              </a:rPr>
              <a:t>1</a:t>
            </a:r>
            <a:endParaRPr lang="en-US" sz="2400" b="1">
              <a:solidFill>
                <a:schemeClr val="bg1"/>
              </a:solidFill>
            </a:endParaRPr>
          </a:p>
        </p:txBody>
      </p:sp>
      <p:sp>
        <p:nvSpPr>
          <p:cNvPr id="8" name="Rectangle 7"/>
          <p:cNvSpPr/>
          <p:nvPr/>
        </p:nvSpPr>
        <p:spPr>
          <a:xfrm>
            <a:off x="141519" y="2088084"/>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solidFill>
                  <a:schemeClr val="bg1"/>
                </a:solidFill>
              </a:rPr>
              <a:t>2</a:t>
            </a:r>
          </a:p>
        </p:txBody>
      </p:sp>
      <p:sp>
        <p:nvSpPr>
          <p:cNvPr id="9" name="Rectangle 8"/>
          <p:cNvSpPr/>
          <p:nvPr/>
        </p:nvSpPr>
        <p:spPr>
          <a:xfrm>
            <a:off x="141516" y="2470898"/>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3</a:t>
            </a:r>
            <a:endParaRPr lang="en-US" sz="2400" b="1" dirty="0">
              <a:solidFill>
                <a:schemeClr val="bg1"/>
              </a:solidFill>
            </a:endParaRPr>
          </a:p>
        </p:txBody>
      </p:sp>
      <p:sp>
        <p:nvSpPr>
          <p:cNvPr id="10" name="Rectangle 9"/>
          <p:cNvSpPr/>
          <p:nvPr/>
        </p:nvSpPr>
        <p:spPr>
          <a:xfrm>
            <a:off x="141516" y="629240"/>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4</a:t>
            </a:r>
          </a:p>
        </p:txBody>
      </p:sp>
      <p:sp>
        <p:nvSpPr>
          <p:cNvPr id="11" name="Rectangle 10"/>
          <p:cNvSpPr/>
          <p:nvPr/>
        </p:nvSpPr>
        <p:spPr>
          <a:xfrm>
            <a:off x="141519" y="3209154"/>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5</a:t>
            </a:r>
            <a:endParaRPr lang="en-US" sz="2400" b="1" dirty="0">
              <a:solidFill>
                <a:schemeClr val="bg1"/>
              </a:solidFill>
            </a:endParaRPr>
          </a:p>
        </p:txBody>
      </p:sp>
      <p:sp>
        <p:nvSpPr>
          <p:cNvPr id="12" name="Rectangle 11"/>
          <p:cNvSpPr/>
          <p:nvPr/>
        </p:nvSpPr>
        <p:spPr>
          <a:xfrm>
            <a:off x="141516" y="4683712"/>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6</a:t>
            </a:r>
          </a:p>
        </p:txBody>
      </p:sp>
      <p:sp>
        <p:nvSpPr>
          <p:cNvPr id="13" name="Rectangle 12"/>
          <p:cNvSpPr/>
          <p:nvPr/>
        </p:nvSpPr>
        <p:spPr>
          <a:xfrm>
            <a:off x="141516" y="1017577"/>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7</a:t>
            </a:r>
            <a:endParaRPr lang="en-US" sz="2400" b="1" dirty="0">
              <a:solidFill>
                <a:schemeClr val="bg1"/>
              </a:solidFill>
            </a:endParaRPr>
          </a:p>
        </p:txBody>
      </p:sp>
      <p:sp>
        <p:nvSpPr>
          <p:cNvPr id="14" name="Rectangle 13"/>
          <p:cNvSpPr/>
          <p:nvPr/>
        </p:nvSpPr>
        <p:spPr>
          <a:xfrm>
            <a:off x="141519" y="5818177"/>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8</a:t>
            </a:r>
          </a:p>
        </p:txBody>
      </p:sp>
      <p:sp>
        <p:nvSpPr>
          <p:cNvPr id="15" name="Rectangle 14"/>
          <p:cNvSpPr/>
          <p:nvPr/>
        </p:nvSpPr>
        <p:spPr>
          <a:xfrm>
            <a:off x="141516" y="1400312"/>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9</a:t>
            </a:r>
            <a:endParaRPr lang="en-US" sz="2400" b="1" dirty="0">
              <a:solidFill>
                <a:schemeClr val="bg1"/>
              </a:solidFill>
            </a:endParaRPr>
          </a:p>
        </p:txBody>
      </p:sp>
      <p:sp>
        <p:nvSpPr>
          <p:cNvPr id="16" name="Rectangle 15"/>
          <p:cNvSpPr/>
          <p:nvPr/>
        </p:nvSpPr>
        <p:spPr>
          <a:xfrm>
            <a:off x="97971" y="3591890"/>
            <a:ext cx="457200" cy="389109"/>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10</a:t>
            </a:r>
            <a:endParaRPr lang="en-US" sz="2000" b="1" dirty="0">
              <a:solidFill>
                <a:schemeClr val="bg1"/>
              </a:solidFill>
            </a:endParaRPr>
          </a:p>
        </p:txBody>
      </p:sp>
      <p:sp>
        <p:nvSpPr>
          <p:cNvPr id="17" name="Rectangle 16"/>
          <p:cNvSpPr/>
          <p:nvPr/>
        </p:nvSpPr>
        <p:spPr>
          <a:xfrm>
            <a:off x="97973" y="2862385"/>
            <a:ext cx="457200" cy="334147"/>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11</a:t>
            </a:r>
            <a:endParaRPr lang="en-US" sz="2000" b="1" dirty="0">
              <a:solidFill>
                <a:schemeClr val="bg1"/>
              </a:solidFill>
            </a:endParaRPr>
          </a:p>
        </p:txBody>
      </p:sp>
      <p:sp>
        <p:nvSpPr>
          <p:cNvPr id="18" name="Rectangle 17"/>
          <p:cNvSpPr/>
          <p:nvPr/>
        </p:nvSpPr>
        <p:spPr>
          <a:xfrm>
            <a:off x="97971" y="5064978"/>
            <a:ext cx="457200" cy="457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12</a:t>
            </a:r>
            <a:endParaRPr lang="en-US" sz="2000" b="1" dirty="0">
              <a:solidFill>
                <a:schemeClr val="bg1"/>
              </a:solidFill>
            </a:endParaRPr>
          </a:p>
        </p:txBody>
      </p:sp>
    </p:spTree>
    <p:extLst>
      <p:ext uri="{BB962C8B-B14F-4D97-AF65-F5344CB8AC3E}">
        <p14:creationId xmlns:p14="http://schemas.microsoft.com/office/powerpoint/2010/main" val="1712132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ahoma" charset="0"/>
                <a:ea typeface="Tahoma" charset="0"/>
                <a:cs typeface="Tahoma" charset="0"/>
              </a:rPr>
              <a:t>Structure of Isaiah</a:t>
            </a:r>
            <a:endParaRPr lang="en-US" dirty="0">
              <a:latin typeface="Tahoma" charset="0"/>
              <a:ea typeface="Tahoma" charset="0"/>
              <a:cs typeface="Tahoma" charset="0"/>
            </a:endParaRPr>
          </a:p>
        </p:txBody>
      </p:sp>
      <p:sp>
        <p:nvSpPr>
          <p:cNvPr id="3" name="Rectangle 2"/>
          <p:cNvSpPr/>
          <p:nvPr/>
        </p:nvSpPr>
        <p:spPr>
          <a:xfrm>
            <a:off x="1059084" y="1678329"/>
            <a:ext cx="7025833" cy="222233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1-39</a:t>
            </a:r>
          </a:p>
          <a:p>
            <a:pPr defTabSz="457200"/>
            <a:r>
              <a:rPr lang="en-US" sz="4400" dirty="0">
                <a:solidFill>
                  <a:prstClr val="white"/>
                </a:solidFill>
                <a:latin typeface="Tahoma" charset="0"/>
                <a:ea typeface="Tahoma" charset="0"/>
                <a:cs typeface="Tahoma" charset="0"/>
              </a:rPr>
              <a:t>Judgment</a:t>
            </a:r>
          </a:p>
        </p:txBody>
      </p:sp>
      <p:sp>
        <p:nvSpPr>
          <p:cNvPr id="4" name="Rectangle 3"/>
          <p:cNvSpPr/>
          <p:nvPr/>
        </p:nvSpPr>
        <p:spPr>
          <a:xfrm>
            <a:off x="1059084" y="4119802"/>
            <a:ext cx="7025833" cy="169069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40-66</a:t>
            </a:r>
          </a:p>
          <a:p>
            <a:pPr defTabSz="457200"/>
            <a:r>
              <a:rPr lang="en-US" sz="4400" dirty="0">
                <a:solidFill>
                  <a:prstClr val="white"/>
                </a:solidFill>
                <a:latin typeface="Tahoma" charset="0"/>
                <a:ea typeface="Tahoma" charset="0"/>
                <a:cs typeface="Tahoma" charset="0"/>
              </a:rPr>
              <a:t>Hope</a:t>
            </a:r>
          </a:p>
        </p:txBody>
      </p:sp>
      <p:sp>
        <p:nvSpPr>
          <p:cNvPr id="5" name="TextBox 4"/>
          <p:cNvSpPr txBox="1"/>
          <p:nvPr/>
        </p:nvSpPr>
        <p:spPr>
          <a:xfrm>
            <a:off x="4520868" y="1482292"/>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1-12</a:t>
            </a:r>
            <a:r>
              <a:rPr lang="en-US" sz="2400" dirty="0" smtClean="0">
                <a:solidFill>
                  <a:sysClr val="windowText" lastClr="000000"/>
                </a:solidFill>
              </a:rPr>
              <a:t> : Judgment/Hope for Judah &amp; Jerusalem</a:t>
            </a:r>
            <a:endParaRPr lang="en-US" sz="2400" dirty="0">
              <a:solidFill>
                <a:sysClr val="windowText" lastClr="000000"/>
              </a:solidFill>
            </a:endParaRPr>
          </a:p>
        </p:txBody>
      </p:sp>
      <p:sp>
        <p:nvSpPr>
          <p:cNvPr id="6" name="TextBox 5"/>
          <p:cNvSpPr txBox="1"/>
          <p:nvPr/>
        </p:nvSpPr>
        <p:spPr>
          <a:xfrm>
            <a:off x="4520868" y="2392356"/>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13-27</a:t>
            </a:r>
            <a:r>
              <a:rPr lang="en-US" sz="2400" dirty="0" smtClean="0">
                <a:solidFill>
                  <a:sysClr val="windowText" lastClr="000000"/>
                </a:solidFill>
              </a:rPr>
              <a:t> : Judgment/Hope for the Nations &amp; World</a:t>
            </a:r>
            <a:endParaRPr lang="en-US" sz="2400" dirty="0">
              <a:solidFill>
                <a:sysClr val="windowText" lastClr="000000"/>
              </a:solidFill>
            </a:endParaRPr>
          </a:p>
        </p:txBody>
      </p:sp>
    </p:spTree>
    <p:extLst>
      <p:ext uri="{BB962C8B-B14F-4D97-AF65-F5344CB8AC3E}">
        <p14:creationId xmlns:p14="http://schemas.microsoft.com/office/powerpoint/2010/main" val="368708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878" y="82098"/>
            <a:ext cx="7886700" cy="559842"/>
          </a:xfrm>
        </p:spPr>
        <p:txBody>
          <a:bodyPr anchor="t">
            <a:normAutofit/>
          </a:bodyPr>
          <a:lstStyle/>
          <a:p>
            <a:pPr algn="ctr"/>
            <a:r>
              <a:rPr lang="en-US" sz="2800" u="sng" dirty="0" smtClean="0">
                <a:latin typeface="Tahoma" charset="0"/>
                <a:ea typeface="Tahoma" charset="0"/>
                <a:cs typeface="Tahoma" charset="0"/>
              </a:rPr>
              <a:t>Isaiah Highlights (13-27)</a:t>
            </a:r>
            <a:endParaRPr lang="en-US" sz="2800" u="sng" dirty="0">
              <a:latin typeface="Tahoma" charset="0"/>
              <a:ea typeface="Tahoma" charset="0"/>
              <a:cs typeface="Tahoma" charset="0"/>
            </a:endParaRPr>
          </a:p>
        </p:txBody>
      </p:sp>
      <p:sp>
        <p:nvSpPr>
          <p:cNvPr id="5" name="TextBox 4"/>
          <p:cNvSpPr txBox="1"/>
          <p:nvPr/>
        </p:nvSpPr>
        <p:spPr>
          <a:xfrm>
            <a:off x="97972" y="620167"/>
            <a:ext cx="8948057" cy="6001643"/>
          </a:xfrm>
          <a:prstGeom prst="rect">
            <a:avLst/>
          </a:prstGeom>
          <a:noFill/>
        </p:spPr>
        <p:txBody>
          <a:bodyPr wrap="square" rtlCol="0">
            <a:spAutoFit/>
          </a:bodyPr>
          <a:lstStyle/>
          <a:p>
            <a:r>
              <a:rPr lang="en-US" sz="2400" dirty="0"/>
              <a:t>The Nations (“God’s oracle concerning</a:t>
            </a:r>
            <a:r>
              <a:rPr lang="en-US" sz="2400" dirty="0" smtClean="0"/>
              <a:t>…”)</a:t>
            </a:r>
            <a:endParaRPr lang="en-US" sz="2400" dirty="0"/>
          </a:p>
          <a:p>
            <a:pPr marL="800100" lvl="1" indent="-342900">
              <a:buFont typeface="Wingdings" charset="2"/>
              <a:buChar char="q"/>
            </a:pPr>
            <a:r>
              <a:rPr lang="en-US" sz="2400" dirty="0"/>
              <a:t>Valley of Vision (Jerusalem)</a:t>
            </a:r>
          </a:p>
          <a:p>
            <a:pPr marL="800100" lvl="1" indent="-342900">
              <a:buFont typeface="Wingdings" charset="2"/>
              <a:buChar char="q"/>
            </a:pPr>
            <a:r>
              <a:rPr lang="en-US" sz="2400" dirty="0" smtClean="0"/>
              <a:t>Syria &amp; Israel</a:t>
            </a:r>
          </a:p>
          <a:p>
            <a:pPr marL="800100" lvl="1" indent="-342900">
              <a:buFont typeface="Wingdings" charset="2"/>
              <a:buChar char="q"/>
            </a:pPr>
            <a:r>
              <a:rPr lang="nb-NO" sz="2400" dirty="0" err="1"/>
              <a:t>Tyre</a:t>
            </a:r>
            <a:endParaRPr lang="nb-NO" sz="2400" dirty="0"/>
          </a:p>
          <a:p>
            <a:pPr marL="800100" lvl="1" indent="-342900">
              <a:buFont typeface="Wingdings" charset="2"/>
              <a:buChar char="q"/>
            </a:pPr>
            <a:r>
              <a:rPr lang="en-US" sz="2400" dirty="0" smtClean="0"/>
              <a:t>Ethiopia</a:t>
            </a:r>
            <a:endParaRPr lang="en-US" sz="2400" dirty="0"/>
          </a:p>
          <a:p>
            <a:pPr marL="800100" lvl="1" indent="-342900">
              <a:buFont typeface="Wingdings" charset="2"/>
              <a:buChar char="q"/>
            </a:pPr>
            <a:r>
              <a:rPr lang="en-US" sz="2400" dirty="0"/>
              <a:t>Babylon</a:t>
            </a:r>
          </a:p>
          <a:p>
            <a:pPr marL="800100" lvl="1" indent="-342900">
              <a:buFont typeface="Wingdings" charset="2"/>
              <a:buChar char="q"/>
            </a:pPr>
            <a:r>
              <a:rPr lang="en-US" sz="2400" dirty="0" smtClean="0"/>
              <a:t>Egypt</a:t>
            </a:r>
            <a:endParaRPr lang="en-US" sz="2400" dirty="0"/>
          </a:p>
          <a:p>
            <a:pPr marL="800100" lvl="1" indent="-342900">
              <a:buFont typeface="Wingdings" charset="2"/>
              <a:buChar char="q"/>
            </a:pPr>
            <a:r>
              <a:rPr lang="en-US" sz="2400" dirty="0"/>
              <a:t>Moab</a:t>
            </a:r>
          </a:p>
          <a:p>
            <a:r>
              <a:rPr lang="en-US" sz="2400" dirty="0" smtClean="0"/>
              <a:t>The </a:t>
            </a:r>
            <a:r>
              <a:rPr lang="en-US" sz="2400" dirty="0"/>
              <a:t>World</a:t>
            </a:r>
          </a:p>
          <a:p>
            <a:pPr marL="800100" lvl="1" indent="-342900">
              <a:buFont typeface="Wingdings" charset="2"/>
              <a:buChar char="q"/>
            </a:pPr>
            <a:r>
              <a:rPr lang="en-US" sz="2400" dirty="0"/>
              <a:t>A happy song of a vineyard (restored Israel) that is secure and fruitful!</a:t>
            </a:r>
            <a:endParaRPr lang="nb-NO" sz="3200" dirty="0"/>
          </a:p>
          <a:p>
            <a:pPr marL="800100" lvl="1" indent="-342900">
              <a:buFont typeface="Wingdings" charset="2"/>
              <a:buChar char="q"/>
            </a:pPr>
            <a:r>
              <a:rPr lang="en-US" sz="2400" dirty="0" smtClean="0"/>
              <a:t>God </a:t>
            </a:r>
            <a:r>
              <a:rPr lang="en-US" sz="2400" dirty="0"/>
              <a:t>prepares a banquet on His mountain, swallows up death forever.</a:t>
            </a:r>
          </a:p>
          <a:p>
            <a:pPr marL="800100" lvl="1" indent="-342900">
              <a:buFont typeface="Wingdings" charset="2"/>
              <a:buChar char="q"/>
            </a:pPr>
            <a:r>
              <a:rPr lang="en-US" sz="2400" dirty="0" smtClean="0"/>
              <a:t>God brings destruction on the whole earth. </a:t>
            </a:r>
          </a:p>
          <a:p>
            <a:pPr marL="800100" lvl="1" indent="-342900">
              <a:buFont typeface="Wingdings" charset="2"/>
              <a:buChar char="q"/>
            </a:pPr>
            <a:r>
              <a:rPr lang="en-US" sz="2400" dirty="0" smtClean="0"/>
              <a:t>The wicked die and are destroyed, the dead of God’s people rise again. </a:t>
            </a:r>
          </a:p>
        </p:txBody>
      </p:sp>
      <p:sp>
        <p:nvSpPr>
          <p:cNvPr id="4" name="Rectangle 3"/>
          <p:cNvSpPr/>
          <p:nvPr/>
        </p:nvSpPr>
        <p:spPr>
          <a:xfrm>
            <a:off x="97972" y="2508649"/>
            <a:ext cx="822959"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13-14</a:t>
            </a:r>
            <a:endParaRPr lang="en-US" sz="2000" b="1" dirty="0">
              <a:solidFill>
                <a:schemeClr val="bg1"/>
              </a:solidFill>
            </a:endParaRPr>
          </a:p>
        </p:txBody>
      </p:sp>
      <p:sp>
        <p:nvSpPr>
          <p:cNvPr id="9" name="Rectangle 8"/>
          <p:cNvSpPr/>
          <p:nvPr/>
        </p:nvSpPr>
        <p:spPr>
          <a:xfrm>
            <a:off x="97972" y="3264070"/>
            <a:ext cx="822959"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15-16</a:t>
            </a:r>
            <a:endParaRPr lang="en-US" sz="2000" b="1" dirty="0">
              <a:solidFill>
                <a:schemeClr val="bg1"/>
              </a:solidFill>
            </a:endParaRPr>
          </a:p>
        </p:txBody>
      </p:sp>
      <p:sp>
        <p:nvSpPr>
          <p:cNvPr id="10" name="Rectangle 9"/>
          <p:cNvSpPr/>
          <p:nvPr/>
        </p:nvSpPr>
        <p:spPr>
          <a:xfrm>
            <a:off x="478971" y="1380222"/>
            <a:ext cx="441959"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17</a:t>
            </a:r>
            <a:endParaRPr lang="en-US" sz="2000" b="1" dirty="0">
              <a:solidFill>
                <a:schemeClr val="bg1"/>
              </a:solidFill>
            </a:endParaRPr>
          </a:p>
        </p:txBody>
      </p:sp>
      <p:sp>
        <p:nvSpPr>
          <p:cNvPr id="11" name="Rectangle 10"/>
          <p:cNvSpPr/>
          <p:nvPr/>
        </p:nvSpPr>
        <p:spPr>
          <a:xfrm>
            <a:off x="478970" y="2131204"/>
            <a:ext cx="441959"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18</a:t>
            </a:r>
            <a:endParaRPr lang="en-US" sz="2000" b="1" dirty="0">
              <a:solidFill>
                <a:schemeClr val="bg1"/>
              </a:solidFill>
            </a:endParaRPr>
          </a:p>
        </p:txBody>
      </p:sp>
      <p:sp>
        <p:nvSpPr>
          <p:cNvPr id="12" name="Rectangle 11"/>
          <p:cNvSpPr/>
          <p:nvPr/>
        </p:nvSpPr>
        <p:spPr>
          <a:xfrm>
            <a:off x="97973" y="2885295"/>
            <a:ext cx="826220"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19-20</a:t>
            </a:r>
            <a:endParaRPr lang="en-US" sz="2000" b="1" dirty="0">
              <a:solidFill>
                <a:schemeClr val="bg1"/>
              </a:solidFill>
            </a:endParaRPr>
          </a:p>
        </p:txBody>
      </p:sp>
      <p:sp>
        <p:nvSpPr>
          <p:cNvPr id="13" name="Rectangle 12"/>
          <p:cNvSpPr/>
          <p:nvPr/>
        </p:nvSpPr>
        <p:spPr>
          <a:xfrm>
            <a:off x="478969" y="1004591"/>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22</a:t>
            </a:r>
            <a:endParaRPr lang="en-US" sz="2000" b="1" dirty="0">
              <a:solidFill>
                <a:schemeClr val="bg1"/>
              </a:solidFill>
            </a:endParaRPr>
          </a:p>
        </p:txBody>
      </p:sp>
      <p:sp>
        <p:nvSpPr>
          <p:cNvPr id="14" name="Rectangle 13"/>
          <p:cNvSpPr/>
          <p:nvPr/>
        </p:nvSpPr>
        <p:spPr>
          <a:xfrm>
            <a:off x="478969" y="1756868"/>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23</a:t>
            </a:r>
            <a:endParaRPr lang="en-US" sz="2000" b="1" dirty="0">
              <a:solidFill>
                <a:schemeClr val="bg1"/>
              </a:solidFill>
            </a:endParaRPr>
          </a:p>
        </p:txBody>
      </p:sp>
      <p:sp>
        <p:nvSpPr>
          <p:cNvPr id="15" name="Rectangle 14"/>
          <p:cNvSpPr/>
          <p:nvPr/>
        </p:nvSpPr>
        <p:spPr>
          <a:xfrm>
            <a:off x="2079170" y="2495949"/>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21</a:t>
            </a:r>
            <a:endParaRPr lang="en-US" sz="2000" b="1" dirty="0">
              <a:solidFill>
                <a:schemeClr val="bg1"/>
              </a:solidFill>
            </a:endParaRPr>
          </a:p>
        </p:txBody>
      </p:sp>
      <p:sp>
        <p:nvSpPr>
          <p:cNvPr id="16" name="Rectangle 15"/>
          <p:cNvSpPr/>
          <p:nvPr/>
        </p:nvSpPr>
        <p:spPr>
          <a:xfrm>
            <a:off x="478969" y="5436352"/>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24</a:t>
            </a:r>
            <a:endParaRPr lang="en-US" sz="2000" b="1" dirty="0">
              <a:solidFill>
                <a:schemeClr val="bg1"/>
              </a:solidFill>
            </a:endParaRPr>
          </a:p>
        </p:txBody>
      </p:sp>
      <p:sp>
        <p:nvSpPr>
          <p:cNvPr id="17" name="Rectangle 16"/>
          <p:cNvSpPr/>
          <p:nvPr/>
        </p:nvSpPr>
        <p:spPr>
          <a:xfrm>
            <a:off x="478969" y="4693946"/>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25</a:t>
            </a:r>
            <a:endParaRPr lang="en-US" sz="2000" b="1" dirty="0">
              <a:solidFill>
                <a:schemeClr val="bg1"/>
              </a:solidFill>
            </a:endParaRPr>
          </a:p>
        </p:txBody>
      </p:sp>
      <p:sp>
        <p:nvSpPr>
          <p:cNvPr id="18" name="Rectangle 17"/>
          <p:cNvSpPr/>
          <p:nvPr/>
        </p:nvSpPr>
        <p:spPr>
          <a:xfrm>
            <a:off x="478969" y="5822047"/>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26</a:t>
            </a:r>
            <a:endParaRPr lang="en-US" sz="2000" b="1" dirty="0">
              <a:solidFill>
                <a:schemeClr val="bg1"/>
              </a:solidFill>
            </a:endParaRPr>
          </a:p>
        </p:txBody>
      </p:sp>
      <p:sp>
        <p:nvSpPr>
          <p:cNvPr id="19" name="Rectangle 18"/>
          <p:cNvSpPr/>
          <p:nvPr/>
        </p:nvSpPr>
        <p:spPr>
          <a:xfrm>
            <a:off x="478969" y="3981561"/>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27</a:t>
            </a:r>
            <a:endParaRPr lang="en-US" sz="2000" b="1" dirty="0">
              <a:solidFill>
                <a:schemeClr val="bg1"/>
              </a:solidFill>
            </a:endParaRPr>
          </a:p>
        </p:txBody>
      </p:sp>
    </p:spTree>
    <p:extLst>
      <p:ext uri="{BB962C8B-B14F-4D97-AF65-F5344CB8AC3E}">
        <p14:creationId xmlns:p14="http://schemas.microsoft.com/office/powerpoint/2010/main" val="1401101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ahoma" charset="0"/>
                <a:ea typeface="Tahoma" charset="0"/>
                <a:cs typeface="Tahoma" charset="0"/>
              </a:rPr>
              <a:t>Structure of Isaiah</a:t>
            </a:r>
            <a:endParaRPr lang="en-US" dirty="0">
              <a:latin typeface="Tahoma" charset="0"/>
              <a:ea typeface="Tahoma" charset="0"/>
              <a:cs typeface="Tahoma" charset="0"/>
            </a:endParaRPr>
          </a:p>
        </p:txBody>
      </p:sp>
      <p:sp>
        <p:nvSpPr>
          <p:cNvPr id="3" name="Rectangle 2"/>
          <p:cNvSpPr/>
          <p:nvPr/>
        </p:nvSpPr>
        <p:spPr>
          <a:xfrm>
            <a:off x="1059084" y="1678329"/>
            <a:ext cx="7025833" cy="222233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1-39</a:t>
            </a:r>
          </a:p>
          <a:p>
            <a:pPr defTabSz="457200"/>
            <a:r>
              <a:rPr lang="en-US" sz="4400" dirty="0">
                <a:solidFill>
                  <a:prstClr val="white"/>
                </a:solidFill>
                <a:latin typeface="Tahoma" charset="0"/>
                <a:ea typeface="Tahoma" charset="0"/>
                <a:cs typeface="Tahoma" charset="0"/>
              </a:rPr>
              <a:t>Judgment</a:t>
            </a:r>
          </a:p>
        </p:txBody>
      </p:sp>
      <p:sp>
        <p:nvSpPr>
          <p:cNvPr id="4" name="Rectangle 3"/>
          <p:cNvSpPr/>
          <p:nvPr/>
        </p:nvSpPr>
        <p:spPr>
          <a:xfrm>
            <a:off x="1059084" y="4119802"/>
            <a:ext cx="7025833" cy="169069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40-66</a:t>
            </a:r>
          </a:p>
          <a:p>
            <a:pPr defTabSz="457200"/>
            <a:r>
              <a:rPr lang="en-US" sz="4400" dirty="0">
                <a:solidFill>
                  <a:prstClr val="white"/>
                </a:solidFill>
                <a:latin typeface="Tahoma" charset="0"/>
                <a:ea typeface="Tahoma" charset="0"/>
                <a:cs typeface="Tahoma" charset="0"/>
              </a:rPr>
              <a:t>Hope</a:t>
            </a:r>
          </a:p>
        </p:txBody>
      </p:sp>
      <p:sp>
        <p:nvSpPr>
          <p:cNvPr id="5" name="TextBox 4"/>
          <p:cNvSpPr txBox="1"/>
          <p:nvPr/>
        </p:nvSpPr>
        <p:spPr>
          <a:xfrm>
            <a:off x="4520868" y="1482292"/>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1-12</a:t>
            </a:r>
            <a:r>
              <a:rPr lang="en-US" sz="2400" dirty="0" smtClean="0">
                <a:solidFill>
                  <a:sysClr val="windowText" lastClr="000000"/>
                </a:solidFill>
              </a:rPr>
              <a:t> : Judgment/Hope for Judah &amp; Jerusalem</a:t>
            </a:r>
            <a:endParaRPr lang="en-US" sz="2400" dirty="0">
              <a:solidFill>
                <a:sysClr val="windowText" lastClr="000000"/>
              </a:solidFill>
            </a:endParaRPr>
          </a:p>
        </p:txBody>
      </p:sp>
      <p:sp>
        <p:nvSpPr>
          <p:cNvPr id="6" name="TextBox 5"/>
          <p:cNvSpPr txBox="1"/>
          <p:nvPr/>
        </p:nvSpPr>
        <p:spPr>
          <a:xfrm>
            <a:off x="4520868" y="2392356"/>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13-27</a:t>
            </a:r>
            <a:r>
              <a:rPr lang="en-US" sz="2400" dirty="0" smtClean="0">
                <a:solidFill>
                  <a:sysClr val="windowText" lastClr="000000"/>
                </a:solidFill>
              </a:rPr>
              <a:t> : Judgment/Hope for the Nations &amp; World</a:t>
            </a:r>
            <a:endParaRPr lang="en-US" sz="2400" dirty="0">
              <a:solidFill>
                <a:sysClr val="windowText" lastClr="000000"/>
              </a:solidFill>
            </a:endParaRPr>
          </a:p>
        </p:txBody>
      </p:sp>
      <p:sp>
        <p:nvSpPr>
          <p:cNvPr id="7" name="TextBox 6"/>
          <p:cNvSpPr txBox="1"/>
          <p:nvPr/>
        </p:nvSpPr>
        <p:spPr>
          <a:xfrm>
            <a:off x="4520868" y="3302420"/>
            <a:ext cx="3636545" cy="830997"/>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28-39</a:t>
            </a:r>
            <a:r>
              <a:rPr lang="en-US" sz="2400" dirty="0" smtClean="0">
                <a:solidFill>
                  <a:sysClr val="windowText" lastClr="000000"/>
                </a:solidFill>
              </a:rPr>
              <a:t> : The Rise and Fall of Jerusalem</a:t>
            </a:r>
          </a:p>
        </p:txBody>
      </p:sp>
    </p:spTree>
    <p:extLst>
      <p:ext uri="{BB962C8B-B14F-4D97-AF65-F5344CB8AC3E}">
        <p14:creationId xmlns:p14="http://schemas.microsoft.com/office/powerpoint/2010/main" val="1161393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878" y="82098"/>
            <a:ext cx="7886700" cy="559842"/>
          </a:xfrm>
        </p:spPr>
        <p:txBody>
          <a:bodyPr anchor="t">
            <a:normAutofit/>
          </a:bodyPr>
          <a:lstStyle/>
          <a:p>
            <a:pPr algn="ctr"/>
            <a:r>
              <a:rPr lang="en-US" sz="2800" u="sng" dirty="0" smtClean="0">
                <a:latin typeface="Tahoma" charset="0"/>
                <a:ea typeface="Tahoma" charset="0"/>
                <a:cs typeface="Tahoma" charset="0"/>
              </a:rPr>
              <a:t>Isaiah Highlights (28-39)</a:t>
            </a:r>
            <a:endParaRPr lang="en-US" sz="2800" u="sng" dirty="0">
              <a:latin typeface="Tahoma" charset="0"/>
              <a:ea typeface="Tahoma" charset="0"/>
              <a:cs typeface="Tahoma" charset="0"/>
            </a:endParaRPr>
          </a:p>
        </p:txBody>
      </p:sp>
      <p:sp>
        <p:nvSpPr>
          <p:cNvPr id="5" name="TextBox 4"/>
          <p:cNvSpPr txBox="1"/>
          <p:nvPr/>
        </p:nvSpPr>
        <p:spPr>
          <a:xfrm>
            <a:off x="97972" y="620167"/>
            <a:ext cx="8948057" cy="5632311"/>
          </a:xfrm>
          <a:prstGeom prst="rect">
            <a:avLst/>
          </a:prstGeom>
          <a:noFill/>
        </p:spPr>
        <p:txBody>
          <a:bodyPr wrap="square" rtlCol="0">
            <a:spAutoFit/>
          </a:bodyPr>
          <a:lstStyle/>
          <a:p>
            <a:pPr marL="914400" lvl="1" indent="-457200">
              <a:buFont typeface="Wingdings" charset="2"/>
              <a:buChar char="q"/>
            </a:pPr>
            <a:r>
              <a:rPr lang="en-US" sz="2400" dirty="0" smtClean="0"/>
              <a:t>The Lord slaughters the nations in a great, heavenly, bloody, greasy sacrifice.</a:t>
            </a:r>
          </a:p>
          <a:p>
            <a:pPr marL="914400" lvl="1" indent="-457200">
              <a:buFont typeface="Wingdings" charset="2"/>
              <a:buChar char="q"/>
            </a:pPr>
            <a:r>
              <a:rPr lang="en-US" sz="2400" dirty="0" smtClean="0"/>
              <a:t>Hezekiah foolishly shows off his wealth to the Babylonians.</a:t>
            </a:r>
          </a:p>
          <a:p>
            <a:pPr marL="914400" lvl="1" indent="-457200">
              <a:buFont typeface="Wingdings" charset="2"/>
              <a:buChar char="q"/>
            </a:pPr>
            <a:r>
              <a:rPr lang="en-US" sz="2400" dirty="0" smtClean="0"/>
              <a:t>“This </a:t>
            </a:r>
            <a:r>
              <a:rPr lang="en-US" sz="2400" dirty="0"/>
              <a:t>people draw near with their words and honor me with lip service, but they remove their hearts far from me.”</a:t>
            </a:r>
          </a:p>
          <a:p>
            <a:pPr marL="914400" lvl="1" indent="-457200">
              <a:buFont typeface="Wingdings" charset="2"/>
              <a:buChar char="q"/>
            </a:pPr>
            <a:r>
              <a:rPr lang="en-US" sz="2400" dirty="0" smtClean="0"/>
              <a:t>Assyria besieges and taunts the city of Jerusalem.</a:t>
            </a:r>
          </a:p>
          <a:p>
            <a:pPr marL="914400" lvl="1" indent="-457200">
              <a:buFont typeface="Wingdings" charset="2"/>
              <a:buChar char="q"/>
            </a:pPr>
            <a:r>
              <a:rPr lang="en-US" sz="2400" dirty="0" smtClean="0"/>
              <a:t>“The Destroyer” will be destroyed after he is done destroying.</a:t>
            </a:r>
          </a:p>
          <a:p>
            <a:pPr marL="914400" lvl="1" indent="-457200">
              <a:buFont typeface="Wingdings" charset="2"/>
              <a:buChar char="q"/>
            </a:pPr>
            <a:r>
              <a:rPr lang="en-US" sz="2400" dirty="0" smtClean="0"/>
              <a:t>Hezekiah falls fatally ill, prays to God and gets 15 years of life.</a:t>
            </a:r>
          </a:p>
          <a:p>
            <a:pPr marL="914400" lvl="1" indent="-457200">
              <a:buFont typeface="Wingdings" charset="2"/>
              <a:buChar char="q"/>
            </a:pPr>
            <a:r>
              <a:rPr lang="en-US" sz="2400" dirty="0" smtClean="0"/>
              <a:t>God’s warning to Judah: Do not trust in an Egyptian alliance!</a:t>
            </a:r>
          </a:p>
          <a:p>
            <a:pPr marL="914400" lvl="1" indent="-457200">
              <a:buFont typeface="Wingdings" charset="2"/>
              <a:buChar char="q"/>
            </a:pPr>
            <a:r>
              <a:rPr lang="en-US" sz="2400" dirty="0"/>
              <a:t>“Behold, I am laying in Zion a stone</a:t>
            </a:r>
            <a:r>
              <a:rPr lang="mr-IN" sz="2400" dirty="0"/>
              <a:t>…</a:t>
            </a:r>
            <a:r>
              <a:rPr lang="en-US" sz="2400" dirty="0"/>
              <a:t>he who believes in it will not be put to shame</a:t>
            </a:r>
            <a:r>
              <a:rPr lang="en-US" sz="2400" dirty="0" smtClean="0"/>
              <a:t>.”</a:t>
            </a:r>
          </a:p>
          <a:p>
            <a:pPr marL="914400" lvl="1" indent="-457200">
              <a:buFont typeface="Wingdings" charset="2"/>
              <a:buChar char="q"/>
            </a:pPr>
            <a:r>
              <a:rPr lang="en-US" sz="2400" dirty="0" smtClean="0"/>
              <a:t>The Spirit is poured out, bringing life, righteousness, peace, and security to God’s people.</a:t>
            </a:r>
            <a:endParaRPr lang="en-US" sz="2400" dirty="0"/>
          </a:p>
          <a:p>
            <a:pPr marL="914400" lvl="1" indent="-457200">
              <a:buFont typeface="Wingdings" charset="2"/>
              <a:buChar char="q"/>
            </a:pPr>
            <a:r>
              <a:rPr lang="en-US" sz="2400" dirty="0" smtClean="0"/>
              <a:t>Hezekiah calls to God and 185,000 Assyrians are killed.</a:t>
            </a:r>
          </a:p>
          <a:p>
            <a:pPr marL="914400" lvl="1" indent="-457200">
              <a:buFont typeface="Wingdings" charset="2"/>
              <a:buChar char="q"/>
            </a:pPr>
            <a:r>
              <a:rPr lang="en-US" sz="2400" dirty="0" smtClean="0"/>
              <a:t>The ransomed return to Zion on the Highway of Holiness.</a:t>
            </a:r>
          </a:p>
        </p:txBody>
      </p:sp>
      <p:sp>
        <p:nvSpPr>
          <p:cNvPr id="4" name="Rectangle 3"/>
          <p:cNvSpPr/>
          <p:nvPr/>
        </p:nvSpPr>
        <p:spPr>
          <a:xfrm>
            <a:off x="511322" y="4015740"/>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28</a:t>
            </a:r>
            <a:endParaRPr lang="en-US" sz="2000" b="1" dirty="0">
              <a:solidFill>
                <a:schemeClr val="bg1"/>
              </a:solidFill>
            </a:endParaRPr>
          </a:p>
        </p:txBody>
      </p:sp>
      <p:sp>
        <p:nvSpPr>
          <p:cNvPr id="6" name="Rectangle 5"/>
          <p:cNvSpPr/>
          <p:nvPr/>
        </p:nvSpPr>
        <p:spPr>
          <a:xfrm>
            <a:off x="511319" y="1795489"/>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29</a:t>
            </a:r>
            <a:endParaRPr lang="en-US" sz="2000" b="1" dirty="0">
              <a:solidFill>
                <a:schemeClr val="bg1"/>
              </a:solidFill>
            </a:endParaRPr>
          </a:p>
        </p:txBody>
      </p:sp>
      <p:sp>
        <p:nvSpPr>
          <p:cNvPr id="7" name="Rectangle 6"/>
          <p:cNvSpPr/>
          <p:nvPr/>
        </p:nvSpPr>
        <p:spPr>
          <a:xfrm>
            <a:off x="511321" y="2467396"/>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36</a:t>
            </a:r>
            <a:endParaRPr lang="en-US" sz="2000" b="1" dirty="0">
              <a:solidFill>
                <a:schemeClr val="bg1"/>
              </a:solidFill>
            </a:endParaRPr>
          </a:p>
        </p:txBody>
      </p:sp>
      <p:sp>
        <p:nvSpPr>
          <p:cNvPr id="8" name="Rectangle 7"/>
          <p:cNvSpPr/>
          <p:nvPr/>
        </p:nvSpPr>
        <p:spPr>
          <a:xfrm>
            <a:off x="511323" y="5446253"/>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37</a:t>
            </a:r>
            <a:endParaRPr lang="en-US" sz="2000" b="1" dirty="0">
              <a:solidFill>
                <a:schemeClr val="bg1"/>
              </a:solidFill>
            </a:endParaRPr>
          </a:p>
        </p:txBody>
      </p:sp>
      <p:sp>
        <p:nvSpPr>
          <p:cNvPr id="10" name="Rectangle 9"/>
          <p:cNvSpPr/>
          <p:nvPr/>
        </p:nvSpPr>
        <p:spPr>
          <a:xfrm>
            <a:off x="165167" y="3633649"/>
            <a:ext cx="791379"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30-31</a:t>
            </a:r>
            <a:endParaRPr lang="en-US" sz="2000" b="1" dirty="0">
              <a:solidFill>
                <a:schemeClr val="bg1"/>
              </a:solidFill>
            </a:endParaRPr>
          </a:p>
        </p:txBody>
      </p:sp>
      <p:sp>
        <p:nvSpPr>
          <p:cNvPr id="9" name="Rectangle 8"/>
          <p:cNvSpPr/>
          <p:nvPr/>
        </p:nvSpPr>
        <p:spPr>
          <a:xfrm>
            <a:off x="511323" y="4699389"/>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32</a:t>
            </a:r>
            <a:endParaRPr lang="en-US" sz="2000" b="1" dirty="0">
              <a:solidFill>
                <a:schemeClr val="bg1"/>
              </a:solidFill>
            </a:endParaRPr>
          </a:p>
        </p:txBody>
      </p:sp>
      <p:sp>
        <p:nvSpPr>
          <p:cNvPr id="12" name="Rectangle 11"/>
          <p:cNvSpPr/>
          <p:nvPr/>
        </p:nvSpPr>
        <p:spPr>
          <a:xfrm>
            <a:off x="511321" y="2861229"/>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33</a:t>
            </a:r>
            <a:endParaRPr lang="en-US" sz="2000" b="1" dirty="0">
              <a:solidFill>
                <a:schemeClr val="bg1"/>
              </a:solidFill>
            </a:endParaRPr>
          </a:p>
        </p:txBody>
      </p:sp>
      <p:sp>
        <p:nvSpPr>
          <p:cNvPr id="13" name="Rectangle 12"/>
          <p:cNvSpPr/>
          <p:nvPr/>
        </p:nvSpPr>
        <p:spPr>
          <a:xfrm>
            <a:off x="511325" y="694673"/>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34</a:t>
            </a:r>
            <a:endParaRPr lang="en-US" sz="2000" b="1" dirty="0">
              <a:solidFill>
                <a:schemeClr val="bg1"/>
              </a:solidFill>
            </a:endParaRPr>
          </a:p>
        </p:txBody>
      </p:sp>
      <p:sp>
        <p:nvSpPr>
          <p:cNvPr id="14" name="Rectangle 13"/>
          <p:cNvSpPr/>
          <p:nvPr/>
        </p:nvSpPr>
        <p:spPr>
          <a:xfrm>
            <a:off x="511324" y="5843855"/>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35</a:t>
            </a:r>
            <a:endParaRPr lang="en-US" sz="2000" b="1" dirty="0">
              <a:solidFill>
                <a:schemeClr val="bg1"/>
              </a:solidFill>
            </a:endParaRPr>
          </a:p>
        </p:txBody>
      </p:sp>
      <p:sp>
        <p:nvSpPr>
          <p:cNvPr id="15" name="Rectangle 14"/>
          <p:cNvSpPr/>
          <p:nvPr/>
        </p:nvSpPr>
        <p:spPr>
          <a:xfrm>
            <a:off x="511320" y="3252114"/>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38</a:t>
            </a:r>
            <a:endParaRPr lang="en-US" sz="2000" b="1" dirty="0">
              <a:solidFill>
                <a:schemeClr val="bg1"/>
              </a:solidFill>
            </a:endParaRPr>
          </a:p>
        </p:txBody>
      </p:sp>
      <p:sp>
        <p:nvSpPr>
          <p:cNvPr id="16" name="Rectangle 15"/>
          <p:cNvSpPr/>
          <p:nvPr/>
        </p:nvSpPr>
        <p:spPr>
          <a:xfrm>
            <a:off x="511318" y="1399347"/>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39</a:t>
            </a:r>
            <a:endParaRPr lang="en-US" sz="2000" b="1" dirty="0">
              <a:solidFill>
                <a:schemeClr val="bg1"/>
              </a:solidFill>
            </a:endParaRPr>
          </a:p>
        </p:txBody>
      </p:sp>
    </p:spTree>
    <p:extLst>
      <p:ext uri="{BB962C8B-B14F-4D97-AF65-F5344CB8AC3E}">
        <p14:creationId xmlns:p14="http://schemas.microsoft.com/office/powerpoint/2010/main" val="1062090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10" grpId="0" animBg="1"/>
      <p:bldP spid="9" grpId="0" animBg="1"/>
      <p:bldP spid="12" grpId="0" animBg="1"/>
      <p:bldP spid="13" grpId="0" animBg="1"/>
      <p:bldP spid="14" grpId="0" animBg="1"/>
      <p:bldP spid="15" grpId="0" animBg="1"/>
      <p:bldP spid="16"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ahoma" charset="0"/>
                <a:ea typeface="Tahoma" charset="0"/>
                <a:cs typeface="Tahoma" charset="0"/>
              </a:rPr>
              <a:t>Structure of Isaiah</a:t>
            </a:r>
            <a:endParaRPr lang="en-US" dirty="0">
              <a:latin typeface="Tahoma" charset="0"/>
              <a:ea typeface="Tahoma" charset="0"/>
              <a:cs typeface="Tahoma" charset="0"/>
            </a:endParaRPr>
          </a:p>
        </p:txBody>
      </p:sp>
      <p:sp>
        <p:nvSpPr>
          <p:cNvPr id="3" name="Rectangle 2"/>
          <p:cNvSpPr/>
          <p:nvPr/>
        </p:nvSpPr>
        <p:spPr>
          <a:xfrm>
            <a:off x="1059084" y="1678329"/>
            <a:ext cx="7025833" cy="222233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1-39</a:t>
            </a:r>
          </a:p>
          <a:p>
            <a:pPr defTabSz="457200"/>
            <a:r>
              <a:rPr lang="en-US" sz="4400" dirty="0">
                <a:solidFill>
                  <a:prstClr val="white"/>
                </a:solidFill>
                <a:latin typeface="Tahoma" charset="0"/>
                <a:ea typeface="Tahoma" charset="0"/>
                <a:cs typeface="Tahoma" charset="0"/>
              </a:rPr>
              <a:t>Judgment</a:t>
            </a:r>
          </a:p>
        </p:txBody>
      </p:sp>
      <p:sp>
        <p:nvSpPr>
          <p:cNvPr id="4" name="Rectangle 3"/>
          <p:cNvSpPr/>
          <p:nvPr/>
        </p:nvSpPr>
        <p:spPr>
          <a:xfrm>
            <a:off x="1059084" y="4119802"/>
            <a:ext cx="7025833" cy="169069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40-66</a:t>
            </a:r>
          </a:p>
          <a:p>
            <a:pPr defTabSz="457200"/>
            <a:r>
              <a:rPr lang="en-US" sz="4400" dirty="0">
                <a:solidFill>
                  <a:prstClr val="white"/>
                </a:solidFill>
                <a:latin typeface="Tahoma" charset="0"/>
                <a:ea typeface="Tahoma" charset="0"/>
                <a:cs typeface="Tahoma" charset="0"/>
              </a:rPr>
              <a:t>Hope</a:t>
            </a:r>
          </a:p>
        </p:txBody>
      </p:sp>
      <p:sp>
        <p:nvSpPr>
          <p:cNvPr id="5" name="TextBox 4"/>
          <p:cNvSpPr txBox="1"/>
          <p:nvPr/>
        </p:nvSpPr>
        <p:spPr>
          <a:xfrm>
            <a:off x="4520868" y="1482292"/>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1-12</a:t>
            </a:r>
            <a:r>
              <a:rPr lang="en-US" sz="2400" dirty="0" smtClean="0">
                <a:solidFill>
                  <a:sysClr val="windowText" lastClr="000000"/>
                </a:solidFill>
              </a:rPr>
              <a:t> : Judgment/Hope for Judah &amp; Jerusalem</a:t>
            </a:r>
            <a:endParaRPr lang="en-US" sz="2400" dirty="0">
              <a:solidFill>
                <a:sysClr val="windowText" lastClr="000000"/>
              </a:solidFill>
            </a:endParaRPr>
          </a:p>
        </p:txBody>
      </p:sp>
      <p:sp>
        <p:nvSpPr>
          <p:cNvPr id="6" name="TextBox 5"/>
          <p:cNvSpPr txBox="1"/>
          <p:nvPr/>
        </p:nvSpPr>
        <p:spPr>
          <a:xfrm>
            <a:off x="4520868" y="2392356"/>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13-27</a:t>
            </a:r>
            <a:r>
              <a:rPr lang="en-US" sz="2400" dirty="0" smtClean="0">
                <a:solidFill>
                  <a:sysClr val="windowText" lastClr="000000"/>
                </a:solidFill>
              </a:rPr>
              <a:t> : Judgment/Hope for the Nations &amp; World</a:t>
            </a:r>
            <a:endParaRPr lang="en-US" sz="2400" dirty="0">
              <a:solidFill>
                <a:sysClr val="windowText" lastClr="000000"/>
              </a:solidFill>
            </a:endParaRPr>
          </a:p>
        </p:txBody>
      </p:sp>
      <p:sp>
        <p:nvSpPr>
          <p:cNvPr id="7" name="TextBox 6"/>
          <p:cNvSpPr txBox="1"/>
          <p:nvPr/>
        </p:nvSpPr>
        <p:spPr>
          <a:xfrm>
            <a:off x="4520868" y="3302420"/>
            <a:ext cx="3636545" cy="830997"/>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28-39</a:t>
            </a:r>
            <a:r>
              <a:rPr lang="en-US" sz="2400" dirty="0" smtClean="0">
                <a:solidFill>
                  <a:sysClr val="windowText" lastClr="000000"/>
                </a:solidFill>
              </a:rPr>
              <a:t> : The Rise and Fall of Jerusalem</a:t>
            </a:r>
          </a:p>
        </p:txBody>
      </p:sp>
      <p:sp>
        <p:nvSpPr>
          <p:cNvPr id="8" name="TextBox 7"/>
          <p:cNvSpPr txBox="1"/>
          <p:nvPr/>
        </p:nvSpPr>
        <p:spPr>
          <a:xfrm>
            <a:off x="4520868" y="4220521"/>
            <a:ext cx="3636545" cy="830997"/>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40-55</a:t>
            </a:r>
            <a:r>
              <a:rPr lang="en-US" sz="2400" dirty="0" smtClean="0">
                <a:solidFill>
                  <a:sysClr val="windowText" lastClr="000000"/>
                </a:solidFill>
              </a:rPr>
              <a:t> : God’s Servant Fulfills His Mission</a:t>
            </a:r>
          </a:p>
        </p:txBody>
      </p:sp>
    </p:spTree>
    <p:extLst>
      <p:ext uri="{BB962C8B-B14F-4D97-AF65-F5344CB8AC3E}">
        <p14:creationId xmlns:p14="http://schemas.microsoft.com/office/powerpoint/2010/main" val="1892665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877" y="23931"/>
            <a:ext cx="7886700" cy="484744"/>
          </a:xfrm>
        </p:spPr>
        <p:txBody>
          <a:bodyPr anchor="t">
            <a:normAutofit/>
          </a:bodyPr>
          <a:lstStyle/>
          <a:p>
            <a:pPr algn="ctr"/>
            <a:r>
              <a:rPr lang="en-US" sz="2800" u="sng" dirty="0" smtClean="0">
                <a:latin typeface="Tahoma" charset="0"/>
                <a:ea typeface="Tahoma" charset="0"/>
                <a:cs typeface="Tahoma" charset="0"/>
              </a:rPr>
              <a:t>Isaiah Highlights (40-55)</a:t>
            </a:r>
            <a:endParaRPr lang="en-US" sz="2800" u="sng" dirty="0">
              <a:latin typeface="Tahoma" charset="0"/>
              <a:ea typeface="Tahoma" charset="0"/>
              <a:cs typeface="Tahoma" charset="0"/>
            </a:endParaRPr>
          </a:p>
        </p:txBody>
      </p:sp>
      <p:sp>
        <p:nvSpPr>
          <p:cNvPr id="5" name="TextBox 4"/>
          <p:cNvSpPr txBox="1"/>
          <p:nvPr/>
        </p:nvSpPr>
        <p:spPr>
          <a:xfrm>
            <a:off x="76199" y="442367"/>
            <a:ext cx="8948057" cy="6370975"/>
          </a:xfrm>
          <a:prstGeom prst="rect">
            <a:avLst/>
          </a:prstGeom>
          <a:noFill/>
        </p:spPr>
        <p:txBody>
          <a:bodyPr wrap="square" rtlCol="0">
            <a:spAutoFit/>
          </a:bodyPr>
          <a:lstStyle/>
          <a:p>
            <a:pPr marL="914400" lvl="1" indent="-457200">
              <a:buFont typeface="Wingdings" charset="2"/>
              <a:buChar char="q"/>
            </a:pPr>
            <a:r>
              <a:rPr lang="en-US" sz="2400" dirty="0"/>
              <a:t>God chooses Cyrus, His anointed, to rebuild Jerusalem</a:t>
            </a:r>
            <a:r>
              <a:rPr lang="en-US" sz="2400" dirty="0" smtClean="0"/>
              <a:t>.</a:t>
            </a:r>
          </a:p>
          <a:p>
            <a:pPr marL="914400" lvl="1" indent="-457200">
              <a:buFont typeface="Wingdings" charset="2"/>
              <a:buChar char="q"/>
            </a:pPr>
            <a:r>
              <a:rPr lang="en-US" sz="2400" dirty="0" smtClean="0"/>
              <a:t>Look to Abraham your father: I blessed him; I will comfort you. </a:t>
            </a:r>
            <a:endParaRPr lang="en-US" sz="2400" dirty="0"/>
          </a:p>
          <a:p>
            <a:pPr marL="914400" lvl="1" indent="-457200">
              <a:buFont typeface="Wingdings" charset="2"/>
              <a:buChar char="q"/>
            </a:pPr>
            <a:r>
              <a:rPr lang="en-US" sz="2400" dirty="0" smtClean="0"/>
              <a:t>Do </a:t>
            </a:r>
            <a:r>
              <a:rPr lang="en-US" sz="2400" dirty="0"/>
              <a:t>not fear, </a:t>
            </a:r>
            <a:r>
              <a:rPr lang="en-US" sz="2400" dirty="0" smtClean="0"/>
              <a:t>worm </a:t>
            </a:r>
            <a:r>
              <a:rPr lang="en-US" sz="2400" dirty="0"/>
              <a:t>Jacob, I will help </a:t>
            </a:r>
            <a:r>
              <a:rPr lang="en-US" sz="2400" dirty="0" smtClean="0"/>
              <a:t>you</a:t>
            </a:r>
            <a:r>
              <a:rPr lang="mr-IN" sz="2400" dirty="0" smtClean="0"/>
              <a:t>…</a:t>
            </a:r>
            <a:r>
              <a:rPr lang="en-US" sz="2400" dirty="0" smtClean="0"/>
              <a:t>pulverize </a:t>
            </a:r>
            <a:r>
              <a:rPr lang="en-US" sz="2400" dirty="0"/>
              <a:t>mountains</a:t>
            </a:r>
            <a:r>
              <a:rPr lang="en-US" sz="2400" dirty="0" smtClean="0"/>
              <a:t>.</a:t>
            </a:r>
          </a:p>
          <a:p>
            <a:pPr marL="914400" lvl="1" indent="-457200">
              <a:buFont typeface="Wingdings" charset="2"/>
              <a:buChar char="q"/>
            </a:pPr>
            <a:r>
              <a:rPr lang="en-US" sz="2400" dirty="0"/>
              <a:t>Babylon the virgin is exposed and humiliated</a:t>
            </a:r>
            <a:r>
              <a:rPr lang="en-US" sz="2400" dirty="0" smtClean="0"/>
              <a:t>.</a:t>
            </a:r>
          </a:p>
          <a:p>
            <a:pPr marL="914400" lvl="1" indent="-457200">
              <a:buFont typeface="Wingdings" charset="2"/>
              <a:buChar char="q"/>
            </a:pPr>
            <a:r>
              <a:rPr lang="en-US" sz="2400" dirty="0" smtClean="0"/>
              <a:t>The Servant is crushed for the healing of God’s people.</a:t>
            </a:r>
            <a:endParaRPr lang="en-US" sz="2400" dirty="0"/>
          </a:p>
          <a:p>
            <a:pPr marL="914400" lvl="1" indent="-457200">
              <a:buFont typeface="Wingdings" charset="2"/>
              <a:buChar char="q"/>
            </a:pPr>
            <a:r>
              <a:rPr lang="en-US" sz="2400" dirty="0" smtClean="0"/>
              <a:t>God </a:t>
            </a:r>
            <a:r>
              <a:rPr lang="en-US" sz="2400" dirty="0"/>
              <a:t>will redeem Israel from captivity like in Egypt</a:t>
            </a:r>
            <a:r>
              <a:rPr lang="en-US" sz="2400" dirty="0" smtClean="0"/>
              <a:t>.</a:t>
            </a:r>
          </a:p>
          <a:p>
            <a:pPr marL="914400" lvl="1" indent="-457200">
              <a:buFont typeface="Wingdings" charset="2"/>
              <a:buChar char="q"/>
            </a:pPr>
            <a:r>
              <a:rPr lang="en-US" sz="2400" dirty="0" smtClean="0"/>
              <a:t>“Come to the waters! Buy wine and milk without cost!”</a:t>
            </a:r>
          </a:p>
          <a:p>
            <a:pPr marL="914400" lvl="1" indent="-457200">
              <a:buFont typeface="Wingdings" charset="2"/>
              <a:buChar char="q"/>
            </a:pPr>
            <a:r>
              <a:rPr lang="en-US" sz="2400" dirty="0" smtClean="0"/>
              <a:t>”Can a woman forget her nursing child? </a:t>
            </a:r>
            <a:r>
              <a:rPr lang="mr-IN" sz="2400" dirty="0" smtClean="0"/>
              <a:t>…</a:t>
            </a:r>
            <a:r>
              <a:rPr lang="en-US" sz="2400" dirty="0" smtClean="0"/>
              <a:t>I will not forget</a:t>
            </a:r>
            <a:r>
              <a:rPr lang="mr-IN" sz="2400" dirty="0" smtClean="0"/>
              <a:t>…</a:t>
            </a:r>
            <a:r>
              <a:rPr lang="en-US" sz="2400" dirty="0" smtClean="0"/>
              <a:t>”</a:t>
            </a:r>
          </a:p>
          <a:p>
            <a:pPr marL="914400" lvl="1" indent="-457200">
              <a:buFont typeface="Wingdings" charset="2"/>
              <a:buChar char="q"/>
            </a:pPr>
            <a:r>
              <a:rPr lang="en-US" sz="2400" dirty="0" smtClean="0"/>
              <a:t>“You have wearied me with iniquities; I am the one who wipes out transgressions.”</a:t>
            </a:r>
          </a:p>
          <a:p>
            <a:pPr marL="914400" lvl="1" indent="-457200">
              <a:buFont typeface="Wingdings" charset="2"/>
              <a:buChar char="q"/>
            </a:pPr>
            <a:r>
              <a:rPr lang="en-US" sz="2400" dirty="0" smtClean="0"/>
              <a:t>How lovely are the feet who bring good news: “God reigns!”</a:t>
            </a:r>
          </a:p>
          <a:p>
            <a:pPr marL="914400" lvl="1" indent="-457200">
              <a:buFont typeface="Wingdings" charset="2"/>
              <a:buChar char="q"/>
            </a:pPr>
            <a:r>
              <a:rPr lang="en-US" sz="2400" dirty="0" smtClean="0"/>
              <a:t>Babylon’s idols bow down and are carried into captivity</a:t>
            </a:r>
            <a:r>
              <a:rPr lang="en-US" sz="2400" dirty="0"/>
              <a:t>. </a:t>
            </a:r>
            <a:endParaRPr lang="en-US" sz="2400" dirty="0" smtClean="0"/>
          </a:p>
          <a:p>
            <a:pPr marL="914400" lvl="1" indent="-457200">
              <a:buFont typeface="Wingdings" charset="2"/>
              <a:buChar char="q"/>
            </a:pPr>
            <a:r>
              <a:rPr lang="en-US" sz="2400" dirty="0" smtClean="0"/>
              <a:t>A </a:t>
            </a:r>
            <a:r>
              <a:rPr lang="en-US" sz="2400" dirty="0"/>
              <a:t>voice cries, “In the wilderness prepare the way of the Lord</a:t>
            </a:r>
            <a:r>
              <a:rPr lang="en-US" sz="2400" dirty="0" smtClean="0"/>
              <a:t>!”</a:t>
            </a:r>
          </a:p>
          <a:p>
            <a:pPr marL="914400" lvl="1" indent="-457200">
              <a:buFont typeface="Wingdings" charset="2"/>
              <a:buChar char="q"/>
            </a:pPr>
            <a:r>
              <a:rPr lang="en-US" sz="2400" dirty="0"/>
              <a:t>“My Servant, whom I uphold</a:t>
            </a:r>
            <a:r>
              <a:rPr lang="mr-IN" sz="2400" dirty="0"/>
              <a:t>…</a:t>
            </a:r>
            <a:r>
              <a:rPr lang="en-US" sz="2400" dirty="0"/>
              <a:t>I have put my Spirit upon him</a:t>
            </a:r>
            <a:r>
              <a:rPr lang="en-US" sz="2400" dirty="0" smtClean="0"/>
              <a:t>.”</a:t>
            </a:r>
          </a:p>
          <a:p>
            <a:pPr marL="914400" lvl="1" indent="-457200">
              <a:buFont typeface="Wingdings" charset="2"/>
              <a:buChar char="q"/>
            </a:pPr>
            <a:r>
              <a:rPr lang="en-US" sz="2400" dirty="0" smtClean="0"/>
              <a:t>“For a moment I forsook you, but with everlasting love I will have compassion on you.”</a:t>
            </a:r>
          </a:p>
          <a:p>
            <a:pPr marL="914400" lvl="1" indent="-457200">
              <a:buFont typeface="Wingdings" charset="2"/>
              <a:buChar char="q"/>
            </a:pPr>
            <a:r>
              <a:rPr lang="en-US" sz="2400" dirty="0" smtClean="0"/>
              <a:t>The Servant sets his face like flint to do his work.</a:t>
            </a:r>
          </a:p>
        </p:txBody>
      </p:sp>
      <p:sp>
        <p:nvSpPr>
          <p:cNvPr id="13" name="Rectangle 12"/>
          <p:cNvSpPr/>
          <p:nvPr/>
        </p:nvSpPr>
        <p:spPr>
          <a:xfrm>
            <a:off x="511320" y="4873841"/>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40</a:t>
            </a:r>
            <a:endParaRPr lang="en-US" sz="2000" b="1" dirty="0">
              <a:solidFill>
                <a:schemeClr val="bg1"/>
              </a:solidFill>
            </a:endParaRPr>
          </a:p>
        </p:txBody>
      </p:sp>
      <p:sp>
        <p:nvSpPr>
          <p:cNvPr id="17" name="Rectangle 16"/>
          <p:cNvSpPr/>
          <p:nvPr/>
        </p:nvSpPr>
        <p:spPr>
          <a:xfrm>
            <a:off x="511325" y="1203988"/>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41</a:t>
            </a:r>
            <a:endParaRPr lang="en-US" sz="2000" b="1" dirty="0">
              <a:solidFill>
                <a:schemeClr val="bg1"/>
              </a:solidFill>
            </a:endParaRPr>
          </a:p>
        </p:txBody>
      </p:sp>
      <p:sp>
        <p:nvSpPr>
          <p:cNvPr id="6" name="Rectangle 5"/>
          <p:cNvSpPr/>
          <p:nvPr/>
        </p:nvSpPr>
        <p:spPr>
          <a:xfrm>
            <a:off x="511320" y="5262293"/>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42</a:t>
            </a:r>
            <a:endParaRPr lang="en-US" sz="2000" b="1" dirty="0">
              <a:solidFill>
                <a:schemeClr val="bg1"/>
              </a:solidFill>
            </a:endParaRPr>
          </a:p>
        </p:txBody>
      </p:sp>
      <p:sp>
        <p:nvSpPr>
          <p:cNvPr id="7" name="Rectangle 6"/>
          <p:cNvSpPr/>
          <p:nvPr/>
        </p:nvSpPr>
        <p:spPr>
          <a:xfrm>
            <a:off x="511320" y="3469065"/>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43</a:t>
            </a:r>
            <a:endParaRPr lang="en-US" sz="2000" b="1" dirty="0">
              <a:solidFill>
                <a:schemeClr val="bg1"/>
              </a:solidFill>
            </a:endParaRPr>
          </a:p>
        </p:txBody>
      </p:sp>
      <p:sp>
        <p:nvSpPr>
          <p:cNvPr id="8" name="Rectangle 7"/>
          <p:cNvSpPr/>
          <p:nvPr/>
        </p:nvSpPr>
        <p:spPr>
          <a:xfrm>
            <a:off x="97968" y="463509"/>
            <a:ext cx="858573"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44-45</a:t>
            </a:r>
            <a:endParaRPr lang="en-US" sz="2000" b="1" dirty="0">
              <a:solidFill>
                <a:schemeClr val="bg1"/>
              </a:solidFill>
            </a:endParaRPr>
          </a:p>
        </p:txBody>
      </p:sp>
      <p:sp>
        <p:nvSpPr>
          <p:cNvPr id="9" name="Rectangle 8"/>
          <p:cNvSpPr/>
          <p:nvPr/>
        </p:nvSpPr>
        <p:spPr>
          <a:xfrm>
            <a:off x="511320" y="4503085"/>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46</a:t>
            </a:r>
            <a:endParaRPr lang="en-US" sz="2000" b="1" dirty="0">
              <a:solidFill>
                <a:schemeClr val="bg1"/>
              </a:solidFill>
            </a:endParaRPr>
          </a:p>
        </p:txBody>
      </p:sp>
      <p:sp>
        <p:nvSpPr>
          <p:cNvPr id="10" name="Rectangle 9"/>
          <p:cNvSpPr/>
          <p:nvPr/>
        </p:nvSpPr>
        <p:spPr>
          <a:xfrm>
            <a:off x="502870" y="1582395"/>
            <a:ext cx="45367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47</a:t>
            </a:r>
            <a:endParaRPr lang="en-US" sz="2000" b="1" dirty="0">
              <a:solidFill>
                <a:schemeClr val="bg1"/>
              </a:solidFill>
            </a:endParaRPr>
          </a:p>
        </p:txBody>
      </p:sp>
      <p:sp>
        <p:nvSpPr>
          <p:cNvPr id="11" name="Rectangle 10"/>
          <p:cNvSpPr/>
          <p:nvPr/>
        </p:nvSpPr>
        <p:spPr>
          <a:xfrm>
            <a:off x="511320" y="2323967"/>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48</a:t>
            </a:r>
            <a:endParaRPr lang="en-US" sz="2000" b="1" dirty="0">
              <a:solidFill>
                <a:schemeClr val="bg1"/>
              </a:solidFill>
            </a:endParaRPr>
          </a:p>
        </p:txBody>
      </p:sp>
      <p:sp>
        <p:nvSpPr>
          <p:cNvPr id="12" name="Rectangle 11"/>
          <p:cNvSpPr/>
          <p:nvPr/>
        </p:nvSpPr>
        <p:spPr>
          <a:xfrm>
            <a:off x="511320" y="3086747"/>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49</a:t>
            </a:r>
            <a:endParaRPr lang="en-US" sz="2000" b="1" dirty="0">
              <a:solidFill>
                <a:schemeClr val="bg1"/>
              </a:solidFill>
            </a:endParaRPr>
          </a:p>
        </p:txBody>
      </p:sp>
      <p:sp>
        <p:nvSpPr>
          <p:cNvPr id="14" name="Rectangle 13"/>
          <p:cNvSpPr/>
          <p:nvPr/>
        </p:nvSpPr>
        <p:spPr>
          <a:xfrm>
            <a:off x="511320" y="6356812"/>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50</a:t>
            </a:r>
            <a:endParaRPr lang="en-US" sz="2000" b="1" dirty="0">
              <a:solidFill>
                <a:schemeClr val="bg1"/>
              </a:solidFill>
            </a:endParaRPr>
          </a:p>
        </p:txBody>
      </p:sp>
      <p:sp>
        <p:nvSpPr>
          <p:cNvPr id="15" name="Rectangle 14"/>
          <p:cNvSpPr/>
          <p:nvPr/>
        </p:nvSpPr>
        <p:spPr>
          <a:xfrm>
            <a:off x="511320" y="832312"/>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51</a:t>
            </a:r>
            <a:endParaRPr lang="en-US" sz="2000" b="1" dirty="0">
              <a:solidFill>
                <a:schemeClr val="bg1"/>
              </a:solidFill>
            </a:endParaRPr>
          </a:p>
        </p:txBody>
      </p:sp>
      <p:sp>
        <p:nvSpPr>
          <p:cNvPr id="16" name="Rectangle 15"/>
          <p:cNvSpPr/>
          <p:nvPr/>
        </p:nvSpPr>
        <p:spPr>
          <a:xfrm>
            <a:off x="511320" y="4132356"/>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52</a:t>
            </a:r>
            <a:endParaRPr lang="en-US" sz="2000" b="1" dirty="0">
              <a:solidFill>
                <a:schemeClr val="bg1"/>
              </a:solidFill>
            </a:endParaRPr>
          </a:p>
        </p:txBody>
      </p:sp>
      <p:sp>
        <p:nvSpPr>
          <p:cNvPr id="18" name="Rectangle 17"/>
          <p:cNvSpPr/>
          <p:nvPr/>
        </p:nvSpPr>
        <p:spPr>
          <a:xfrm>
            <a:off x="511320" y="1950126"/>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53</a:t>
            </a:r>
            <a:endParaRPr lang="en-US" sz="2000" b="1" dirty="0">
              <a:solidFill>
                <a:schemeClr val="bg1"/>
              </a:solidFill>
            </a:endParaRPr>
          </a:p>
        </p:txBody>
      </p:sp>
      <p:sp>
        <p:nvSpPr>
          <p:cNvPr id="19" name="Rectangle 18"/>
          <p:cNvSpPr/>
          <p:nvPr/>
        </p:nvSpPr>
        <p:spPr>
          <a:xfrm>
            <a:off x="511320" y="5633022"/>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54</a:t>
            </a:r>
            <a:endParaRPr lang="en-US" sz="2000" b="1" dirty="0">
              <a:solidFill>
                <a:schemeClr val="bg1"/>
              </a:solidFill>
            </a:endParaRPr>
          </a:p>
        </p:txBody>
      </p:sp>
      <p:sp>
        <p:nvSpPr>
          <p:cNvPr id="20" name="Rectangle 19"/>
          <p:cNvSpPr/>
          <p:nvPr/>
        </p:nvSpPr>
        <p:spPr>
          <a:xfrm>
            <a:off x="511320" y="2701605"/>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55</a:t>
            </a:r>
            <a:endParaRPr lang="en-US" sz="2000" b="1" dirty="0">
              <a:solidFill>
                <a:schemeClr val="bg1"/>
              </a:solidFill>
            </a:endParaRPr>
          </a:p>
        </p:txBody>
      </p:sp>
    </p:spTree>
    <p:extLst>
      <p:ext uri="{BB962C8B-B14F-4D97-AF65-F5344CB8AC3E}">
        <p14:creationId xmlns:p14="http://schemas.microsoft.com/office/powerpoint/2010/main" val="257083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9"/>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7" grpId="0" animBg="1"/>
      <p:bldP spid="6" grpId="0" animBg="1"/>
      <p:bldP spid="7" grpId="0" animBg="1"/>
      <p:bldP spid="8" grpId="0" animBg="1"/>
      <p:bldP spid="9" grpId="0" animBg="1"/>
      <p:bldP spid="10" grpId="0" animBg="1"/>
      <p:bldP spid="11" grpId="0" animBg="1"/>
      <p:bldP spid="12" grpId="0" animBg="1"/>
      <p:bldP spid="14" grpId="0" animBg="1"/>
      <p:bldP spid="15" grpId="0" animBg="1"/>
      <p:bldP spid="16" grpId="0" animBg="1"/>
      <p:bldP spid="18" grpId="0" animBg="1"/>
      <p:bldP spid="19" grpId="0" animBg="1"/>
      <p:bldP spid="20"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0963" y="281221"/>
            <a:ext cx="8842075" cy="6295558"/>
          </a:xfrm>
          <a:prstGeom prst="rect">
            <a:avLst/>
          </a:prstGeom>
        </p:spPr>
      </p:pic>
    </p:spTree>
    <p:extLst>
      <p:ext uri="{BB962C8B-B14F-4D97-AF65-F5344CB8AC3E}">
        <p14:creationId xmlns:p14="http://schemas.microsoft.com/office/powerpoint/2010/main" val="151176401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52183"/>
            <a:ext cx="7886700" cy="668027"/>
          </a:xfrm>
        </p:spPr>
        <p:txBody>
          <a:bodyPr>
            <a:normAutofit/>
          </a:bodyPr>
          <a:lstStyle/>
          <a:p>
            <a:pPr algn="ctr"/>
            <a:r>
              <a:rPr lang="en-US" sz="3200" dirty="0" smtClean="0">
                <a:latin typeface="Tahoma" charset="0"/>
                <a:ea typeface="Tahoma" charset="0"/>
                <a:cs typeface="Tahoma" charset="0"/>
              </a:rPr>
              <a:t>God’s “Servant” in Isaiah 40-55</a:t>
            </a:r>
            <a:endParaRPr lang="en-US" sz="3200" dirty="0">
              <a:latin typeface="Tahoma" charset="0"/>
              <a:ea typeface="Tahoma" charset="0"/>
              <a:cs typeface="Tahoma" charset="0"/>
            </a:endParaRPr>
          </a:p>
        </p:txBody>
      </p:sp>
      <p:sp>
        <p:nvSpPr>
          <p:cNvPr id="4" name="TextBox 3"/>
          <p:cNvSpPr txBox="1"/>
          <p:nvPr/>
        </p:nvSpPr>
        <p:spPr>
          <a:xfrm>
            <a:off x="628650" y="895367"/>
            <a:ext cx="7886700" cy="1077218"/>
          </a:xfrm>
          <a:prstGeom prst="rect">
            <a:avLst/>
          </a:prstGeom>
          <a:solidFill>
            <a:schemeClr val="accent2"/>
          </a:solidFill>
          <a:ln w="38100">
            <a:noFill/>
          </a:ln>
        </p:spPr>
        <p:txBody>
          <a:bodyPr wrap="square" rtlCol="0">
            <a:spAutoFit/>
          </a:bodyPr>
          <a:lstStyle/>
          <a:p>
            <a:pPr algn="ctr"/>
            <a:r>
              <a:rPr lang="en-US" sz="3200" dirty="0" smtClean="0">
                <a:solidFill>
                  <a:schemeClr val="bg1"/>
                </a:solidFill>
                <a:latin typeface="Tahoma" charset="0"/>
                <a:ea typeface="Tahoma" charset="0"/>
                <a:cs typeface="Tahoma" charset="0"/>
              </a:rPr>
              <a:t>Israel is </a:t>
            </a:r>
            <a:r>
              <a:rPr lang="en-US" sz="3200" smtClean="0">
                <a:solidFill>
                  <a:schemeClr val="bg1"/>
                </a:solidFill>
                <a:latin typeface="Tahoma" charset="0"/>
                <a:ea typeface="Tahoma" charset="0"/>
                <a:cs typeface="Tahoma" charset="0"/>
              </a:rPr>
              <a:t>God’s Servant.</a:t>
            </a:r>
            <a:endParaRPr lang="en-US" sz="3200" dirty="0" smtClean="0">
              <a:solidFill>
                <a:schemeClr val="bg1"/>
              </a:solidFill>
              <a:latin typeface="Tahoma" charset="0"/>
              <a:ea typeface="Tahoma" charset="0"/>
              <a:cs typeface="Tahoma" charset="0"/>
            </a:endParaRPr>
          </a:p>
          <a:p>
            <a:pPr algn="ctr"/>
            <a:r>
              <a:rPr lang="en-US" sz="3200" dirty="0" smtClean="0">
                <a:solidFill>
                  <a:schemeClr val="bg1"/>
                </a:solidFill>
                <a:latin typeface="Tahoma" charset="0"/>
                <a:ea typeface="Tahoma" charset="0"/>
                <a:cs typeface="Tahoma" charset="0"/>
              </a:rPr>
              <a:t>41:8; 44:1-2, 21; 45:4</a:t>
            </a:r>
          </a:p>
        </p:txBody>
      </p:sp>
      <p:sp>
        <p:nvSpPr>
          <p:cNvPr id="6" name="TextBox 5"/>
          <p:cNvSpPr txBox="1"/>
          <p:nvPr/>
        </p:nvSpPr>
        <p:spPr>
          <a:xfrm>
            <a:off x="628650" y="2060267"/>
            <a:ext cx="7886700" cy="1077218"/>
          </a:xfrm>
          <a:prstGeom prst="rect">
            <a:avLst/>
          </a:prstGeom>
          <a:solidFill>
            <a:schemeClr val="accent2"/>
          </a:solidFill>
          <a:ln w="38100">
            <a:noFill/>
          </a:ln>
        </p:spPr>
        <p:txBody>
          <a:bodyPr wrap="square" rtlCol="0">
            <a:spAutoFit/>
          </a:bodyPr>
          <a:lstStyle/>
          <a:p>
            <a:pPr algn="ctr"/>
            <a:r>
              <a:rPr lang="en-US" sz="3200" dirty="0" smtClean="0">
                <a:solidFill>
                  <a:schemeClr val="bg1"/>
                </a:solidFill>
                <a:latin typeface="Tahoma" charset="0"/>
                <a:ea typeface="Tahoma" charset="0"/>
                <a:cs typeface="Tahoma" charset="0"/>
              </a:rPr>
              <a:t>God chose Israel and is committed to help.</a:t>
            </a:r>
          </a:p>
          <a:p>
            <a:pPr algn="ctr"/>
            <a:r>
              <a:rPr lang="en-US" sz="3200" dirty="0" smtClean="0">
                <a:solidFill>
                  <a:schemeClr val="bg1"/>
                </a:solidFill>
                <a:latin typeface="Tahoma" charset="0"/>
                <a:ea typeface="Tahoma" charset="0"/>
                <a:cs typeface="Tahoma" charset="0"/>
              </a:rPr>
              <a:t>41:8-10; 44:1-5, 21-23; 45:4</a:t>
            </a:r>
          </a:p>
        </p:txBody>
      </p:sp>
      <p:sp>
        <p:nvSpPr>
          <p:cNvPr id="7" name="TextBox 6"/>
          <p:cNvSpPr txBox="1"/>
          <p:nvPr/>
        </p:nvSpPr>
        <p:spPr>
          <a:xfrm>
            <a:off x="628650" y="3225167"/>
            <a:ext cx="7886700" cy="1077218"/>
          </a:xfrm>
          <a:prstGeom prst="rect">
            <a:avLst/>
          </a:prstGeom>
          <a:solidFill>
            <a:schemeClr val="accent2"/>
          </a:solidFill>
          <a:ln w="38100">
            <a:noFill/>
          </a:ln>
        </p:spPr>
        <p:txBody>
          <a:bodyPr wrap="square" rtlCol="0">
            <a:spAutoFit/>
          </a:bodyPr>
          <a:lstStyle/>
          <a:p>
            <a:pPr algn="ctr"/>
            <a:r>
              <a:rPr lang="en-US" sz="3200" dirty="0" smtClean="0">
                <a:solidFill>
                  <a:schemeClr val="bg1"/>
                </a:solidFill>
                <a:latin typeface="Tahoma" charset="0"/>
                <a:ea typeface="Tahoma" charset="0"/>
                <a:cs typeface="Tahoma" charset="0"/>
              </a:rPr>
              <a:t>God chose Israel to serve His purpose.</a:t>
            </a:r>
          </a:p>
          <a:p>
            <a:pPr algn="ctr"/>
            <a:r>
              <a:rPr lang="en-US" sz="3200" dirty="0" smtClean="0">
                <a:solidFill>
                  <a:schemeClr val="bg1"/>
                </a:solidFill>
                <a:latin typeface="Tahoma" charset="0"/>
                <a:ea typeface="Tahoma" charset="0"/>
                <a:cs typeface="Tahoma" charset="0"/>
              </a:rPr>
              <a:t>42:1-4; 43:8-13</a:t>
            </a:r>
          </a:p>
        </p:txBody>
      </p:sp>
      <p:sp>
        <p:nvSpPr>
          <p:cNvPr id="8" name="TextBox 7"/>
          <p:cNvSpPr txBox="1"/>
          <p:nvPr/>
        </p:nvSpPr>
        <p:spPr>
          <a:xfrm>
            <a:off x="628650" y="4390067"/>
            <a:ext cx="7886700" cy="1077218"/>
          </a:xfrm>
          <a:prstGeom prst="rect">
            <a:avLst/>
          </a:prstGeom>
          <a:solidFill>
            <a:schemeClr val="accent2"/>
          </a:solidFill>
          <a:ln w="38100">
            <a:noFill/>
          </a:ln>
        </p:spPr>
        <p:txBody>
          <a:bodyPr wrap="square" rtlCol="0">
            <a:spAutoFit/>
          </a:bodyPr>
          <a:lstStyle/>
          <a:p>
            <a:pPr algn="ctr"/>
            <a:r>
              <a:rPr lang="en-US" sz="3200" dirty="0" smtClean="0">
                <a:solidFill>
                  <a:schemeClr val="bg1"/>
                </a:solidFill>
                <a:latin typeface="Tahoma" charset="0"/>
                <a:ea typeface="Tahoma" charset="0"/>
                <a:cs typeface="Tahoma" charset="0"/>
              </a:rPr>
              <a:t>Israel failed and had to be brought back.</a:t>
            </a:r>
          </a:p>
          <a:p>
            <a:pPr algn="ctr"/>
            <a:r>
              <a:rPr lang="en-US" sz="3200" dirty="0" smtClean="0">
                <a:solidFill>
                  <a:schemeClr val="bg1"/>
                </a:solidFill>
                <a:latin typeface="Tahoma" charset="0"/>
                <a:ea typeface="Tahoma" charset="0"/>
                <a:cs typeface="Tahoma" charset="0"/>
              </a:rPr>
              <a:t>42:18-22; 49:1-7</a:t>
            </a:r>
          </a:p>
        </p:txBody>
      </p:sp>
      <p:sp>
        <p:nvSpPr>
          <p:cNvPr id="9" name="TextBox 8"/>
          <p:cNvSpPr txBox="1"/>
          <p:nvPr/>
        </p:nvSpPr>
        <p:spPr>
          <a:xfrm>
            <a:off x="628650" y="5554967"/>
            <a:ext cx="7886700" cy="1077218"/>
          </a:xfrm>
          <a:prstGeom prst="rect">
            <a:avLst/>
          </a:prstGeom>
          <a:solidFill>
            <a:schemeClr val="accent2"/>
          </a:solidFill>
          <a:ln w="38100">
            <a:noFill/>
          </a:ln>
        </p:spPr>
        <p:txBody>
          <a:bodyPr wrap="square" rtlCol="0">
            <a:spAutoFit/>
          </a:bodyPr>
          <a:lstStyle/>
          <a:p>
            <a:pPr algn="ctr"/>
            <a:r>
              <a:rPr lang="en-US" sz="3200" dirty="0" smtClean="0">
                <a:solidFill>
                  <a:schemeClr val="bg1"/>
                </a:solidFill>
                <a:latin typeface="Tahoma" charset="0"/>
                <a:ea typeface="Tahoma" charset="0"/>
                <a:cs typeface="Tahoma" charset="0"/>
              </a:rPr>
              <a:t>Coming back requires severe discipline.</a:t>
            </a:r>
          </a:p>
          <a:p>
            <a:pPr algn="ctr"/>
            <a:r>
              <a:rPr lang="en-US" sz="3200" dirty="0" smtClean="0">
                <a:solidFill>
                  <a:schemeClr val="bg1"/>
                </a:solidFill>
                <a:latin typeface="Tahoma" charset="0"/>
                <a:ea typeface="Tahoma" charset="0"/>
                <a:cs typeface="Tahoma" charset="0"/>
              </a:rPr>
              <a:t>50:4-11; 52:13-53:12</a:t>
            </a:r>
          </a:p>
        </p:txBody>
      </p:sp>
    </p:spTree>
    <p:extLst>
      <p:ext uri="{BB962C8B-B14F-4D97-AF65-F5344CB8AC3E}">
        <p14:creationId xmlns:p14="http://schemas.microsoft.com/office/powerpoint/2010/main" val="949760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9"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997" y="2983791"/>
            <a:ext cx="1373798" cy="918843"/>
          </a:xfrm>
          <a:ln w="38100">
            <a:solidFill>
              <a:schemeClr val="tx1"/>
            </a:solidFill>
          </a:ln>
        </p:spPr>
        <p:txBody>
          <a:bodyPr>
            <a:normAutofit/>
          </a:bodyPr>
          <a:lstStyle/>
          <a:p>
            <a:pPr algn="ctr"/>
            <a:r>
              <a:rPr lang="en-US" sz="2800" dirty="0" smtClean="0">
                <a:latin typeface="Tahoma" charset="0"/>
                <a:ea typeface="Tahoma" charset="0"/>
                <a:cs typeface="Tahoma" charset="0"/>
              </a:rPr>
              <a:t>Isaiah 56-66</a:t>
            </a:r>
            <a:endParaRPr lang="en-US" sz="2800" dirty="0">
              <a:latin typeface="Tahoma" charset="0"/>
              <a:ea typeface="Tahoma" charset="0"/>
              <a:cs typeface="Tahoma" charset="0"/>
            </a:endParaRPr>
          </a:p>
        </p:txBody>
      </p:sp>
      <p:sp>
        <p:nvSpPr>
          <p:cNvPr id="3" name="Rectangle 2"/>
          <p:cNvSpPr/>
          <p:nvPr/>
        </p:nvSpPr>
        <p:spPr>
          <a:xfrm>
            <a:off x="398585" y="410313"/>
            <a:ext cx="1852246" cy="4572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smtClean="0">
                <a:latin typeface="Tahoma" charset="0"/>
                <a:ea typeface="Tahoma" charset="0"/>
                <a:cs typeface="Tahoma" charset="0"/>
              </a:rPr>
              <a:t>56:1-8</a:t>
            </a:r>
            <a:endParaRPr lang="en-US" sz="3200">
              <a:latin typeface="Tahoma" charset="0"/>
              <a:ea typeface="Tahoma" charset="0"/>
              <a:cs typeface="Tahoma" charset="0"/>
            </a:endParaRPr>
          </a:p>
        </p:txBody>
      </p:sp>
      <p:sp>
        <p:nvSpPr>
          <p:cNvPr id="5" name="Rectangle 4"/>
          <p:cNvSpPr/>
          <p:nvPr/>
        </p:nvSpPr>
        <p:spPr>
          <a:xfrm>
            <a:off x="398585" y="6013938"/>
            <a:ext cx="1852246" cy="4572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smtClean="0">
                <a:latin typeface="Tahoma" charset="0"/>
                <a:ea typeface="Tahoma" charset="0"/>
                <a:cs typeface="Tahoma" charset="0"/>
              </a:rPr>
              <a:t>66:18-24</a:t>
            </a:r>
            <a:endParaRPr lang="en-US" sz="3200">
              <a:latin typeface="Tahoma" charset="0"/>
              <a:ea typeface="Tahoma" charset="0"/>
              <a:cs typeface="Tahoma" charset="0"/>
            </a:endParaRPr>
          </a:p>
        </p:txBody>
      </p:sp>
      <p:sp>
        <p:nvSpPr>
          <p:cNvPr id="6" name="Rectangle 5"/>
          <p:cNvSpPr/>
          <p:nvPr/>
        </p:nvSpPr>
        <p:spPr>
          <a:xfrm>
            <a:off x="851388" y="970178"/>
            <a:ext cx="2196612" cy="4572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smtClean="0">
                <a:latin typeface="Tahoma" charset="0"/>
                <a:ea typeface="Tahoma" charset="0"/>
                <a:cs typeface="Tahoma" charset="0"/>
              </a:rPr>
              <a:t>56:9-59:8</a:t>
            </a:r>
            <a:endParaRPr lang="en-US" sz="3200" dirty="0">
              <a:latin typeface="Tahoma" charset="0"/>
              <a:ea typeface="Tahoma" charset="0"/>
              <a:cs typeface="Tahoma" charset="0"/>
            </a:endParaRPr>
          </a:p>
        </p:txBody>
      </p:sp>
      <p:sp>
        <p:nvSpPr>
          <p:cNvPr id="7" name="Rectangle 6"/>
          <p:cNvSpPr/>
          <p:nvPr/>
        </p:nvSpPr>
        <p:spPr>
          <a:xfrm>
            <a:off x="851388" y="5454073"/>
            <a:ext cx="2196612" cy="4572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smtClean="0">
                <a:latin typeface="Tahoma" charset="0"/>
                <a:ea typeface="Tahoma" charset="0"/>
                <a:cs typeface="Tahoma" charset="0"/>
              </a:rPr>
              <a:t>65:1-66:17</a:t>
            </a:r>
            <a:endParaRPr lang="en-US" sz="3200" dirty="0">
              <a:latin typeface="Tahoma" charset="0"/>
              <a:ea typeface="Tahoma" charset="0"/>
              <a:cs typeface="Tahoma" charset="0"/>
            </a:endParaRPr>
          </a:p>
        </p:txBody>
      </p:sp>
      <p:sp>
        <p:nvSpPr>
          <p:cNvPr id="8" name="Rectangle 7"/>
          <p:cNvSpPr/>
          <p:nvPr/>
        </p:nvSpPr>
        <p:spPr>
          <a:xfrm>
            <a:off x="1301262" y="1530043"/>
            <a:ext cx="2196612" cy="4572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latin typeface="Tahoma" charset="0"/>
                <a:ea typeface="Tahoma" charset="0"/>
                <a:cs typeface="Tahoma" charset="0"/>
              </a:rPr>
              <a:t>59:9-15</a:t>
            </a:r>
            <a:endParaRPr lang="en-US" sz="3200" dirty="0">
              <a:latin typeface="Tahoma" charset="0"/>
              <a:ea typeface="Tahoma" charset="0"/>
              <a:cs typeface="Tahoma" charset="0"/>
            </a:endParaRPr>
          </a:p>
        </p:txBody>
      </p:sp>
      <p:sp>
        <p:nvSpPr>
          <p:cNvPr id="10" name="Rectangle 9"/>
          <p:cNvSpPr/>
          <p:nvPr/>
        </p:nvSpPr>
        <p:spPr>
          <a:xfrm>
            <a:off x="1301262" y="4894208"/>
            <a:ext cx="2196612" cy="4572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latin typeface="Tahoma" charset="0"/>
                <a:ea typeface="Tahoma" charset="0"/>
                <a:cs typeface="Tahoma" charset="0"/>
              </a:rPr>
              <a:t>63:7-64:12</a:t>
            </a:r>
            <a:endParaRPr lang="en-US" sz="3200" dirty="0">
              <a:latin typeface="Tahoma" charset="0"/>
              <a:ea typeface="Tahoma" charset="0"/>
              <a:cs typeface="Tahoma" charset="0"/>
            </a:endParaRPr>
          </a:p>
        </p:txBody>
      </p:sp>
      <p:sp>
        <p:nvSpPr>
          <p:cNvPr id="13" name="Rectangle 12"/>
          <p:cNvSpPr/>
          <p:nvPr/>
        </p:nvSpPr>
        <p:spPr>
          <a:xfrm>
            <a:off x="1749669" y="4334343"/>
            <a:ext cx="2196612" cy="4572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latin typeface="Tahoma" charset="0"/>
                <a:ea typeface="Tahoma" charset="0"/>
                <a:cs typeface="Tahoma" charset="0"/>
              </a:rPr>
              <a:t>63:1-6</a:t>
            </a:r>
            <a:endParaRPr lang="en-US" sz="3200" dirty="0">
              <a:latin typeface="Tahoma" charset="0"/>
              <a:ea typeface="Tahoma" charset="0"/>
              <a:cs typeface="Tahoma" charset="0"/>
            </a:endParaRPr>
          </a:p>
        </p:txBody>
      </p:sp>
      <p:sp>
        <p:nvSpPr>
          <p:cNvPr id="14" name="Rectangle 13"/>
          <p:cNvSpPr/>
          <p:nvPr/>
        </p:nvSpPr>
        <p:spPr>
          <a:xfrm>
            <a:off x="1749669" y="2089908"/>
            <a:ext cx="2196612" cy="4572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smtClean="0">
                <a:latin typeface="Tahoma" charset="0"/>
                <a:ea typeface="Tahoma" charset="0"/>
                <a:cs typeface="Tahoma" charset="0"/>
              </a:rPr>
              <a:t>59:15-21</a:t>
            </a:r>
            <a:endParaRPr lang="en-US" sz="3200" dirty="0">
              <a:latin typeface="Tahoma" charset="0"/>
              <a:ea typeface="Tahoma" charset="0"/>
              <a:cs typeface="Tahoma" charset="0"/>
            </a:endParaRPr>
          </a:p>
        </p:txBody>
      </p:sp>
      <p:sp>
        <p:nvSpPr>
          <p:cNvPr id="15" name="Rectangle 14"/>
          <p:cNvSpPr/>
          <p:nvPr/>
        </p:nvSpPr>
        <p:spPr>
          <a:xfrm>
            <a:off x="2164373" y="2649773"/>
            <a:ext cx="2431072" cy="4572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smtClean="0">
                <a:latin typeface="Tahoma" charset="0"/>
                <a:ea typeface="Tahoma" charset="0"/>
                <a:cs typeface="Tahoma" charset="0"/>
              </a:rPr>
              <a:t>60:1-22</a:t>
            </a:r>
            <a:endParaRPr lang="en-US" sz="3200" dirty="0">
              <a:latin typeface="Tahoma" charset="0"/>
              <a:ea typeface="Tahoma" charset="0"/>
              <a:cs typeface="Tahoma" charset="0"/>
            </a:endParaRPr>
          </a:p>
        </p:txBody>
      </p:sp>
      <p:sp>
        <p:nvSpPr>
          <p:cNvPr id="16" name="Rectangle 15"/>
          <p:cNvSpPr/>
          <p:nvPr/>
        </p:nvSpPr>
        <p:spPr>
          <a:xfrm>
            <a:off x="2164372" y="3774478"/>
            <a:ext cx="2431073" cy="4572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smtClean="0">
                <a:latin typeface="Tahoma" charset="0"/>
                <a:ea typeface="Tahoma" charset="0"/>
                <a:cs typeface="Tahoma" charset="0"/>
              </a:rPr>
              <a:t>61:10-62:12</a:t>
            </a:r>
            <a:endParaRPr lang="en-US" sz="3200" dirty="0">
              <a:latin typeface="Tahoma" charset="0"/>
              <a:ea typeface="Tahoma" charset="0"/>
              <a:cs typeface="Tahoma" charset="0"/>
            </a:endParaRPr>
          </a:p>
        </p:txBody>
      </p:sp>
      <p:sp>
        <p:nvSpPr>
          <p:cNvPr id="17" name="Rectangle 16"/>
          <p:cNvSpPr/>
          <p:nvPr/>
        </p:nvSpPr>
        <p:spPr>
          <a:xfrm>
            <a:off x="3223846" y="3214613"/>
            <a:ext cx="1781907" cy="4572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smtClean="0">
                <a:latin typeface="Tahoma" charset="0"/>
                <a:ea typeface="Tahoma" charset="0"/>
                <a:cs typeface="Tahoma" charset="0"/>
              </a:rPr>
              <a:t>61:1-9</a:t>
            </a:r>
            <a:endParaRPr lang="en-US" sz="3200" dirty="0">
              <a:latin typeface="Tahoma" charset="0"/>
              <a:ea typeface="Tahoma" charset="0"/>
              <a:cs typeface="Tahoma" charset="0"/>
            </a:endParaRPr>
          </a:p>
        </p:txBody>
      </p:sp>
    </p:spTree>
    <p:extLst>
      <p:ext uri="{BB962C8B-B14F-4D97-AF65-F5344CB8AC3E}">
        <p14:creationId xmlns:p14="http://schemas.microsoft.com/office/powerpoint/2010/main" val="20260988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76182" y="415492"/>
            <a:ext cx="3636545" cy="584775"/>
          </a:xfrm>
          <a:prstGeom prst="rect">
            <a:avLst/>
          </a:prstGeom>
          <a:solidFill>
            <a:srgbClr val="C00000"/>
          </a:solidFill>
          <a:ln w="28575">
            <a:noFill/>
          </a:ln>
        </p:spPr>
        <p:txBody>
          <a:bodyPr wrap="square" rtlCol="0">
            <a:spAutoFit/>
          </a:bodyPr>
          <a:lstStyle/>
          <a:p>
            <a:pPr algn="ctr"/>
            <a:r>
              <a:rPr lang="en-US" sz="3200" b="1" dirty="0" smtClean="0"/>
              <a:t>1-39</a:t>
            </a:r>
            <a:endParaRPr lang="en-US" sz="3200" dirty="0"/>
          </a:p>
        </p:txBody>
      </p:sp>
      <p:sp>
        <p:nvSpPr>
          <p:cNvPr id="3" name="TextBox 2"/>
          <p:cNvSpPr txBox="1"/>
          <p:nvPr/>
        </p:nvSpPr>
        <p:spPr>
          <a:xfrm>
            <a:off x="4771238" y="415491"/>
            <a:ext cx="3636545" cy="584775"/>
          </a:xfrm>
          <a:prstGeom prst="rect">
            <a:avLst/>
          </a:prstGeom>
          <a:solidFill>
            <a:srgbClr val="00B0F0"/>
          </a:solidFill>
          <a:ln w="28575">
            <a:noFill/>
          </a:ln>
        </p:spPr>
        <p:txBody>
          <a:bodyPr wrap="square" rtlCol="0">
            <a:spAutoFit/>
          </a:bodyPr>
          <a:lstStyle/>
          <a:p>
            <a:pPr algn="ctr"/>
            <a:r>
              <a:rPr lang="en-US" sz="3200" b="1" dirty="0" smtClean="0">
                <a:solidFill>
                  <a:sysClr val="windowText" lastClr="000000"/>
                </a:solidFill>
              </a:rPr>
              <a:t>40-66</a:t>
            </a:r>
            <a:endParaRPr lang="en-US" sz="3200" dirty="0">
              <a:solidFill>
                <a:sysClr val="windowText" lastClr="000000"/>
              </a:solidFill>
            </a:endParaRPr>
          </a:p>
        </p:txBody>
      </p:sp>
      <p:sp>
        <p:nvSpPr>
          <p:cNvPr id="4" name="TextBox 3"/>
          <p:cNvSpPr txBox="1"/>
          <p:nvPr/>
        </p:nvSpPr>
        <p:spPr>
          <a:xfrm>
            <a:off x="776182" y="1107591"/>
            <a:ext cx="1150588" cy="584775"/>
          </a:xfrm>
          <a:prstGeom prst="rect">
            <a:avLst/>
          </a:prstGeom>
          <a:solidFill>
            <a:srgbClr val="C00000"/>
          </a:solidFill>
          <a:ln w="28575">
            <a:noFill/>
          </a:ln>
        </p:spPr>
        <p:txBody>
          <a:bodyPr wrap="square" rtlCol="0">
            <a:spAutoFit/>
          </a:bodyPr>
          <a:lstStyle/>
          <a:p>
            <a:pPr algn="ctr"/>
            <a:r>
              <a:rPr lang="en-US" sz="3200" b="1" dirty="0" smtClean="0"/>
              <a:t>1-12</a:t>
            </a:r>
            <a:endParaRPr lang="en-US" sz="3200" dirty="0"/>
          </a:p>
        </p:txBody>
      </p:sp>
      <p:sp>
        <p:nvSpPr>
          <p:cNvPr id="5" name="TextBox 4"/>
          <p:cNvSpPr txBox="1"/>
          <p:nvPr/>
        </p:nvSpPr>
        <p:spPr>
          <a:xfrm>
            <a:off x="3276599" y="1107591"/>
            <a:ext cx="1136127" cy="584775"/>
          </a:xfrm>
          <a:prstGeom prst="rect">
            <a:avLst/>
          </a:prstGeom>
          <a:solidFill>
            <a:srgbClr val="C00000"/>
          </a:solidFill>
          <a:ln w="28575">
            <a:noFill/>
          </a:ln>
        </p:spPr>
        <p:txBody>
          <a:bodyPr wrap="square" rtlCol="0">
            <a:spAutoFit/>
          </a:bodyPr>
          <a:lstStyle/>
          <a:p>
            <a:pPr algn="ctr"/>
            <a:r>
              <a:rPr lang="en-US" sz="3200" b="1" dirty="0" smtClean="0"/>
              <a:t>28-39</a:t>
            </a:r>
            <a:endParaRPr lang="en-US" sz="3200" dirty="0"/>
          </a:p>
        </p:txBody>
      </p:sp>
      <p:sp>
        <p:nvSpPr>
          <p:cNvPr id="6" name="TextBox 5"/>
          <p:cNvSpPr txBox="1"/>
          <p:nvPr/>
        </p:nvSpPr>
        <p:spPr>
          <a:xfrm>
            <a:off x="2033621" y="1107591"/>
            <a:ext cx="1136127" cy="584775"/>
          </a:xfrm>
          <a:prstGeom prst="rect">
            <a:avLst/>
          </a:prstGeom>
          <a:solidFill>
            <a:srgbClr val="C00000"/>
          </a:solidFill>
          <a:ln w="28575">
            <a:noFill/>
          </a:ln>
        </p:spPr>
        <p:txBody>
          <a:bodyPr wrap="square" rtlCol="0">
            <a:spAutoFit/>
          </a:bodyPr>
          <a:lstStyle/>
          <a:p>
            <a:pPr algn="ctr"/>
            <a:r>
              <a:rPr lang="en-US" sz="3200" b="1" dirty="0" smtClean="0"/>
              <a:t>13-27</a:t>
            </a:r>
            <a:endParaRPr lang="en-US" sz="3200" dirty="0"/>
          </a:p>
        </p:txBody>
      </p:sp>
      <p:sp>
        <p:nvSpPr>
          <p:cNvPr id="7" name="TextBox 6"/>
          <p:cNvSpPr txBox="1"/>
          <p:nvPr/>
        </p:nvSpPr>
        <p:spPr>
          <a:xfrm>
            <a:off x="4771238" y="1107588"/>
            <a:ext cx="1738419" cy="584775"/>
          </a:xfrm>
          <a:prstGeom prst="rect">
            <a:avLst/>
          </a:prstGeom>
          <a:solidFill>
            <a:srgbClr val="00B0F0"/>
          </a:solidFill>
          <a:ln w="28575">
            <a:noFill/>
          </a:ln>
        </p:spPr>
        <p:txBody>
          <a:bodyPr wrap="square" rtlCol="0">
            <a:spAutoFit/>
          </a:bodyPr>
          <a:lstStyle/>
          <a:p>
            <a:pPr algn="ctr"/>
            <a:r>
              <a:rPr lang="en-US" sz="3200" b="1" dirty="0" smtClean="0">
                <a:solidFill>
                  <a:sysClr val="windowText" lastClr="000000"/>
                </a:solidFill>
              </a:rPr>
              <a:t>40-55</a:t>
            </a:r>
            <a:endParaRPr lang="en-US" sz="3200" dirty="0">
              <a:solidFill>
                <a:sysClr val="windowText" lastClr="000000"/>
              </a:solidFill>
            </a:endParaRPr>
          </a:p>
        </p:txBody>
      </p:sp>
      <p:sp>
        <p:nvSpPr>
          <p:cNvPr id="8" name="TextBox 7"/>
          <p:cNvSpPr txBox="1"/>
          <p:nvPr/>
        </p:nvSpPr>
        <p:spPr>
          <a:xfrm>
            <a:off x="6672943" y="1107587"/>
            <a:ext cx="1734840" cy="584775"/>
          </a:xfrm>
          <a:prstGeom prst="rect">
            <a:avLst/>
          </a:prstGeom>
          <a:solidFill>
            <a:srgbClr val="00B0F0"/>
          </a:solidFill>
          <a:ln w="28575">
            <a:noFill/>
          </a:ln>
        </p:spPr>
        <p:txBody>
          <a:bodyPr wrap="square" rtlCol="0">
            <a:spAutoFit/>
          </a:bodyPr>
          <a:lstStyle/>
          <a:p>
            <a:pPr algn="ctr"/>
            <a:r>
              <a:rPr lang="en-US" sz="3200" b="1" dirty="0" smtClean="0">
                <a:solidFill>
                  <a:sysClr val="windowText" lastClr="000000"/>
                </a:solidFill>
              </a:rPr>
              <a:t>56-66</a:t>
            </a:r>
            <a:endParaRPr lang="en-US" sz="3200" dirty="0">
              <a:solidFill>
                <a:sysClr val="windowText" lastClr="000000"/>
              </a:solidFill>
            </a:endParaRPr>
          </a:p>
        </p:txBody>
      </p:sp>
      <p:sp>
        <p:nvSpPr>
          <p:cNvPr id="9" name="TextBox 8"/>
          <p:cNvSpPr txBox="1"/>
          <p:nvPr/>
        </p:nvSpPr>
        <p:spPr>
          <a:xfrm>
            <a:off x="1140396" y="2274838"/>
            <a:ext cx="6863208" cy="1569660"/>
          </a:xfrm>
          <a:prstGeom prst="rect">
            <a:avLst/>
          </a:prstGeom>
          <a:noFill/>
          <a:ln w="38100">
            <a:solidFill>
              <a:schemeClr val="tx1"/>
            </a:solidFill>
          </a:ln>
        </p:spPr>
        <p:txBody>
          <a:bodyPr wrap="square" rtlCol="0">
            <a:spAutoFit/>
          </a:bodyPr>
          <a:lstStyle/>
          <a:p>
            <a:pPr algn="ctr"/>
            <a:r>
              <a:rPr lang="en-US" sz="4800" dirty="0" smtClean="0">
                <a:latin typeface="Tahoma" charset="0"/>
                <a:ea typeface="Tahoma" charset="0"/>
                <a:cs typeface="Tahoma" charset="0"/>
              </a:rPr>
              <a:t>God brings destruction on the whole earth.</a:t>
            </a:r>
            <a:endParaRPr lang="en-US" sz="4800" dirty="0">
              <a:latin typeface="Tahoma" charset="0"/>
              <a:ea typeface="Tahoma" charset="0"/>
              <a:cs typeface="Tahoma" charset="0"/>
            </a:endParaRPr>
          </a:p>
        </p:txBody>
      </p:sp>
      <p:sp>
        <p:nvSpPr>
          <p:cNvPr id="10" name="TextBox 9"/>
          <p:cNvSpPr txBox="1"/>
          <p:nvPr/>
        </p:nvSpPr>
        <p:spPr>
          <a:xfrm>
            <a:off x="2753728" y="4181949"/>
            <a:ext cx="3636545" cy="646331"/>
          </a:xfrm>
          <a:prstGeom prst="rect">
            <a:avLst/>
          </a:prstGeom>
          <a:solidFill>
            <a:srgbClr val="FFFF00"/>
          </a:solidFill>
          <a:ln w="28575">
            <a:noFill/>
          </a:ln>
        </p:spPr>
        <p:txBody>
          <a:bodyPr wrap="square" rtlCol="0">
            <a:spAutoFit/>
          </a:bodyPr>
          <a:lstStyle/>
          <a:p>
            <a:pPr algn="ctr"/>
            <a:r>
              <a:rPr lang="en-US" sz="3600" b="1" smtClean="0">
                <a:solidFill>
                  <a:sysClr val="windowText" lastClr="000000"/>
                </a:solidFill>
              </a:rPr>
              <a:t>Chapter 24</a:t>
            </a:r>
            <a:endParaRPr lang="en-US" sz="3600" dirty="0">
              <a:solidFill>
                <a:sysClr val="windowText" lastClr="000000"/>
              </a:solidFill>
            </a:endParaRPr>
          </a:p>
        </p:txBody>
      </p:sp>
    </p:spTree>
    <p:extLst>
      <p:ext uri="{BB962C8B-B14F-4D97-AF65-F5344CB8AC3E}">
        <p14:creationId xmlns:p14="http://schemas.microsoft.com/office/powerpoint/2010/main" val="1653244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76182" y="415492"/>
            <a:ext cx="3636545" cy="584775"/>
          </a:xfrm>
          <a:prstGeom prst="rect">
            <a:avLst/>
          </a:prstGeom>
          <a:solidFill>
            <a:srgbClr val="C00000"/>
          </a:solidFill>
          <a:ln w="28575">
            <a:noFill/>
          </a:ln>
        </p:spPr>
        <p:txBody>
          <a:bodyPr wrap="square" rtlCol="0">
            <a:spAutoFit/>
          </a:bodyPr>
          <a:lstStyle/>
          <a:p>
            <a:pPr algn="ctr"/>
            <a:r>
              <a:rPr lang="en-US" sz="3200" b="1" dirty="0" smtClean="0"/>
              <a:t>1-39</a:t>
            </a:r>
            <a:endParaRPr lang="en-US" sz="3200" dirty="0"/>
          </a:p>
        </p:txBody>
      </p:sp>
      <p:sp>
        <p:nvSpPr>
          <p:cNvPr id="3" name="TextBox 2"/>
          <p:cNvSpPr txBox="1"/>
          <p:nvPr/>
        </p:nvSpPr>
        <p:spPr>
          <a:xfrm>
            <a:off x="4771238" y="415491"/>
            <a:ext cx="3636545" cy="584775"/>
          </a:xfrm>
          <a:prstGeom prst="rect">
            <a:avLst/>
          </a:prstGeom>
          <a:solidFill>
            <a:srgbClr val="00B0F0"/>
          </a:solidFill>
          <a:ln w="28575">
            <a:noFill/>
          </a:ln>
        </p:spPr>
        <p:txBody>
          <a:bodyPr wrap="square" rtlCol="0">
            <a:spAutoFit/>
          </a:bodyPr>
          <a:lstStyle/>
          <a:p>
            <a:pPr algn="ctr"/>
            <a:r>
              <a:rPr lang="en-US" sz="3200" b="1" dirty="0" smtClean="0">
                <a:solidFill>
                  <a:sysClr val="windowText" lastClr="000000"/>
                </a:solidFill>
              </a:rPr>
              <a:t>40-66</a:t>
            </a:r>
            <a:endParaRPr lang="en-US" sz="3200" dirty="0">
              <a:solidFill>
                <a:sysClr val="windowText" lastClr="000000"/>
              </a:solidFill>
            </a:endParaRPr>
          </a:p>
        </p:txBody>
      </p:sp>
      <p:sp>
        <p:nvSpPr>
          <p:cNvPr id="4" name="TextBox 3"/>
          <p:cNvSpPr txBox="1"/>
          <p:nvPr/>
        </p:nvSpPr>
        <p:spPr>
          <a:xfrm>
            <a:off x="776182" y="1107591"/>
            <a:ext cx="1150588" cy="584775"/>
          </a:xfrm>
          <a:prstGeom prst="rect">
            <a:avLst/>
          </a:prstGeom>
          <a:solidFill>
            <a:srgbClr val="C00000"/>
          </a:solidFill>
          <a:ln w="28575">
            <a:noFill/>
          </a:ln>
        </p:spPr>
        <p:txBody>
          <a:bodyPr wrap="square" rtlCol="0">
            <a:spAutoFit/>
          </a:bodyPr>
          <a:lstStyle/>
          <a:p>
            <a:pPr algn="ctr"/>
            <a:r>
              <a:rPr lang="en-US" sz="3200" b="1" dirty="0" smtClean="0"/>
              <a:t>1-12</a:t>
            </a:r>
            <a:endParaRPr lang="en-US" sz="3200" dirty="0"/>
          </a:p>
        </p:txBody>
      </p:sp>
      <p:sp>
        <p:nvSpPr>
          <p:cNvPr id="5" name="TextBox 4"/>
          <p:cNvSpPr txBox="1"/>
          <p:nvPr/>
        </p:nvSpPr>
        <p:spPr>
          <a:xfrm>
            <a:off x="3276599" y="1107591"/>
            <a:ext cx="1136127" cy="584775"/>
          </a:xfrm>
          <a:prstGeom prst="rect">
            <a:avLst/>
          </a:prstGeom>
          <a:solidFill>
            <a:srgbClr val="C00000"/>
          </a:solidFill>
          <a:ln w="28575">
            <a:noFill/>
          </a:ln>
        </p:spPr>
        <p:txBody>
          <a:bodyPr wrap="square" rtlCol="0">
            <a:spAutoFit/>
          </a:bodyPr>
          <a:lstStyle/>
          <a:p>
            <a:pPr algn="ctr"/>
            <a:r>
              <a:rPr lang="en-US" sz="3200" b="1" dirty="0" smtClean="0"/>
              <a:t>28-39</a:t>
            </a:r>
            <a:endParaRPr lang="en-US" sz="3200" dirty="0"/>
          </a:p>
        </p:txBody>
      </p:sp>
      <p:sp>
        <p:nvSpPr>
          <p:cNvPr id="6" name="TextBox 5"/>
          <p:cNvSpPr txBox="1"/>
          <p:nvPr/>
        </p:nvSpPr>
        <p:spPr>
          <a:xfrm>
            <a:off x="2033621" y="1107591"/>
            <a:ext cx="1136127" cy="584775"/>
          </a:xfrm>
          <a:prstGeom prst="rect">
            <a:avLst/>
          </a:prstGeom>
          <a:solidFill>
            <a:srgbClr val="C00000"/>
          </a:solidFill>
          <a:ln w="28575">
            <a:noFill/>
          </a:ln>
        </p:spPr>
        <p:txBody>
          <a:bodyPr wrap="square" rtlCol="0">
            <a:spAutoFit/>
          </a:bodyPr>
          <a:lstStyle/>
          <a:p>
            <a:pPr algn="ctr"/>
            <a:r>
              <a:rPr lang="en-US" sz="3200" b="1" dirty="0" smtClean="0"/>
              <a:t>13-27</a:t>
            </a:r>
            <a:endParaRPr lang="en-US" sz="3200" dirty="0"/>
          </a:p>
        </p:txBody>
      </p:sp>
      <p:sp>
        <p:nvSpPr>
          <p:cNvPr id="7" name="TextBox 6"/>
          <p:cNvSpPr txBox="1"/>
          <p:nvPr/>
        </p:nvSpPr>
        <p:spPr>
          <a:xfrm>
            <a:off x="4771238" y="1107588"/>
            <a:ext cx="1738419" cy="584775"/>
          </a:xfrm>
          <a:prstGeom prst="rect">
            <a:avLst/>
          </a:prstGeom>
          <a:solidFill>
            <a:srgbClr val="00B0F0"/>
          </a:solidFill>
          <a:ln w="28575">
            <a:noFill/>
          </a:ln>
        </p:spPr>
        <p:txBody>
          <a:bodyPr wrap="square" rtlCol="0">
            <a:spAutoFit/>
          </a:bodyPr>
          <a:lstStyle/>
          <a:p>
            <a:pPr algn="ctr"/>
            <a:r>
              <a:rPr lang="en-US" sz="3200" b="1" dirty="0" smtClean="0">
                <a:solidFill>
                  <a:sysClr val="windowText" lastClr="000000"/>
                </a:solidFill>
              </a:rPr>
              <a:t>40-55</a:t>
            </a:r>
            <a:endParaRPr lang="en-US" sz="3200" dirty="0">
              <a:solidFill>
                <a:sysClr val="windowText" lastClr="000000"/>
              </a:solidFill>
            </a:endParaRPr>
          </a:p>
        </p:txBody>
      </p:sp>
      <p:sp>
        <p:nvSpPr>
          <p:cNvPr id="8" name="TextBox 7"/>
          <p:cNvSpPr txBox="1"/>
          <p:nvPr/>
        </p:nvSpPr>
        <p:spPr>
          <a:xfrm>
            <a:off x="6672943" y="1107587"/>
            <a:ext cx="1734840" cy="584775"/>
          </a:xfrm>
          <a:prstGeom prst="rect">
            <a:avLst/>
          </a:prstGeom>
          <a:solidFill>
            <a:srgbClr val="00B0F0"/>
          </a:solidFill>
          <a:ln w="28575">
            <a:noFill/>
          </a:ln>
        </p:spPr>
        <p:txBody>
          <a:bodyPr wrap="square" rtlCol="0">
            <a:spAutoFit/>
          </a:bodyPr>
          <a:lstStyle/>
          <a:p>
            <a:pPr algn="ctr"/>
            <a:r>
              <a:rPr lang="en-US" sz="3200" b="1" dirty="0" smtClean="0">
                <a:solidFill>
                  <a:sysClr val="windowText" lastClr="000000"/>
                </a:solidFill>
              </a:rPr>
              <a:t>56-66</a:t>
            </a:r>
            <a:endParaRPr lang="en-US" sz="3200" dirty="0">
              <a:solidFill>
                <a:sysClr val="windowText" lastClr="000000"/>
              </a:solidFill>
            </a:endParaRPr>
          </a:p>
        </p:txBody>
      </p:sp>
      <p:sp>
        <p:nvSpPr>
          <p:cNvPr id="9" name="TextBox 8"/>
          <p:cNvSpPr txBox="1"/>
          <p:nvPr/>
        </p:nvSpPr>
        <p:spPr>
          <a:xfrm>
            <a:off x="1140396" y="2274838"/>
            <a:ext cx="6863208" cy="2308324"/>
          </a:xfrm>
          <a:prstGeom prst="rect">
            <a:avLst/>
          </a:prstGeom>
          <a:noFill/>
          <a:ln w="38100">
            <a:solidFill>
              <a:schemeClr val="tx1"/>
            </a:solidFill>
          </a:ln>
        </p:spPr>
        <p:txBody>
          <a:bodyPr wrap="square" rtlCol="0">
            <a:spAutoFit/>
          </a:bodyPr>
          <a:lstStyle/>
          <a:p>
            <a:pPr algn="ctr"/>
            <a:r>
              <a:rPr lang="en-US" sz="4800" dirty="0" smtClean="0">
                <a:latin typeface="Tahoma" charset="0"/>
                <a:ea typeface="Tahoma" charset="0"/>
                <a:cs typeface="Tahoma" charset="0"/>
              </a:rPr>
              <a:t>God makes the worm Israel into a sledge that threshes mountains.</a:t>
            </a:r>
            <a:endParaRPr lang="en-US" sz="4800" dirty="0">
              <a:latin typeface="Tahoma" charset="0"/>
              <a:ea typeface="Tahoma" charset="0"/>
              <a:cs typeface="Tahoma" charset="0"/>
            </a:endParaRPr>
          </a:p>
        </p:txBody>
      </p:sp>
      <p:sp>
        <p:nvSpPr>
          <p:cNvPr id="10" name="TextBox 9"/>
          <p:cNvSpPr txBox="1"/>
          <p:nvPr/>
        </p:nvSpPr>
        <p:spPr>
          <a:xfrm>
            <a:off x="2753727" y="5085463"/>
            <a:ext cx="3636545" cy="646331"/>
          </a:xfrm>
          <a:prstGeom prst="rect">
            <a:avLst/>
          </a:prstGeom>
          <a:solidFill>
            <a:srgbClr val="FFFF00"/>
          </a:solidFill>
          <a:ln w="28575">
            <a:noFill/>
          </a:ln>
        </p:spPr>
        <p:txBody>
          <a:bodyPr wrap="square" rtlCol="0">
            <a:spAutoFit/>
          </a:bodyPr>
          <a:lstStyle/>
          <a:p>
            <a:pPr algn="ctr"/>
            <a:r>
              <a:rPr lang="en-US" sz="3600" b="1" dirty="0" smtClean="0">
                <a:solidFill>
                  <a:sysClr val="windowText" lastClr="000000"/>
                </a:solidFill>
              </a:rPr>
              <a:t>Chapter 41</a:t>
            </a:r>
            <a:endParaRPr lang="en-US" sz="3600" dirty="0">
              <a:solidFill>
                <a:sysClr val="windowText" lastClr="000000"/>
              </a:solidFill>
            </a:endParaRPr>
          </a:p>
        </p:txBody>
      </p:sp>
    </p:spTree>
    <p:extLst>
      <p:ext uri="{BB962C8B-B14F-4D97-AF65-F5344CB8AC3E}">
        <p14:creationId xmlns:p14="http://schemas.microsoft.com/office/powerpoint/2010/main" val="1691551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76182" y="415492"/>
            <a:ext cx="3636545" cy="584775"/>
          </a:xfrm>
          <a:prstGeom prst="rect">
            <a:avLst/>
          </a:prstGeom>
          <a:solidFill>
            <a:srgbClr val="C00000"/>
          </a:solidFill>
          <a:ln w="28575">
            <a:noFill/>
          </a:ln>
        </p:spPr>
        <p:txBody>
          <a:bodyPr wrap="square" rtlCol="0">
            <a:spAutoFit/>
          </a:bodyPr>
          <a:lstStyle/>
          <a:p>
            <a:pPr algn="ctr"/>
            <a:r>
              <a:rPr lang="en-US" sz="3200" b="1" dirty="0" smtClean="0"/>
              <a:t>1-39</a:t>
            </a:r>
            <a:endParaRPr lang="en-US" sz="3200" dirty="0"/>
          </a:p>
        </p:txBody>
      </p:sp>
      <p:sp>
        <p:nvSpPr>
          <p:cNvPr id="3" name="TextBox 2"/>
          <p:cNvSpPr txBox="1"/>
          <p:nvPr/>
        </p:nvSpPr>
        <p:spPr>
          <a:xfrm>
            <a:off x="4771238" y="415491"/>
            <a:ext cx="3636545" cy="584775"/>
          </a:xfrm>
          <a:prstGeom prst="rect">
            <a:avLst/>
          </a:prstGeom>
          <a:solidFill>
            <a:srgbClr val="00B0F0"/>
          </a:solidFill>
          <a:ln w="28575">
            <a:noFill/>
          </a:ln>
        </p:spPr>
        <p:txBody>
          <a:bodyPr wrap="square" rtlCol="0">
            <a:spAutoFit/>
          </a:bodyPr>
          <a:lstStyle/>
          <a:p>
            <a:pPr algn="ctr"/>
            <a:r>
              <a:rPr lang="en-US" sz="3200" b="1" dirty="0" smtClean="0">
                <a:solidFill>
                  <a:sysClr val="windowText" lastClr="000000"/>
                </a:solidFill>
              </a:rPr>
              <a:t>40-66</a:t>
            </a:r>
            <a:endParaRPr lang="en-US" sz="3200" dirty="0">
              <a:solidFill>
                <a:sysClr val="windowText" lastClr="000000"/>
              </a:solidFill>
            </a:endParaRPr>
          </a:p>
        </p:txBody>
      </p:sp>
      <p:sp>
        <p:nvSpPr>
          <p:cNvPr id="4" name="TextBox 3"/>
          <p:cNvSpPr txBox="1"/>
          <p:nvPr/>
        </p:nvSpPr>
        <p:spPr>
          <a:xfrm>
            <a:off x="776182" y="1107591"/>
            <a:ext cx="1150588" cy="584775"/>
          </a:xfrm>
          <a:prstGeom prst="rect">
            <a:avLst/>
          </a:prstGeom>
          <a:solidFill>
            <a:srgbClr val="C00000"/>
          </a:solidFill>
          <a:ln w="28575">
            <a:noFill/>
          </a:ln>
        </p:spPr>
        <p:txBody>
          <a:bodyPr wrap="square" rtlCol="0">
            <a:spAutoFit/>
          </a:bodyPr>
          <a:lstStyle/>
          <a:p>
            <a:pPr algn="ctr"/>
            <a:r>
              <a:rPr lang="en-US" sz="3200" b="1" dirty="0" smtClean="0"/>
              <a:t>1-12</a:t>
            </a:r>
            <a:endParaRPr lang="en-US" sz="3200" dirty="0"/>
          </a:p>
        </p:txBody>
      </p:sp>
      <p:sp>
        <p:nvSpPr>
          <p:cNvPr id="5" name="TextBox 4"/>
          <p:cNvSpPr txBox="1"/>
          <p:nvPr/>
        </p:nvSpPr>
        <p:spPr>
          <a:xfrm>
            <a:off x="3276599" y="1107591"/>
            <a:ext cx="1136127" cy="584775"/>
          </a:xfrm>
          <a:prstGeom prst="rect">
            <a:avLst/>
          </a:prstGeom>
          <a:solidFill>
            <a:srgbClr val="C00000"/>
          </a:solidFill>
          <a:ln w="28575">
            <a:noFill/>
          </a:ln>
        </p:spPr>
        <p:txBody>
          <a:bodyPr wrap="square" rtlCol="0">
            <a:spAutoFit/>
          </a:bodyPr>
          <a:lstStyle/>
          <a:p>
            <a:pPr algn="ctr"/>
            <a:r>
              <a:rPr lang="en-US" sz="3200" b="1" dirty="0" smtClean="0"/>
              <a:t>28-39</a:t>
            </a:r>
            <a:endParaRPr lang="en-US" sz="3200" dirty="0"/>
          </a:p>
        </p:txBody>
      </p:sp>
      <p:sp>
        <p:nvSpPr>
          <p:cNvPr id="6" name="TextBox 5"/>
          <p:cNvSpPr txBox="1"/>
          <p:nvPr/>
        </p:nvSpPr>
        <p:spPr>
          <a:xfrm>
            <a:off x="2033621" y="1107591"/>
            <a:ext cx="1136127" cy="584775"/>
          </a:xfrm>
          <a:prstGeom prst="rect">
            <a:avLst/>
          </a:prstGeom>
          <a:solidFill>
            <a:srgbClr val="C00000"/>
          </a:solidFill>
          <a:ln w="28575">
            <a:noFill/>
          </a:ln>
        </p:spPr>
        <p:txBody>
          <a:bodyPr wrap="square" rtlCol="0">
            <a:spAutoFit/>
          </a:bodyPr>
          <a:lstStyle/>
          <a:p>
            <a:pPr algn="ctr"/>
            <a:r>
              <a:rPr lang="en-US" sz="3200" b="1" dirty="0" smtClean="0"/>
              <a:t>13-27</a:t>
            </a:r>
            <a:endParaRPr lang="en-US" sz="3200" dirty="0"/>
          </a:p>
        </p:txBody>
      </p:sp>
      <p:sp>
        <p:nvSpPr>
          <p:cNvPr id="7" name="TextBox 6"/>
          <p:cNvSpPr txBox="1"/>
          <p:nvPr/>
        </p:nvSpPr>
        <p:spPr>
          <a:xfrm>
            <a:off x="4771238" y="1107588"/>
            <a:ext cx="1738419" cy="584775"/>
          </a:xfrm>
          <a:prstGeom prst="rect">
            <a:avLst/>
          </a:prstGeom>
          <a:solidFill>
            <a:srgbClr val="00B0F0"/>
          </a:solidFill>
          <a:ln w="28575">
            <a:noFill/>
          </a:ln>
        </p:spPr>
        <p:txBody>
          <a:bodyPr wrap="square" rtlCol="0">
            <a:spAutoFit/>
          </a:bodyPr>
          <a:lstStyle/>
          <a:p>
            <a:pPr algn="ctr"/>
            <a:r>
              <a:rPr lang="en-US" sz="3200" b="1" dirty="0" smtClean="0">
                <a:solidFill>
                  <a:sysClr val="windowText" lastClr="000000"/>
                </a:solidFill>
              </a:rPr>
              <a:t>40-55</a:t>
            </a:r>
            <a:endParaRPr lang="en-US" sz="3200" dirty="0">
              <a:solidFill>
                <a:sysClr val="windowText" lastClr="000000"/>
              </a:solidFill>
            </a:endParaRPr>
          </a:p>
        </p:txBody>
      </p:sp>
      <p:sp>
        <p:nvSpPr>
          <p:cNvPr id="8" name="TextBox 7"/>
          <p:cNvSpPr txBox="1"/>
          <p:nvPr/>
        </p:nvSpPr>
        <p:spPr>
          <a:xfrm>
            <a:off x="6672943" y="1107587"/>
            <a:ext cx="1734840" cy="584775"/>
          </a:xfrm>
          <a:prstGeom prst="rect">
            <a:avLst/>
          </a:prstGeom>
          <a:solidFill>
            <a:srgbClr val="00B0F0"/>
          </a:solidFill>
          <a:ln w="28575">
            <a:noFill/>
          </a:ln>
        </p:spPr>
        <p:txBody>
          <a:bodyPr wrap="square" rtlCol="0">
            <a:spAutoFit/>
          </a:bodyPr>
          <a:lstStyle/>
          <a:p>
            <a:pPr algn="ctr"/>
            <a:r>
              <a:rPr lang="en-US" sz="3200" b="1" dirty="0" smtClean="0">
                <a:solidFill>
                  <a:sysClr val="windowText" lastClr="000000"/>
                </a:solidFill>
              </a:rPr>
              <a:t>56-66</a:t>
            </a:r>
            <a:endParaRPr lang="en-US" sz="3200" dirty="0">
              <a:solidFill>
                <a:sysClr val="windowText" lastClr="000000"/>
              </a:solidFill>
            </a:endParaRPr>
          </a:p>
        </p:txBody>
      </p:sp>
      <p:sp>
        <p:nvSpPr>
          <p:cNvPr id="9" name="TextBox 8"/>
          <p:cNvSpPr txBox="1"/>
          <p:nvPr/>
        </p:nvSpPr>
        <p:spPr>
          <a:xfrm>
            <a:off x="1140396" y="2274838"/>
            <a:ext cx="6863208" cy="1569660"/>
          </a:xfrm>
          <a:prstGeom prst="rect">
            <a:avLst/>
          </a:prstGeom>
          <a:noFill/>
          <a:ln w="38100">
            <a:solidFill>
              <a:schemeClr val="tx1"/>
            </a:solidFill>
          </a:ln>
        </p:spPr>
        <p:txBody>
          <a:bodyPr wrap="square" rtlCol="0">
            <a:spAutoFit/>
          </a:bodyPr>
          <a:lstStyle/>
          <a:p>
            <a:pPr algn="ctr"/>
            <a:r>
              <a:rPr lang="en-US" sz="4800" dirty="0" smtClean="0">
                <a:latin typeface="Tahoma" charset="0"/>
                <a:ea typeface="Tahoma" charset="0"/>
                <a:cs typeface="Tahoma" charset="0"/>
              </a:rPr>
              <a:t>God’s oracle against Babylon.</a:t>
            </a:r>
            <a:endParaRPr lang="en-US" sz="4800" dirty="0">
              <a:latin typeface="Tahoma" charset="0"/>
              <a:ea typeface="Tahoma" charset="0"/>
              <a:cs typeface="Tahoma" charset="0"/>
            </a:endParaRPr>
          </a:p>
        </p:txBody>
      </p:sp>
      <p:sp>
        <p:nvSpPr>
          <p:cNvPr id="10" name="TextBox 9"/>
          <p:cNvSpPr txBox="1"/>
          <p:nvPr/>
        </p:nvSpPr>
        <p:spPr>
          <a:xfrm>
            <a:off x="2753727" y="4258149"/>
            <a:ext cx="3636545" cy="646331"/>
          </a:xfrm>
          <a:prstGeom prst="rect">
            <a:avLst/>
          </a:prstGeom>
          <a:solidFill>
            <a:srgbClr val="FFFF00"/>
          </a:solidFill>
          <a:ln w="28575">
            <a:noFill/>
          </a:ln>
        </p:spPr>
        <p:txBody>
          <a:bodyPr wrap="square" rtlCol="0">
            <a:spAutoFit/>
          </a:bodyPr>
          <a:lstStyle/>
          <a:p>
            <a:pPr algn="ctr"/>
            <a:r>
              <a:rPr lang="en-US" sz="3600" b="1" dirty="0" smtClean="0">
                <a:solidFill>
                  <a:sysClr val="windowText" lastClr="000000"/>
                </a:solidFill>
              </a:rPr>
              <a:t>Chapter 13-14, 21</a:t>
            </a:r>
            <a:endParaRPr lang="en-US" sz="3600" dirty="0">
              <a:solidFill>
                <a:sysClr val="windowText" lastClr="000000"/>
              </a:solidFill>
            </a:endParaRPr>
          </a:p>
        </p:txBody>
      </p:sp>
    </p:spTree>
    <p:extLst>
      <p:ext uri="{BB962C8B-B14F-4D97-AF65-F5344CB8AC3E}">
        <p14:creationId xmlns:p14="http://schemas.microsoft.com/office/powerpoint/2010/main" val="59359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76182" y="415492"/>
            <a:ext cx="3636545" cy="584775"/>
          </a:xfrm>
          <a:prstGeom prst="rect">
            <a:avLst/>
          </a:prstGeom>
          <a:solidFill>
            <a:srgbClr val="C00000"/>
          </a:solidFill>
          <a:ln w="28575">
            <a:noFill/>
          </a:ln>
        </p:spPr>
        <p:txBody>
          <a:bodyPr wrap="square" rtlCol="0">
            <a:spAutoFit/>
          </a:bodyPr>
          <a:lstStyle/>
          <a:p>
            <a:pPr algn="ctr"/>
            <a:r>
              <a:rPr lang="en-US" sz="3200" b="1" dirty="0" smtClean="0"/>
              <a:t>1-39</a:t>
            </a:r>
            <a:endParaRPr lang="en-US" sz="3200" dirty="0"/>
          </a:p>
        </p:txBody>
      </p:sp>
      <p:sp>
        <p:nvSpPr>
          <p:cNvPr id="3" name="TextBox 2"/>
          <p:cNvSpPr txBox="1"/>
          <p:nvPr/>
        </p:nvSpPr>
        <p:spPr>
          <a:xfrm>
            <a:off x="4771238" y="415491"/>
            <a:ext cx="3636545" cy="584775"/>
          </a:xfrm>
          <a:prstGeom prst="rect">
            <a:avLst/>
          </a:prstGeom>
          <a:solidFill>
            <a:srgbClr val="00B0F0"/>
          </a:solidFill>
          <a:ln w="28575">
            <a:noFill/>
          </a:ln>
        </p:spPr>
        <p:txBody>
          <a:bodyPr wrap="square" rtlCol="0">
            <a:spAutoFit/>
          </a:bodyPr>
          <a:lstStyle/>
          <a:p>
            <a:pPr algn="ctr"/>
            <a:r>
              <a:rPr lang="en-US" sz="3200" b="1" dirty="0" smtClean="0">
                <a:solidFill>
                  <a:sysClr val="windowText" lastClr="000000"/>
                </a:solidFill>
              </a:rPr>
              <a:t>40-66</a:t>
            </a:r>
            <a:endParaRPr lang="en-US" sz="3200" dirty="0">
              <a:solidFill>
                <a:sysClr val="windowText" lastClr="000000"/>
              </a:solidFill>
            </a:endParaRPr>
          </a:p>
        </p:txBody>
      </p:sp>
      <p:sp>
        <p:nvSpPr>
          <p:cNvPr id="4" name="TextBox 3"/>
          <p:cNvSpPr txBox="1"/>
          <p:nvPr/>
        </p:nvSpPr>
        <p:spPr>
          <a:xfrm>
            <a:off x="776182" y="1107591"/>
            <a:ext cx="1150588" cy="584775"/>
          </a:xfrm>
          <a:prstGeom prst="rect">
            <a:avLst/>
          </a:prstGeom>
          <a:solidFill>
            <a:srgbClr val="C00000"/>
          </a:solidFill>
          <a:ln w="28575">
            <a:noFill/>
          </a:ln>
        </p:spPr>
        <p:txBody>
          <a:bodyPr wrap="square" rtlCol="0">
            <a:spAutoFit/>
          </a:bodyPr>
          <a:lstStyle/>
          <a:p>
            <a:pPr algn="ctr"/>
            <a:r>
              <a:rPr lang="en-US" sz="3200" b="1" dirty="0" smtClean="0"/>
              <a:t>1-12</a:t>
            </a:r>
            <a:endParaRPr lang="en-US" sz="3200" dirty="0"/>
          </a:p>
        </p:txBody>
      </p:sp>
      <p:sp>
        <p:nvSpPr>
          <p:cNvPr id="5" name="TextBox 4"/>
          <p:cNvSpPr txBox="1"/>
          <p:nvPr/>
        </p:nvSpPr>
        <p:spPr>
          <a:xfrm>
            <a:off x="3276599" y="1107591"/>
            <a:ext cx="1136127" cy="584775"/>
          </a:xfrm>
          <a:prstGeom prst="rect">
            <a:avLst/>
          </a:prstGeom>
          <a:solidFill>
            <a:srgbClr val="C00000"/>
          </a:solidFill>
          <a:ln w="28575">
            <a:noFill/>
          </a:ln>
        </p:spPr>
        <p:txBody>
          <a:bodyPr wrap="square" rtlCol="0">
            <a:spAutoFit/>
          </a:bodyPr>
          <a:lstStyle/>
          <a:p>
            <a:pPr algn="ctr"/>
            <a:r>
              <a:rPr lang="en-US" sz="3200" b="1" dirty="0" smtClean="0"/>
              <a:t>28-39</a:t>
            </a:r>
            <a:endParaRPr lang="en-US" sz="3200" dirty="0"/>
          </a:p>
        </p:txBody>
      </p:sp>
      <p:sp>
        <p:nvSpPr>
          <p:cNvPr id="6" name="TextBox 5"/>
          <p:cNvSpPr txBox="1"/>
          <p:nvPr/>
        </p:nvSpPr>
        <p:spPr>
          <a:xfrm>
            <a:off x="2033621" y="1107591"/>
            <a:ext cx="1136127" cy="584775"/>
          </a:xfrm>
          <a:prstGeom prst="rect">
            <a:avLst/>
          </a:prstGeom>
          <a:solidFill>
            <a:srgbClr val="C00000"/>
          </a:solidFill>
          <a:ln w="28575">
            <a:noFill/>
          </a:ln>
        </p:spPr>
        <p:txBody>
          <a:bodyPr wrap="square" rtlCol="0">
            <a:spAutoFit/>
          </a:bodyPr>
          <a:lstStyle/>
          <a:p>
            <a:pPr algn="ctr"/>
            <a:r>
              <a:rPr lang="en-US" sz="3200" b="1" dirty="0" smtClean="0"/>
              <a:t>13-27</a:t>
            </a:r>
            <a:endParaRPr lang="en-US" sz="3200" dirty="0"/>
          </a:p>
        </p:txBody>
      </p:sp>
      <p:sp>
        <p:nvSpPr>
          <p:cNvPr id="7" name="TextBox 6"/>
          <p:cNvSpPr txBox="1"/>
          <p:nvPr/>
        </p:nvSpPr>
        <p:spPr>
          <a:xfrm>
            <a:off x="4771238" y="1107588"/>
            <a:ext cx="1738419" cy="584775"/>
          </a:xfrm>
          <a:prstGeom prst="rect">
            <a:avLst/>
          </a:prstGeom>
          <a:solidFill>
            <a:srgbClr val="00B0F0"/>
          </a:solidFill>
          <a:ln w="28575">
            <a:noFill/>
          </a:ln>
        </p:spPr>
        <p:txBody>
          <a:bodyPr wrap="square" rtlCol="0">
            <a:spAutoFit/>
          </a:bodyPr>
          <a:lstStyle/>
          <a:p>
            <a:pPr algn="ctr"/>
            <a:r>
              <a:rPr lang="en-US" sz="3200" b="1" dirty="0" smtClean="0">
                <a:solidFill>
                  <a:sysClr val="windowText" lastClr="000000"/>
                </a:solidFill>
              </a:rPr>
              <a:t>40-55</a:t>
            </a:r>
            <a:endParaRPr lang="en-US" sz="3200" dirty="0">
              <a:solidFill>
                <a:sysClr val="windowText" lastClr="000000"/>
              </a:solidFill>
            </a:endParaRPr>
          </a:p>
        </p:txBody>
      </p:sp>
      <p:sp>
        <p:nvSpPr>
          <p:cNvPr id="8" name="TextBox 7"/>
          <p:cNvSpPr txBox="1"/>
          <p:nvPr/>
        </p:nvSpPr>
        <p:spPr>
          <a:xfrm>
            <a:off x="6672943" y="1107587"/>
            <a:ext cx="1734840" cy="584775"/>
          </a:xfrm>
          <a:prstGeom prst="rect">
            <a:avLst/>
          </a:prstGeom>
          <a:solidFill>
            <a:srgbClr val="00B0F0"/>
          </a:solidFill>
          <a:ln w="28575">
            <a:noFill/>
          </a:ln>
        </p:spPr>
        <p:txBody>
          <a:bodyPr wrap="square" rtlCol="0">
            <a:spAutoFit/>
          </a:bodyPr>
          <a:lstStyle/>
          <a:p>
            <a:pPr algn="ctr"/>
            <a:r>
              <a:rPr lang="en-US" sz="3200" b="1" dirty="0" smtClean="0">
                <a:solidFill>
                  <a:sysClr val="windowText" lastClr="000000"/>
                </a:solidFill>
              </a:rPr>
              <a:t>56-66</a:t>
            </a:r>
            <a:endParaRPr lang="en-US" sz="3200" dirty="0">
              <a:solidFill>
                <a:sysClr val="windowText" lastClr="000000"/>
              </a:solidFill>
            </a:endParaRPr>
          </a:p>
        </p:txBody>
      </p:sp>
      <p:sp>
        <p:nvSpPr>
          <p:cNvPr id="9" name="TextBox 8"/>
          <p:cNvSpPr txBox="1"/>
          <p:nvPr/>
        </p:nvSpPr>
        <p:spPr>
          <a:xfrm>
            <a:off x="880440" y="2285724"/>
            <a:ext cx="7383118" cy="1569660"/>
          </a:xfrm>
          <a:prstGeom prst="rect">
            <a:avLst/>
          </a:prstGeom>
          <a:noFill/>
          <a:ln w="38100">
            <a:solidFill>
              <a:schemeClr val="tx1"/>
            </a:solidFill>
          </a:ln>
        </p:spPr>
        <p:txBody>
          <a:bodyPr wrap="square" rtlCol="0">
            <a:spAutoFit/>
          </a:bodyPr>
          <a:lstStyle/>
          <a:p>
            <a:pPr algn="ctr"/>
            <a:r>
              <a:rPr lang="en-US" sz="4800" dirty="0" smtClean="0">
                <a:latin typeface="Tahoma" charset="0"/>
                <a:ea typeface="Tahoma" charset="0"/>
                <a:cs typeface="Tahoma" charset="0"/>
              </a:rPr>
              <a:t>Hezekiah shows </a:t>
            </a:r>
            <a:r>
              <a:rPr lang="en-US" sz="4800" smtClean="0">
                <a:latin typeface="Tahoma" charset="0"/>
                <a:ea typeface="Tahoma" charset="0"/>
                <a:cs typeface="Tahoma" charset="0"/>
              </a:rPr>
              <a:t>off his wealth to the Babylonians.</a:t>
            </a:r>
            <a:endParaRPr lang="en-US" sz="4800" dirty="0">
              <a:latin typeface="Tahoma" charset="0"/>
              <a:ea typeface="Tahoma" charset="0"/>
              <a:cs typeface="Tahoma" charset="0"/>
            </a:endParaRPr>
          </a:p>
        </p:txBody>
      </p:sp>
      <p:sp>
        <p:nvSpPr>
          <p:cNvPr id="10" name="TextBox 9"/>
          <p:cNvSpPr txBox="1"/>
          <p:nvPr/>
        </p:nvSpPr>
        <p:spPr>
          <a:xfrm>
            <a:off x="2753727" y="4258149"/>
            <a:ext cx="3636545" cy="646331"/>
          </a:xfrm>
          <a:prstGeom prst="rect">
            <a:avLst/>
          </a:prstGeom>
          <a:solidFill>
            <a:srgbClr val="FFFF00"/>
          </a:solidFill>
          <a:ln w="28575">
            <a:noFill/>
          </a:ln>
        </p:spPr>
        <p:txBody>
          <a:bodyPr wrap="square" rtlCol="0">
            <a:spAutoFit/>
          </a:bodyPr>
          <a:lstStyle/>
          <a:p>
            <a:pPr algn="ctr"/>
            <a:r>
              <a:rPr lang="en-US" sz="3600" b="1" dirty="0" smtClean="0">
                <a:solidFill>
                  <a:sysClr val="windowText" lastClr="000000"/>
                </a:solidFill>
              </a:rPr>
              <a:t>Chapter 39</a:t>
            </a:r>
            <a:endParaRPr lang="en-US" sz="3600" dirty="0">
              <a:solidFill>
                <a:sysClr val="windowText" lastClr="000000"/>
              </a:solidFill>
            </a:endParaRPr>
          </a:p>
        </p:txBody>
      </p:sp>
    </p:spTree>
    <p:extLst>
      <p:ext uri="{BB962C8B-B14F-4D97-AF65-F5344CB8AC3E}">
        <p14:creationId xmlns:p14="http://schemas.microsoft.com/office/powerpoint/2010/main" val="1627178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76182" y="415492"/>
            <a:ext cx="3636545" cy="584775"/>
          </a:xfrm>
          <a:prstGeom prst="rect">
            <a:avLst/>
          </a:prstGeom>
          <a:solidFill>
            <a:srgbClr val="C00000"/>
          </a:solidFill>
          <a:ln w="28575">
            <a:noFill/>
          </a:ln>
        </p:spPr>
        <p:txBody>
          <a:bodyPr wrap="square" rtlCol="0">
            <a:spAutoFit/>
          </a:bodyPr>
          <a:lstStyle/>
          <a:p>
            <a:pPr algn="ctr"/>
            <a:r>
              <a:rPr lang="en-US" sz="3200" b="1" dirty="0" smtClean="0"/>
              <a:t>1-39</a:t>
            </a:r>
            <a:endParaRPr lang="en-US" sz="3200" dirty="0"/>
          </a:p>
        </p:txBody>
      </p:sp>
      <p:sp>
        <p:nvSpPr>
          <p:cNvPr id="3" name="TextBox 2"/>
          <p:cNvSpPr txBox="1"/>
          <p:nvPr/>
        </p:nvSpPr>
        <p:spPr>
          <a:xfrm>
            <a:off x="4771238" y="415491"/>
            <a:ext cx="3636545" cy="584775"/>
          </a:xfrm>
          <a:prstGeom prst="rect">
            <a:avLst/>
          </a:prstGeom>
          <a:solidFill>
            <a:srgbClr val="00B0F0"/>
          </a:solidFill>
          <a:ln w="28575">
            <a:noFill/>
          </a:ln>
        </p:spPr>
        <p:txBody>
          <a:bodyPr wrap="square" rtlCol="0">
            <a:spAutoFit/>
          </a:bodyPr>
          <a:lstStyle/>
          <a:p>
            <a:pPr algn="ctr"/>
            <a:r>
              <a:rPr lang="en-US" sz="3200" b="1" dirty="0" smtClean="0">
                <a:solidFill>
                  <a:sysClr val="windowText" lastClr="000000"/>
                </a:solidFill>
              </a:rPr>
              <a:t>40-66</a:t>
            </a:r>
            <a:endParaRPr lang="en-US" sz="3200" dirty="0">
              <a:solidFill>
                <a:sysClr val="windowText" lastClr="000000"/>
              </a:solidFill>
            </a:endParaRPr>
          </a:p>
        </p:txBody>
      </p:sp>
      <p:sp>
        <p:nvSpPr>
          <p:cNvPr id="4" name="TextBox 3"/>
          <p:cNvSpPr txBox="1"/>
          <p:nvPr/>
        </p:nvSpPr>
        <p:spPr>
          <a:xfrm>
            <a:off x="776182" y="1107591"/>
            <a:ext cx="1150588" cy="584775"/>
          </a:xfrm>
          <a:prstGeom prst="rect">
            <a:avLst/>
          </a:prstGeom>
          <a:solidFill>
            <a:srgbClr val="C00000"/>
          </a:solidFill>
          <a:ln w="28575">
            <a:noFill/>
          </a:ln>
        </p:spPr>
        <p:txBody>
          <a:bodyPr wrap="square" rtlCol="0">
            <a:spAutoFit/>
          </a:bodyPr>
          <a:lstStyle/>
          <a:p>
            <a:pPr algn="ctr"/>
            <a:r>
              <a:rPr lang="en-US" sz="3200" b="1" dirty="0" smtClean="0"/>
              <a:t>1-12</a:t>
            </a:r>
            <a:endParaRPr lang="en-US" sz="3200" dirty="0"/>
          </a:p>
        </p:txBody>
      </p:sp>
      <p:sp>
        <p:nvSpPr>
          <p:cNvPr id="5" name="TextBox 4"/>
          <p:cNvSpPr txBox="1"/>
          <p:nvPr/>
        </p:nvSpPr>
        <p:spPr>
          <a:xfrm>
            <a:off x="3276599" y="1107591"/>
            <a:ext cx="1136127" cy="584775"/>
          </a:xfrm>
          <a:prstGeom prst="rect">
            <a:avLst/>
          </a:prstGeom>
          <a:solidFill>
            <a:srgbClr val="C00000"/>
          </a:solidFill>
          <a:ln w="28575">
            <a:noFill/>
          </a:ln>
        </p:spPr>
        <p:txBody>
          <a:bodyPr wrap="square" rtlCol="0">
            <a:spAutoFit/>
          </a:bodyPr>
          <a:lstStyle/>
          <a:p>
            <a:pPr algn="ctr"/>
            <a:r>
              <a:rPr lang="en-US" sz="3200" b="1" dirty="0" smtClean="0"/>
              <a:t>28-39</a:t>
            </a:r>
            <a:endParaRPr lang="en-US" sz="3200" dirty="0"/>
          </a:p>
        </p:txBody>
      </p:sp>
      <p:sp>
        <p:nvSpPr>
          <p:cNvPr id="6" name="TextBox 5"/>
          <p:cNvSpPr txBox="1"/>
          <p:nvPr/>
        </p:nvSpPr>
        <p:spPr>
          <a:xfrm>
            <a:off x="2033621" y="1107591"/>
            <a:ext cx="1136127" cy="584775"/>
          </a:xfrm>
          <a:prstGeom prst="rect">
            <a:avLst/>
          </a:prstGeom>
          <a:solidFill>
            <a:srgbClr val="C00000"/>
          </a:solidFill>
          <a:ln w="28575">
            <a:noFill/>
          </a:ln>
        </p:spPr>
        <p:txBody>
          <a:bodyPr wrap="square" rtlCol="0">
            <a:spAutoFit/>
          </a:bodyPr>
          <a:lstStyle/>
          <a:p>
            <a:pPr algn="ctr"/>
            <a:r>
              <a:rPr lang="en-US" sz="3200" b="1" dirty="0" smtClean="0"/>
              <a:t>13-27</a:t>
            </a:r>
            <a:endParaRPr lang="en-US" sz="3200" dirty="0"/>
          </a:p>
        </p:txBody>
      </p:sp>
      <p:sp>
        <p:nvSpPr>
          <p:cNvPr id="7" name="TextBox 6"/>
          <p:cNvSpPr txBox="1"/>
          <p:nvPr/>
        </p:nvSpPr>
        <p:spPr>
          <a:xfrm>
            <a:off x="4771238" y="1107588"/>
            <a:ext cx="1738419" cy="584775"/>
          </a:xfrm>
          <a:prstGeom prst="rect">
            <a:avLst/>
          </a:prstGeom>
          <a:solidFill>
            <a:srgbClr val="00B0F0"/>
          </a:solidFill>
          <a:ln w="28575">
            <a:noFill/>
          </a:ln>
        </p:spPr>
        <p:txBody>
          <a:bodyPr wrap="square" rtlCol="0">
            <a:spAutoFit/>
          </a:bodyPr>
          <a:lstStyle/>
          <a:p>
            <a:pPr algn="ctr"/>
            <a:r>
              <a:rPr lang="en-US" sz="3200" b="1" dirty="0" smtClean="0">
                <a:solidFill>
                  <a:sysClr val="windowText" lastClr="000000"/>
                </a:solidFill>
              </a:rPr>
              <a:t>40-55</a:t>
            </a:r>
            <a:endParaRPr lang="en-US" sz="3200" dirty="0">
              <a:solidFill>
                <a:sysClr val="windowText" lastClr="000000"/>
              </a:solidFill>
            </a:endParaRPr>
          </a:p>
        </p:txBody>
      </p:sp>
      <p:sp>
        <p:nvSpPr>
          <p:cNvPr id="8" name="TextBox 7"/>
          <p:cNvSpPr txBox="1"/>
          <p:nvPr/>
        </p:nvSpPr>
        <p:spPr>
          <a:xfrm>
            <a:off x="6672943" y="1107587"/>
            <a:ext cx="1734840" cy="584775"/>
          </a:xfrm>
          <a:prstGeom prst="rect">
            <a:avLst/>
          </a:prstGeom>
          <a:solidFill>
            <a:srgbClr val="00B0F0"/>
          </a:solidFill>
          <a:ln w="28575">
            <a:noFill/>
          </a:ln>
        </p:spPr>
        <p:txBody>
          <a:bodyPr wrap="square" rtlCol="0">
            <a:spAutoFit/>
          </a:bodyPr>
          <a:lstStyle/>
          <a:p>
            <a:pPr algn="ctr"/>
            <a:r>
              <a:rPr lang="en-US" sz="3200" b="1" dirty="0" smtClean="0">
                <a:solidFill>
                  <a:sysClr val="windowText" lastClr="000000"/>
                </a:solidFill>
              </a:rPr>
              <a:t>56-66</a:t>
            </a:r>
            <a:endParaRPr lang="en-US" sz="3200" dirty="0">
              <a:solidFill>
                <a:sysClr val="windowText" lastClr="000000"/>
              </a:solidFill>
            </a:endParaRPr>
          </a:p>
        </p:txBody>
      </p:sp>
      <p:sp>
        <p:nvSpPr>
          <p:cNvPr id="9" name="TextBox 8"/>
          <p:cNvSpPr txBox="1"/>
          <p:nvPr/>
        </p:nvSpPr>
        <p:spPr>
          <a:xfrm>
            <a:off x="880440" y="2285724"/>
            <a:ext cx="7383118" cy="2308324"/>
          </a:xfrm>
          <a:prstGeom prst="rect">
            <a:avLst/>
          </a:prstGeom>
          <a:noFill/>
          <a:ln w="38100">
            <a:solidFill>
              <a:schemeClr val="tx1"/>
            </a:solidFill>
          </a:ln>
        </p:spPr>
        <p:txBody>
          <a:bodyPr wrap="square" rtlCol="0">
            <a:spAutoFit/>
          </a:bodyPr>
          <a:lstStyle/>
          <a:p>
            <a:pPr algn="ctr"/>
            <a:r>
              <a:rPr lang="en-US" sz="4800" dirty="0" smtClean="0">
                <a:latin typeface="Tahoma" charset="0"/>
                <a:ea typeface="Tahoma" charset="0"/>
                <a:cs typeface="Tahoma" charset="0"/>
              </a:rPr>
              <a:t>The Destroyer will be destroyed when its done destroying.</a:t>
            </a:r>
            <a:endParaRPr lang="en-US" sz="4800" dirty="0">
              <a:latin typeface="Tahoma" charset="0"/>
              <a:ea typeface="Tahoma" charset="0"/>
              <a:cs typeface="Tahoma" charset="0"/>
            </a:endParaRPr>
          </a:p>
        </p:txBody>
      </p:sp>
      <p:sp>
        <p:nvSpPr>
          <p:cNvPr id="10" name="TextBox 9"/>
          <p:cNvSpPr txBox="1"/>
          <p:nvPr/>
        </p:nvSpPr>
        <p:spPr>
          <a:xfrm>
            <a:off x="2753726" y="4998377"/>
            <a:ext cx="3636545" cy="646331"/>
          </a:xfrm>
          <a:prstGeom prst="rect">
            <a:avLst/>
          </a:prstGeom>
          <a:solidFill>
            <a:srgbClr val="FFFF00"/>
          </a:solidFill>
          <a:ln w="28575">
            <a:noFill/>
          </a:ln>
        </p:spPr>
        <p:txBody>
          <a:bodyPr wrap="square" rtlCol="0">
            <a:spAutoFit/>
          </a:bodyPr>
          <a:lstStyle/>
          <a:p>
            <a:pPr algn="ctr"/>
            <a:r>
              <a:rPr lang="en-US" sz="3600" b="1" dirty="0" smtClean="0">
                <a:solidFill>
                  <a:sysClr val="windowText" lastClr="000000"/>
                </a:solidFill>
              </a:rPr>
              <a:t>Chapter 33</a:t>
            </a:r>
            <a:endParaRPr lang="en-US" sz="3600" dirty="0">
              <a:solidFill>
                <a:sysClr val="windowText" lastClr="000000"/>
              </a:solidFill>
            </a:endParaRPr>
          </a:p>
        </p:txBody>
      </p:sp>
    </p:spTree>
    <p:extLst>
      <p:ext uri="{BB962C8B-B14F-4D97-AF65-F5344CB8AC3E}">
        <p14:creationId xmlns:p14="http://schemas.microsoft.com/office/powerpoint/2010/main" val="1535788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76182" y="415492"/>
            <a:ext cx="3636545" cy="584775"/>
          </a:xfrm>
          <a:prstGeom prst="rect">
            <a:avLst/>
          </a:prstGeom>
          <a:solidFill>
            <a:srgbClr val="C00000"/>
          </a:solidFill>
          <a:ln w="28575">
            <a:noFill/>
          </a:ln>
        </p:spPr>
        <p:txBody>
          <a:bodyPr wrap="square" rtlCol="0">
            <a:spAutoFit/>
          </a:bodyPr>
          <a:lstStyle/>
          <a:p>
            <a:pPr algn="ctr"/>
            <a:r>
              <a:rPr lang="en-US" sz="3200" b="1" dirty="0" smtClean="0"/>
              <a:t>1-39</a:t>
            </a:r>
            <a:endParaRPr lang="en-US" sz="3200" dirty="0"/>
          </a:p>
        </p:txBody>
      </p:sp>
      <p:sp>
        <p:nvSpPr>
          <p:cNvPr id="3" name="TextBox 2"/>
          <p:cNvSpPr txBox="1"/>
          <p:nvPr/>
        </p:nvSpPr>
        <p:spPr>
          <a:xfrm>
            <a:off x="4771238" y="415491"/>
            <a:ext cx="3636545" cy="584775"/>
          </a:xfrm>
          <a:prstGeom prst="rect">
            <a:avLst/>
          </a:prstGeom>
          <a:solidFill>
            <a:srgbClr val="00B0F0"/>
          </a:solidFill>
          <a:ln w="28575">
            <a:noFill/>
          </a:ln>
        </p:spPr>
        <p:txBody>
          <a:bodyPr wrap="square" rtlCol="0">
            <a:spAutoFit/>
          </a:bodyPr>
          <a:lstStyle/>
          <a:p>
            <a:pPr algn="ctr"/>
            <a:r>
              <a:rPr lang="en-US" sz="3200" b="1" dirty="0" smtClean="0">
                <a:solidFill>
                  <a:sysClr val="windowText" lastClr="000000"/>
                </a:solidFill>
              </a:rPr>
              <a:t>40-66</a:t>
            </a:r>
            <a:endParaRPr lang="en-US" sz="3200" dirty="0">
              <a:solidFill>
                <a:sysClr val="windowText" lastClr="000000"/>
              </a:solidFill>
            </a:endParaRPr>
          </a:p>
        </p:txBody>
      </p:sp>
      <p:sp>
        <p:nvSpPr>
          <p:cNvPr id="4" name="TextBox 3"/>
          <p:cNvSpPr txBox="1"/>
          <p:nvPr/>
        </p:nvSpPr>
        <p:spPr>
          <a:xfrm>
            <a:off x="776182" y="1107591"/>
            <a:ext cx="1150588" cy="584775"/>
          </a:xfrm>
          <a:prstGeom prst="rect">
            <a:avLst/>
          </a:prstGeom>
          <a:solidFill>
            <a:srgbClr val="C00000"/>
          </a:solidFill>
          <a:ln w="28575">
            <a:noFill/>
          </a:ln>
        </p:spPr>
        <p:txBody>
          <a:bodyPr wrap="square" rtlCol="0">
            <a:spAutoFit/>
          </a:bodyPr>
          <a:lstStyle/>
          <a:p>
            <a:pPr algn="ctr"/>
            <a:r>
              <a:rPr lang="en-US" sz="3200" b="1" dirty="0" smtClean="0"/>
              <a:t>1-12</a:t>
            </a:r>
            <a:endParaRPr lang="en-US" sz="3200" dirty="0"/>
          </a:p>
        </p:txBody>
      </p:sp>
      <p:sp>
        <p:nvSpPr>
          <p:cNvPr id="5" name="TextBox 4"/>
          <p:cNvSpPr txBox="1"/>
          <p:nvPr/>
        </p:nvSpPr>
        <p:spPr>
          <a:xfrm>
            <a:off x="3276599" y="1107591"/>
            <a:ext cx="1136127" cy="584775"/>
          </a:xfrm>
          <a:prstGeom prst="rect">
            <a:avLst/>
          </a:prstGeom>
          <a:solidFill>
            <a:srgbClr val="C00000"/>
          </a:solidFill>
          <a:ln w="28575">
            <a:noFill/>
          </a:ln>
        </p:spPr>
        <p:txBody>
          <a:bodyPr wrap="square" rtlCol="0">
            <a:spAutoFit/>
          </a:bodyPr>
          <a:lstStyle/>
          <a:p>
            <a:pPr algn="ctr"/>
            <a:r>
              <a:rPr lang="en-US" sz="3200" b="1" dirty="0" smtClean="0"/>
              <a:t>28-39</a:t>
            </a:r>
            <a:endParaRPr lang="en-US" sz="3200" dirty="0"/>
          </a:p>
        </p:txBody>
      </p:sp>
      <p:sp>
        <p:nvSpPr>
          <p:cNvPr id="6" name="TextBox 5"/>
          <p:cNvSpPr txBox="1"/>
          <p:nvPr/>
        </p:nvSpPr>
        <p:spPr>
          <a:xfrm>
            <a:off x="2033621" y="1107591"/>
            <a:ext cx="1136127" cy="584775"/>
          </a:xfrm>
          <a:prstGeom prst="rect">
            <a:avLst/>
          </a:prstGeom>
          <a:solidFill>
            <a:srgbClr val="C00000"/>
          </a:solidFill>
          <a:ln w="28575">
            <a:noFill/>
          </a:ln>
        </p:spPr>
        <p:txBody>
          <a:bodyPr wrap="square" rtlCol="0">
            <a:spAutoFit/>
          </a:bodyPr>
          <a:lstStyle/>
          <a:p>
            <a:pPr algn="ctr"/>
            <a:r>
              <a:rPr lang="en-US" sz="3200" b="1" dirty="0" smtClean="0"/>
              <a:t>13-27</a:t>
            </a:r>
            <a:endParaRPr lang="en-US" sz="3200" dirty="0"/>
          </a:p>
        </p:txBody>
      </p:sp>
      <p:sp>
        <p:nvSpPr>
          <p:cNvPr id="7" name="TextBox 6"/>
          <p:cNvSpPr txBox="1"/>
          <p:nvPr/>
        </p:nvSpPr>
        <p:spPr>
          <a:xfrm>
            <a:off x="4771238" y="1107588"/>
            <a:ext cx="1738419" cy="584775"/>
          </a:xfrm>
          <a:prstGeom prst="rect">
            <a:avLst/>
          </a:prstGeom>
          <a:solidFill>
            <a:srgbClr val="00B0F0"/>
          </a:solidFill>
          <a:ln w="28575">
            <a:noFill/>
          </a:ln>
        </p:spPr>
        <p:txBody>
          <a:bodyPr wrap="square" rtlCol="0">
            <a:spAutoFit/>
          </a:bodyPr>
          <a:lstStyle/>
          <a:p>
            <a:pPr algn="ctr"/>
            <a:r>
              <a:rPr lang="en-US" sz="3200" b="1" dirty="0" smtClean="0">
                <a:solidFill>
                  <a:sysClr val="windowText" lastClr="000000"/>
                </a:solidFill>
              </a:rPr>
              <a:t>40-55</a:t>
            </a:r>
            <a:endParaRPr lang="en-US" sz="3200" dirty="0">
              <a:solidFill>
                <a:sysClr val="windowText" lastClr="000000"/>
              </a:solidFill>
            </a:endParaRPr>
          </a:p>
        </p:txBody>
      </p:sp>
      <p:sp>
        <p:nvSpPr>
          <p:cNvPr id="8" name="TextBox 7"/>
          <p:cNvSpPr txBox="1"/>
          <p:nvPr/>
        </p:nvSpPr>
        <p:spPr>
          <a:xfrm>
            <a:off x="6672943" y="1107587"/>
            <a:ext cx="1734840" cy="584775"/>
          </a:xfrm>
          <a:prstGeom prst="rect">
            <a:avLst/>
          </a:prstGeom>
          <a:solidFill>
            <a:srgbClr val="00B0F0"/>
          </a:solidFill>
          <a:ln w="28575">
            <a:noFill/>
          </a:ln>
        </p:spPr>
        <p:txBody>
          <a:bodyPr wrap="square" rtlCol="0">
            <a:spAutoFit/>
          </a:bodyPr>
          <a:lstStyle/>
          <a:p>
            <a:pPr algn="ctr"/>
            <a:r>
              <a:rPr lang="en-US" sz="3200" b="1" dirty="0" smtClean="0">
                <a:solidFill>
                  <a:sysClr val="windowText" lastClr="000000"/>
                </a:solidFill>
              </a:rPr>
              <a:t>56-66</a:t>
            </a:r>
            <a:endParaRPr lang="en-US" sz="3200" dirty="0">
              <a:solidFill>
                <a:sysClr val="windowText" lastClr="000000"/>
              </a:solidFill>
            </a:endParaRPr>
          </a:p>
        </p:txBody>
      </p:sp>
      <p:sp>
        <p:nvSpPr>
          <p:cNvPr id="9" name="TextBox 8"/>
          <p:cNvSpPr txBox="1"/>
          <p:nvPr/>
        </p:nvSpPr>
        <p:spPr>
          <a:xfrm>
            <a:off x="880440" y="2285724"/>
            <a:ext cx="7383118" cy="1569660"/>
          </a:xfrm>
          <a:prstGeom prst="rect">
            <a:avLst/>
          </a:prstGeom>
          <a:noFill/>
          <a:ln w="38100">
            <a:solidFill>
              <a:schemeClr val="tx1"/>
            </a:solidFill>
          </a:ln>
        </p:spPr>
        <p:txBody>
          <a:bodyPr wrap="square" rtlCol="0">
            <a:spAutoFit/>
          </a:bodyPr>
          <a:lstStyle/>
          <a:p>
            <a:pPr algn="ctr"/>
            <a:r>
              <a:rPr lang="en-US" sz="4800" dirty="0" smtClean="0">
                <a:latin typeface="Tahoma" charset="0"/>
                <a:ea typeface="Tahoma" charset="0"/>
                <a:cs typeface="Tahoma" charset="0"/>
              </a:rPr>
              <a:t>Everyone who thirsts, come to the waters!</a:t>
            </a:r>
            <a:endParaRPr lang="en-US" sz="4800" dirty="0">
              <a:latin typeface="Tahoma" charset="0"/>
              <a:ea typeface="Tahoma" charset="0"/>
              <a:cs typeface="Tahoma" charset="0"/>
            </a:endParaRPr>
          </a:p>
        </p:txBody>
      </p:sp>
      <p:sp>
        <p:nvSpPr>
          <p:cNvPr id="10" name="TextBox 9"/>
          <p:cNvSpPr txBox="1"/>
          <p:nvPr/>
        </p:nvSpPr>
        <p:spPr>
          <a:xfrm>
            <a:off x="2753726" y="4258148"/>
            <a:ext cx="3636545" cy="646331"/>
          </a:xfrm>
          <a:prstGeom prst="rect">
            <a:avLst/>
          </a:prstGeom>
          <a:solidFill>
            <a:srgbClr val="FFFF00"/>
          </a:solidFill>
          <a:ln w="28575">
            <a:noFill/>
          </a:ln>
        </p:spPr>
        <p:txBody>
          <a:bodyPr wrap="square" rtlCol="0">
            <a:spAutoFit/>
          </a:bodyPr>
          <a:lstStyle/>
          <a:p>
            <a:pPr algn="ctr"/>
            <a:r>
              <a:rPr lang="en-US" sz="3600" b="1" dirty="0" smtClean="0">
                <a:solidFill>
                  <a:sysClr val="windowText" lastClr="000000"/>
                </a:solidFill>
              </a:rPr>
              <a:t>Chapter 55</a:t>
            </a:r>
            <a:endParaRPr lang="en-US" sz="3600" dirty="0">
              <a:solidFill>
                <a:sysClr val="windowText" lastClr="000000"/>
              </a:solidFill>
            </a:endParaRPr>
          </a:p>
        </p:txBody>
      </p:sp>
    </p:spTree>
    <p:extLst>
      <p:ext uri="{BB962C8B-B14F-4D97-AF65-F5344CB8AC3E}">
        <p14:creationId xmlns:p14="http://schemas.microsoft.com/office/powerpoint/2010/main" val="1467538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76182" y="415492"/>
            <a:ext cx="3636545" cy="584775"/>
          </a:xfrm>
          <a:prstGeom prst="rect">
            <a:avLst/>
          </a:prstGeom>
          <a:solidFill>
            <a:srgbClr val="C00000"/>
          </a:solidFill>
          <a:ln w="28575">
            <a:noFill/>
          </a:ln>
        </p:spPr>
        <p:txBody>
          <a:bodyPr wrap="square" rtlCol="0">
            <a:spAutoFit/>
          </a:bodyPr>
          <a:lstStyle/>
          <a:p>
            <a:pPr algn="ctr"/>
            <a:r>
              <a:rPr lang="en-US" sz="3200" b="1" dirty="0" smtClean="0"/>
              <a:t>1-39</a:t>
            </a:r>
            <a:endParaRPr lang="en-US" sz="3200" dirty="0"/>
          </a:p>
        </p:txBody>
      </p:sp>
      <p:sp>
        <p:nvSpPr>
          <p:cNvPr id="3" name="TextBox 2"/>
          <p:cNvSpPr txBox="1"/>
          <p:nvPr/>
        </p:nvSpPr>
        <p:spPr>
          <a:xfrm>
            <a:off x="4771238" y="415491"/>
            <a:ext cx="3636545" cy="584775"/>
          </a:xfrm>
          <a:prstGeom prst="rect">
            <a:avLst/>
          </a:prstGeom>
          <a:solidFill>
            <a:srgbClr val="00B0F0"/>
          </a:solidFill>
          <a:ln w="28575">
            <a:noFill/>
          </a:ln>
        </p:spPr>
        <p:txBody>
          <a:bodyPr wrap="square" rtlCol="0">
            <a:spAutoFit/>
          </a:bodyPr>
          <a:lstStyle/>
          <a:p>
            <a:pPr algn="ctr"/>
            <a:r>
              <a:rPr lang="en-US" sz="3200" b="1" dirty="0" smtClean="0">
                <a:solidFill>
                  <a:sysClr val="windowText" lastClr="000000"/>
                </a:solidFill>
              </a:rPr>
              <a:t>40-66</a:t>
            </a:r>
            <a:endParaRPr lang="en-US" sz="3200" dirty="0">
              <a:solidFill>
                <a:sysClr val="windowText" lastClr="000000"/>
              </a:solidFill>
            </a:endParaRPr>
          </a:p>
        </p:txBody>
      </p:sp>
      <p:sp>
        <p:nvSpPr>
          <p:cNvPr id="4" name="TextBox 3"/>
          <p:cNvSpPr txBox="1"/>
          <p:nvPr/>
        </p:nvSpPr>
        <p:spPr>
          <a:xfrm>
            <a:off x="776182" y="1107591"/>
            <a:ext cx="1150588" cy="584775"/>
          </a:xfrm>
          <a:prstGeom prst="rect">
            <a:avLst/>
          </a:prstGeom>
          <a:solidFill>
            <a:srgbClr val="C00000"/>
          </a:solidFill>
          <a:ln w="28575">
            <a:noFill/>
          </a:ln>
        </p:spPr>
        <p:txBody>
          <a:bodyPr wrap="square" rtlCol="0">
            <a:spAutoFit/>
          </a:bodyPr>
          <a:lstStyle/>
          <a:p>
            <a:pPr algn="ctr"/>
            <a:r>
              <a:rPr lang="en-US" sz="3200" b="1" dirty="0" smtClean="0"/>
              <a:t>1-12</a:t>
            </a:r>
            <a:endParaRPr lang="en-US" sz="3200" dirty="0"/>
          </a:p>
        </p:txBody>
      </p:sp>
      <p:sp>
        <p:nvSpPr>
          <p:cNvPr id="5" name="TextBox 4"/>
          <p:cNvSpPr txBox="1"/>
          <p:nvPr/>
        </p:nvSpPr>
        <p:spPr>
          <a:xfrm>
            <a:off x="3276599" y="1107591"/>
            <a:ext cx="1136127" cy="584775"/>
          </a:xfrm>
          <a:prstGeom prst="rect">
            <a:avLst/>
          </a:prstGeom>
          <a:solidFill>
            <a:srgbClr val="C00000"/>
          </a:solidFill>
          <a:ln w="28575">
            <a:noFill/>
          </a:ln>
        </p:spPr>
        <p:txBody>
          <a:bodyPr wrap="square" rtlCol="0">
            <a:spAutoFit/>
          </a:bodyPr>
          <a:lstStyle/>
          <a:p>
            <a:pPr algn="ctr"/>
            <a:r>
              <a:rPr lang="en-US" sz="3200" b="1" dirty="0" smtClean="0"/>
              <a:t>28-39</a:t>
            </a:r>
            <a:endParaRPr lang="en-US" sz="3200" dirty="0"/>
          </a:p>
        </p:txBody>
      </p:sp>
      <p:sp>
        <p:nvSpPr>
          <p:cNvPr id="6" name="TextBox 5"/>
          <p:cNvSpPr txBox="1"/>
          <p:nvPr/>
        </p:nvSpPr>
        <p:spPr>
          <a:xfrm>
            <a:off x="2033621" y="1107591"/>
            <a:ext cx="1136127" cy="584775"/>
          </a:xfrm>
          <a:prstGeom prst="rect">
            <a:avLst/>
          </a:prstGeom>
          <a:solidFill>
            <a:srgbClr val="C00000"/>
          </a:solidFill>
          <a:ln w="28575">
            <a:noFill/>
          </a:ln>
        </p:spPr>
        <p:txBody>
          <a:bodyPr wrap="square" rtlCol="0">
            <a:spAutoFit/>
          </a:bodyPr>
          <a:lstStyle/>
          <a:p>
            <a:pPr algn="ctr"/>
            <a:r>
              <a:rPr lang="en-US" sz="3200" b="1" dirty="0" smtClean="0"/>
              <a:t>13-27</a:t>
            </a:r>
            <a:endParaRPr lang="en-US" sz="3200" dirty="0"/>
          </a:p>
        </p:txBody>
      </p:sp>
      <p:sp>
        <p:nvSpPr>
          <p:cNvPr id="7" name="TextBox 6"/>
          <p:cNvSpPr txBox="1"/>
          <p:nvPr/>
        </p:nvSpPr>
        <p:spPr>
          <a:xfrm>
            <a:off x="4771238" y="1107588"/>
            <a:ext cx="1738419" cy="584775"/>
          </a:xfrm>
          <a:prstGeom prst="rect">
            <a:avLst/>
          </a:prstGeom>
          <a:solidFill>
            <a:srgbClr val="00B0F0"/>
          </a:solidFill>
          <a:ln w="28575">
            <a:noFill/>
          </a:ln>
        </p:spPr>
        <p:txBody>
          <a:bodyPr wrap="square" rtlCol="0">
            <a:spAutoFit/>
          </a:bodyPr>
          <a:lstStyle/>
          <a:p>
            <a:pPr algn="ctr"/>
            <a:r>
              <a:rPr lang="en-US" sz="3200" b="1" dirty="0" smtClean="0">
                <a:solidFill>
                  <a:sysClr val="windowText" lastClr="000000"/>
                </a:solidFill>
              </a:rPr>
              <a:t>40-55</a:t>
            </a:r>
            <a:endParaRPr lang="en-US" sz="3200" dirty="0">
              <a:solidFill>
                <a:sysClr val="windowText" lastClr="000000"/>
              </a:solidFill>
            </a:endParaRPr>
          </a:p>
        </p:txBody>
      </p:sp>
      <p:sp>
        <p:nvSpPr>
          <p:cNvPr id="8" name="TextBox 7"/>
          <p:cNvSpPr txBox="1"/>
          <p:nvPr/>
        </p:nvSpPr>
        <p:spPr>
          <a:xfrm>
            <a:off x="6672943" y="1107587"/>
            <a:ext cx="1734840" cy="584775"/>
          </a:xfrm>
          <a:prstGeom prst="rect">
            <a:avLst/>
          </a:prstGeom>
          <a:solidFill>
            <a:srgbClr val="00B0F0"/>
          </a:solidFill>
          <a:ln w="28575">
            <a:noFill/>
          </a:ln>
        </p:spPr>
        <p:txBody>
          <a:bodyPr wrap="square" rtlCol="0">
            <a:spAutoFit/>
          </a:bodyPr>
          <a:lstStyle/>
          <a:p>
            <a:pPr algn="ctr"/>
            <a:r>
              <a:rPr lang="en-US" sz="3200" b="1" dirty="0" smtClean="0">
                <a:solidFill>
                  <a:sysClr val="windowText" lastClr="000000"/>
                </a:solidFill>
              </a:rPr>
              <a:t>56-66</a:t>
            </a:r>
            <a:endParaRPr lang="en-US" sz="3200" dirty="0">
              <a:solidFill>
                <a:sysClr val="windowText" lastClr="000000"/>
              </a:solidFill>
            </a:endParaRPr>
          </a:p>
        </p:txBody>
      </p:sp>
      <p:sp>
        <p:nvSpPr>
          <p:cNvPr id="9" name="TextBox 8"/>
          <p:cNvSpPr txBox="1"/>
          <p:nvPr/>
        </p:nvSpPr>
        <p:spPr>
          <a:xfrm>
            <a:off x="880440" y="2285724"/>
            <a:ext cx="7383118" cy="2308324"/>
          </a:xfrm>
          <a:prstGeom prst="rect">
            <a:avLst/>
          </a:prstGeom>
          <a:noFill/>
          <a:ln w="38100">
            <a:solidFill>
              <a:schemeClr val="tx1"/>
            </a:solidFill>
          </a:ln>
        </p:spPr>
        <p:txBody>
          <a:bodyPr wrap="square" rtlCol="0">
            <a:spAutoFit/>
          </a:bodyPr>
          <a:lstStyle/>
          <a:p>
            <a:pPr algn="ctr"/>
            <a:r>
              <a:rPr lang="en-US" sz="4800" dirty="0" smtClean="0">
                <a:latin typeface="Tahoma" charset="0"/>
                <a:ea typeface="Tahoma" charset="0"/>
                <a:cs typeface="Tahoma" charset="0"/>
              </a:rPr>
              <a:t>The ransomed return to Zion on the Highway of Holiness!</a:t>
            </a:r>
            <a:endParaRPr lang="en-US" sz="4800" dirty="0">
              <a:latin typeface="Tahoma" charset="0"/>
              <a:ea typeface="Tahoma" charset="0"/>
              <a:cs typeface="Tahoma" charset="0"/>
            </a:endParaRPr>
          </a:p>
        </p:txBody>
      </p:sp>
      <p:sp>
        <p:nvSpPr>
          <p:cNvPr id="10" name="TextBox 9"/>
          <p:cNvSpPr txBox="1"/>
          <p:nvPr/>
        </p:nvSpPr>
        <p:spPr>
          <a:xfrm>
            <a:off x="2753726" y="4864240"/>
            <a:ext cx="3636545" cy="646331"/>
          </a:xfrm>
          <a:prstGeom prst="rect">
            <a:avLst/>
          </a:prstGeom>
          <a:solidFill>
            <a:srgbClr val="FFFF00"/>
          </a:solidFill>
          <a:ln w="28575">
            <a:noFill/>
          </a:ln>
        </p:spPr>
        <p:txBody>
          <a:bodyPr wrap="square" rtlCol="0">
            <a:spAutoFit/>
          </a:bodyPr>
          <a:lstStyle/>
          <a:p>
            <a:pPr algn="ctr"/>
            <a:r>
              <a:rPr lang="en-US" sz="3600" b="1" dirty="0" smtClean="0">
                <a:solidFill>
                  <a:sysClr val="windowText" lastClr="000000"/>
                </a:solidFill>
              </a:rPr>
              <a:t>Chapter 35</a:t>
            </a:r>
            <a:endParaRPr lang="en-US" sz="3600" dirty="0">
              <a:solidFill>
                <a:sysClr val="windowText" lastClr="000000"/>
              </a:solidFill>
            </a:endParaRPr>
          </a:p>
        </p:txBody>
      </p:sp>
    </p:spTree>
    <p:extLst>
      <p:ext uri="{BB962C8B-B14F-4D97-AF65-F5344CB8AC3E}">
        <p14:creationId xmlns:p14="http://schemas.microsoft.com/office/powerpoint/2010/main" val="1831536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3E4F19A7-A959-40BB-972C-4880BAF8EB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19323</TotalTime>
  <Words>1472</Words>
  <Application>Microsoft Office PowerPoint</Application>
  <PresentationFormat>On-screen Show (4:3)</PresentationFormat>
  <Paragraphs>308</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Book of Isaiah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Class Plan</vt:lpstr>
      <vt:lpstr>Isaiah 56:1</vt:lpstr>
      <vt:lpstr>PowerPoint Presentation</vt:lpstr>
      <vt:lpstr>Isaiah 61:1-9</vt:lpstr>
      <vt:lpstr>Isaiah 61 in the New Testament</vt:lpstr>
      <vt:lpstr>Book of Isaiah</vt:lpstr>
      <vt:lpstr>Structure of Isaiah</vt:lpstr>
      <vt:lpstr>Isaiah Highlights (1-12)</vt:lpstr>
      <vt:lpstr>Structure of Isaiah</vt:lpstr>
      <vt:lpstr>Isaiah Highlights (13-27)</vt:lpstr>
      <vt:lpstr>Structure of Isaiah</vt:lpstr>
      <vt:lpstr>Isaiah Highlights (28-39)</vt:lpstr>
      <vt:lpstr>Structure of Isaiah</vt:lpstr>
      <vt:lpstr>Isaiah Highlights (40-55)</vt:lpstr>
      <vt:lpstr>PowerPoint Presentation</vt:lpstr>
      <vt:lpstr>God’s “Servant” in Isaiah 40-55</vt:lpstr>
      <vt:lpstr>Isaiah 56-66</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Book of Isaiah</dc:title>
  <dc:creator>Microsoft Office User</dc:creator>
  <cp:lastModifiedBy>Jon Baize</cp:lastModifiedBy>
  <cp:revision>261</cp:revision>
  <cp:lastPrinted>2018-02-01T00:01:42Z</cp:lastPrinted>
  <dcterms:created xsi:type="dcterms:W3CDTF">2017-12-06T22:33:32Z</dcterms:created>
  <dcterms:modified xsi:type="dcterms:W3CDTF">2018-04-18T22:34:52Z</dcterms:modified>
</cp:coreProperties>
</file>