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5"/>
  </p:handoutMasterIdLst>
  <p:sldIdLst>
    <p:sldId id="336" r:id="rId2"/>
    <p:sldId id="271" r:id="rId3"/>
    <p:sldId id="405" r:id="rId4"/>
    <p:sldId id="403" r:id="rId5"/>
    <p:sldId id="404" r:id="rId6"/>
    <p:sldId id="407" r:id="rId7"/>
    <p:sldId id="383" r:id="rId8"/>
    <p:sldId id="408" r:id="rId9"/>
    <p:sldId id="338" r:id="rId10"/>
    <p:sldId id="364" r:id="rId11"/>
    <p:sldId id="340" r:id="rId12"/>
    <p:sldId id="341" r:id="rId13"/>
    <p:sldId id="342" r:id="rId14"/>
    <p:sldId id="343" r:id="rId15"/>
    <p:sldId id="359" r:id="rId16"/>
    <p:sldId id="360" r:id="rId17"/>
    <p:sldId id="409" r:id="rId18"/>
    <p:sldId id="410" r:id="rId19"/>
    <p:sldId id="337" r:id="rId20"/>
    <p:sldId id="294" r:id="rId21"/>
    <p:sldId id="388" r:id="rId22"/>
    <p:sldId id="344" r:id="rId23"/>
    <p:sldId id="406"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56"/>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4/25/2018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4/25/2018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4/25/2018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1200329"/>
          </a:xfrm>
          <a:prstGeom prst="rect">
            <a:avLst/>
          </a:prstGeom>
          <a:noFill/>
        </p:spPr>
        <p:txBody>
          <a:bodyPr wrap="square" rtlCol="0">
            <a:spAutoFit/>
          </a:bodyPr>
          <a:lstStyle/>
          <a:p>
            <a:pPr marL="457200" indent="-457200">
              <a:buFont typeface="Wingdings" charset="2"/>
              <a:buChar char="q"/>
            </a:pPr>
            <a:r>
              <a:rPr lang="en-US" sz="2400" dirty="0" smtClean="0"/>
              <a:t>The Spirit of the Lord is on me</a:t>
            </a:r>
            <a:r>
              <a:rPr lang="mr-IN" sz="2400" dirty="0" smtClean="0"/>
              <a:t>…</a:t>
            </a:r>
            <a:r>
              <a:rPr lang="en-US" sz="2400" dirty="0" smtClean="0"/>
              <a:t>to proclaim good news to the poor.</a:t>
            </a:r>
          </a:p>
          <a:p>
            <a:pPr marL="457200" indent="-457200">
              <a:buFont typeface="Wingdings" charset="2"/>
              <a:buChar char="q"/>
            </a:pPr>
            <a:r>
              <a:rPr lang="en-US" sz="2400" dirty="0" smtClean="0"/>
              <a:t>Your gates will be open continually; they will not be closed. </a:t>
            </a:r>
            <a:endParaRPr lang="en-US" sz="2400" dirty="0"/>
          </a:p>
          <a:p>
            <a:pPr marL="457200" indent="-457200">
              <a:buFont typeface="Wingdings" charset="2"/>
              <a:buChar char="q"/>
            </a:pPr>
            <a:r>
              <a:rPr lang="en-US" sz="2400" dirty="0" smtClean="0"/>
              <a:t>Zion will be called Delight </a:t>
            </a:r>
            <a:r>
              <a:rPr lang="en-US" sz="2400" dirty="0"/>
              <a:t>&amp; </a:t>
            </a:r>
            <a:r>
              <a:rPr lang="en-US" sz="2400" dirty="0" smtClean="0"/>
              <a:t>Married, not Forsaken &amp; Desolate. </a:t>
            </a:r>
          </a:p>
        </p:txBody>
      </p:sp>
      <p:sp>
        <p:nvSpPr>
          <p:cNvPr id="17" name="Rectangle 16"/>
          <p:cNvSpPr/>
          <p:nvPr/>
        </p:nvSpPr>
        <p:spPr>
          <a:xfrm>
            <a:off x="76198" y="125608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8" name="Rectangle 7"/>
          <p:cNvSpPr/>
          <p:nvPr/>
        </p:nvSpPr>
        <p:spPr>
          <a:xfrm>
            <a:off x="76198" y="494978"/>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15" name="Rectangle 14"/>
          <p:cNvSpPr/>
          <p:nvPr/>
        </p:nvSpPr>
        <p:spPr>
          <a:xfrm>
            <a:off x="76198" y="88119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192823" y="3038356"/>
            <a:ext cx="6758354" cy="3280382"/>
          </a:xfrm>
        </p:spPr>
        <p:txBody>
          <a:bodyPr>
            <a:normAutofit/>
          </a:bodyPr>
          <a:lstStyle/>
          <a:p>
            <a:r>
              <a:rPr lang="en-US" sz="5400" dirty="0">
                <a:solidFill>
                  <a:srgbClr val="FFFF00"/>
                </a:solidFill>
                <a:latin typeface="Tahoma" charset="0"/>
                <a:ea typeface="Tahoma" charset="0"/>
                <a:cs typeface="Tahoma" charset="0"/>
              </a:rPr>
              <a:t>Chapters 56-66</a:t>
            </a:r>
          </a:p>
          <a:p>
            <a:r>
              <a:rPr lang="en-US" sz="4800" dirty="0">
                <a:solidFill>
                  <a:srgbClr val="00B0F0"/>
                </a:solidFill>
                <a:latin typeface="Tahoma" charset="0"/>
                <a:ea typeface="Tahoma" charset="0"/>
                <a:cs typeface="Tahoma" charset="0"/>
              </a:rPr>
              <a:t>Glorious Victory for God’s </a:t>
            </a:r>
            <a:r>
              <a:rPr lang="en-US" sz="4800" dirty="0" smtClean="0">
                <a:solidFill>
                  <a:srgbClr val="00B0F0"/>
                </a:solidFill>
                <a:latin typeface="Tahoma" charset="0"/>
                <a:ea typeface="Tahoma" charset="0"/>
                <a:cs typeface="Tahoma" charset="0"/>
              </a:rPr>
              <a:t>People</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183"/>
            <a:ext cx="7886700" cy="668027"/>
          </a:xfrm>
        </p:spPr>
        <p:txBody>
          <a:bodyPr>
            <a:normAutofit/>
          </a:bodyPr>
          <a:lstStyle/>
          <a:p>
            <a:pPr algn="ctr"/>
            <a:r>
              <a:rPr lang="en-US" sz="3200" dirty="0" smtClean="0">
                <a:latin typeface="Tahoma" charset="0"/>
                <a:ea typeface="Tahoma" charset="0"/>
                <a:cs typeface="Tahoma" charset="0"/>
              </a:rPr>
              <a:t>God’s “Servant” in Isaiah 40-55</a:t>
            </a:r>
            <a:endParaRPr lang="en-US" sz="3200" dirty="0">
              <a:latin typeface="Tahoma" charset="0"/>
              <a:ea typeface="Tahoma" charset="0"/>
              <a:cs typeface="Tahoma" charset="0"/>
            </a:endParaRPr>
          </a:p>
        </p:txBody>
      </p:sp>
      <p:sp>
        <p:nvSpPr>
          <p:cNvPr id="4" name="TextBox 3"/>
          <p:cNvSpPr txBox="1"/>
          <p:nvPr/>
        </p:nvSpPr>
        <p:spPr>
          <a:xfrm>
            <a:off x="628650" y="8953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is </a:t>
            </a:r>
            <a:r>
              <a:rPr lang="en-US" sz="3200" smtClean="0">
                <a:solidFill>
                  <a:schemeClr val="bg1"/>
                </a:solidFill>
                <a:latin typeface="Tahoma" charset="0"/>
                <a:ea typeface="Tahoma" charset="0"/>
                <a:cs typeface="Tahoma" charset="0"/>
              </a:rPr>
              <a:t>God’s Servant.</a:t>
            </a:r>
            <a:endParaRPr lang="en-US" sz="3200" dirty="0" smtClean="0">
              <a:solidFill>
                <a:schemeClr val="bg1"/>
              </a:solidFill>
              <a:latin typeface="Tahoma" charset="0"/>
              <a:ea typeface="Tahoma" charset="0"/>
              <a:cs typeface="Tahoma" charset="0"/>
            </a:endParaRPr>
          </a:p>
          <a:p>
            <a:pPr algn="ctr"/>
            <a:r>
              <a:rPr lang="en-US" sz="3200" dirty="0" smtClean="0">
                <a:solidFill>
                  <a:schemeClr val="bg1"/>
                </a:solidFill>
                <a:latin typeface="Tahoma" charset="0"/>
                <a:ea typeface="Tahoma" charset="0"/>
                <a:cs typeface="Tahoma" charset="0"/>
              </a:rPr>
              <a:t>41:8; 44:1-2, 21; 45:4</a:t>
            </a:r>
          </a:p>
        </p:txBody>
      </p:sp>
      <p:sp>
        <p:nvSpPr>
          <p:cNvPr id="6" name="TextBox 5"/>
          <p:cNvSpPr txBox="1"/>
          <p:nvPr/>
        </p:nvSpPr>
        <p:spPr>
          <a:xfrm>
            <a:off x="628650" y="20602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and is committed to help.</a:t>
            </a:r>
          </a:p>
          <a:p>
            <a:pPr algn="ctr"/>
            <a:r>
              <a:rPr lang="en-US" sz="3200" dirty="0" smtClean="0">
                <a:solidFill>
                  <a:schemeClr val="bg1"/>
                </a:solidFill>
                <a:latin typeface="Tahoma" charset="0"/>
                <a:ea typeface="Tahoma" charset="0"/>
                <a:cs typeface="Tahoma" charset="0"/>
              </a:rPr>
              <a:t>41:8-10; 44:1-5, 21-23; 45:4</a:t>
            </a:r>
          </a:p>
        </p:txBody>
      </p:sp>
      <p:sp>
        <p:nvSpPr>
          <p:cNvPr id="7" name="TextBox 6"/>
          <p:cNvSpPr txBox="1"/>
          <p:nvPr/>
        </p:nvSpPr>
        <p:spPr>
          <a:xfrm>
            <a:off x="628650" y="32251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to serve His purpose.</a:t>
            </a:r>
          </a:p>
          <a:p>
            <a:pPr algn="ctr"/>
            <a:r>
              <a:rPr lang="en-US" sz="3200" dirty="0" smtClean="0">
                <a:solidFill>
                  <a:schemeClr val="bg1"/>
                </a:solidFill>
                <a:latin typeface="Tahoma" charset="0"/>
                <a:ea typeface="Tahoma" charset="0"/>
                <a:cs typeface="Tahoma" charset="0"/>
              </a:rPr>
              <a:t>42:1-4; 43:8-13</a:t>
            </a:r>
          </a:p>
        </p:txBody>
      </p:sp>
      <p:sp>
        <p:nvSpPr>
          <p:cNvPr id="8" name="TextBox 7"/>
          <p:cNvSpPr txBox="1"/>
          <p:nvPr/>
        </p:nvSpPr>
        <p:spPr>
          <a:xfrm>
            <a:off x="628650" y="43900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failed and had to be brought back.</a:t>
            </a:r>
          </a:p>
          <a:p>
            <a:pPr algn="ctr"/>
            <a:r>
              <a:rPr lang="en-US" sz="3200" dirty="0" smtClean="0">
                <a:solidFill>
                  <a:schemeClr val="bg1"/>
                </a:solidFill>
                <a:latin typeface="Tahoma" charset="0"/>
                <a:ea typeface="Tahoma" charset="0"/>
                <a:cs typeface="Tahoma" charset="0"/>
              </a:rPr>
              <a:t>42:18-22; 49:1-7</a:t>
            </a:r>
          </a:p>
        </p:txBody>
      </p:sp>
      <p:sp>
        <p:nvSpPr>
          <p:cNvPr id="9" name="TextBox 8"/>
          <p:cNvSpPr txBox="1"/>
          <p:nvPr/>
        </p:nvSpPr>
        <p:spPr>
          <a:xfrm>
            <a:off x="628650" y="55549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Coming back requires severe discipline.</a:t>
            </a:r>
          </a:p>
          <a:p>
            <a:pPr algn="ctr"/>
            <a:r>
              <a:rPr lang="en-US" sz="3200" dirty="0" smtClean="0">
                <a:solidFill>
                  <a:schemeClr val="bg1"/>
                </a:solidFill>
                <a:latin typeface="Tahoma" charset="0"/>
                <a:ea typeface="Tahoma" charset="0"/>
                <a:cs typeface="Tahoma" charset="0"/>
              </a:rPr>
              <a:t>50:4-11; 52:13-53:12</a:t>
            </a:r>
          </a:p>
        </p:txBody>
      </p:sp>
    </p:spTree>
    <p:extLst>
      <p:ext uri="{BB962C8B-B14F-4D97-AF65-F5344CB8AC3E}">
        <p14:creationId xmlns:p14="http://schemas.microsoft.com/office/powerpoint/2010/main" val="94976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61:10-62:12</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734291" y="1367316"/>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61:10-62:12</a:t>
            </a:r>
            <a:endParaRPr lang="en-US" sz="3000" dirty="0">
              <a:solidFill>
                <a:schemeClr val="bg1"/>
              </a:solidFill>
              <a:latin typeface="Tahoma" charset="0"/>
              <a:ea typeface="Tahoma" charset="0"/>
              <a:cs typeface="Tahoma" charset="0"/>
            </a:endParaRPr>
          </a:p>
        </p:txBody>
      </p:sp>
      <p:sp>
        <p:nvSpPr>
          <p:cNvPr id="16" name="Rectangle 15"/>
          <p:cNvSpPr/>
          <p:nvPr/>
        </p:nvSpPr>
        <p:spPr>
          <a:xfrm>
            <a:off x="2090370" y="1368952"/>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206223"/>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670068"/>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823760"/>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595916"/>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7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52195"/>
            <a:ext cx="7886700" cy="549272"/>
          </a:xfrm>
        </p:spPr>
        <p:txBody>
          <a:bodyPr>
            <a:normAutofit/>
          </a:bodyPr>
          <a:lstStyle/>
          <a:p>
            <a:pPr algn="ctr"/>
            <a:r>
              <a:rPr lang="en-US" sz="3200" dirty="0" smtClean="0">
                <a:latin typeface="Tahoma" charset="0"/>
                <a:ea typeface="Tahoma" charset="0"/>
                <a:cs typeface="Tahoma" charset="0"/>
              </a:rPr>
              <a:t>Isaiah 60</a:t>
            </a:r>
            <a:endParaRPr lang="en-US" sz="3200" dirty="0">
              <a:latin typeface="Tahoma" charset="0"/>
              <a:ea typeface="Tahoma" charset="0"/>
              <a:cs typeface="Tahoma" charset="0"/>
            </a:endParaRPr>
          </a:p>
        </p:txBody>
      </p:sp>
      <p:sp>
        <p:nvSpPr>
          <p:cNvPr id="5" name="Rectangle 4"/>
          <p:cNvSpPr/>
          <p:nvPr/>
        </p:nvSpPr>
        <p:spPr>
          <a:xfrm>
            <a:off x="1606976" y="1976265"/>
            <a:ext cx="5930045" cy="1652954"/>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Tahoma" charset="0"/>
                <a:ea typeface="Tahoma" charset="0"/>
                <a:cs typeface="Tahoma" charset="0"/>
              </a:rPr>
              <a:t>How does this chapter describe the city </a:t>
            </a:r>
            <a:r>
              <a:rPr lang="en-US" sz="4000" smtClean="0">
                <a:solidFill>
                  <a:schemeClr val="bg1"/>
                </a:solidFill>
                <a:latin typeface="Tahoma" charset="0"/>
                <a:ea typeface="Tahoma" charset="0"/>
                <a:cs typeface="Tahoma" charset="0"/>
              </a:rPr>
              <a:t>of God?</a:t>
            </a:r>
            <a:endParaRPr lang="en-US" sz="4000" dirty="0">
              <a:solidFill>
                <a:schemeClr val="bg1"/>
              </a:solidFill>
              <a:latin typeface="Tahoma" charset="0"/>
              <a:ea typeface="Tahoma" charset="0"/>
              <a:cs typeface="Tahoma" charset="0"/>
            </a:endParaRPr>
          </a:p>
        </p:txBody>
      </p:sp>
      <p:sp>
        <p:nvSpPr>
          <p:cNvPr id="6" name="Rectangle 5"/>
          <p:cNvSpPr/>
          <p:nvPr/>
        </p:nvSpPr>
        <p:spPr>
          <a:xfrm>
            <a:off x="933449" y="4140099"/>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latin typeface="Tahoma" charset="0"/>
                <a:ea typeface="Tahoma" charset="0"/>
                <a:cs typeface="Tahoma" charset="0"/>
              </a:rPr>
              <a:t>Light of God on it</a:t>
            </a:r>
            <a:endParaRPr lang="en-US" sz="3200" dirty="0">
              <a:solidFill>
                <a:schemeClr val="bg1"/>
              </a:solidFill>
              <a:latin typeface="Tahoma" charset="0"/>
              <a:ea typeface="Tahoma" charset="0"/>
              <a:cs typeface="Tahoma" charset="0"/>
            </a:endParaRPr>
          </a:p>
        </p:txBody>
      </p:sp>
      <p:sp>
        <p:nvSpPr>
          <p:cNvPr id="7" name="Rectangle 6"/>
          <p:cNvSpPr/>
          <p:nvPr/>
        </p:nvSpPr>
        <p:spPr>
          <a:xfrm>
            <a:off x="933449" y="4878653"/>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Nations come to it</a:t>
            </a:r>
            <a:endParaRPr lang="en-US" sz="3200" dirty="0">
              <a:solidFill>
                <a:schemeClr val="bg1"/>
              </a:solidFill>
              <a:latin typeface="Tahoma" charset="0"/>
              <a:ea typeface="Tahoma" charset="0"/>
              <a:cs typeface="Tahoma" charset="0"/>
            </a:endParaRPr>
          </a:p>
        </p:txBody>
      </p:sp>
      <p:sp>
        <p:nvSpPr>
          <p:cNvPr id="8" name="Rectangle 7"/>
          <p:cNvSpPr/>
          <p:nvPr/>
        </p:nvSpPr>
        <p:spPr>
          <a:xfrm>
            <a:off x="933448" y="5617207"/>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Filled with wealth</a:t>
            </a:r>
            <a:endParaRPr lang="en-US" sz="3200" dirty="0">
              <a:solidFill>
                <a:schemeClr val="bg1"/>
              </a:solidFill>
              <a:latin typeface="Tahoma" charset="0"/>
              <a:ea typeface="Tahoma" charset="0"/>
              <a:cs typeface="Tahoma" charset="0"/>
            </a:endParaRPr>
          </a:p>
        </p:txBody>
      </p:sp>
      <p:sp>
        <p:nvSpPr>
          <p:cNvPr id="10" name="Rectangle 9"/>
          <p:cNvSpPr/>
          <p:nvPr/>
        </p:nvSpPr>
        <p:spPr>
          <a:xfrm>
            <a:off x="4626217" y="4140099"/>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Built up, secure</a:t>
            </a:r>
            <a:endParaRPr lang="en-US" sz="3200" dirty="0">
              <a:solidFill>
                <a:schemeClr val="bg1"/>
              </a:solidFill>
              <a:latin typeface="Tahoma" charset="0"/>
              <a:ea typeface="Tahoma" charset="0"/>
              <a:cs typeface="Tahoma" charset="0"/>
            </a:endParaRPr>
          </a:p>
        </p:txBody>
      </p:sp>
      <p:sp>
        <p:nvSpPr>
          <p:cNvPr id="11" name="Rectangle 10"/>
          <p:cNvSpPr/>
          <p:nvPr/>
        </p:nvSpPr>
        <p:spPr>
          <a:xfrm>
            <a:off x="4626217" y="4878653"/>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Righteous, holy</a:t>
            </a:r>
            <a:endParaRPr lang="en-US" sz="3200" dirty="0">
              <a:solidFill>
                <a:schemeClr val="bg1"/>
              </a:solidFill>
              <a:latin typeface="Tahoma" charset="0"/>
              <a:ea typeface="Tahoma" charset="0"/>
              <a:cs typeface="Tahoma" charset="0"/>
            </a:endParaRPr>
          </a:p>
        </p:txBody>
      </p:sp>
      <p:sp>
        <p:nvSpPr>
          <p:cNvPr id="12" name="Rectangle 11"/>
          <p:cNvSpPr/>
          <p:nvPr/>
        </p:nvSpPr>
        <p:spPr>
          <a:xfrm>
            <a:off x="4626217" y="5617207"/>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Glory to God</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52195"/>
            <a:ext cx="7886700" cy="549272"/>
          </a:xfrm>
        </p:spPr>
        <p:txBody>
          <a:bodyPr>
            <a:normAutofit/>
          </a:bodyPr>
          <a:lstStyle/>
          <a:p>
            <a:pPr algn="ctr"/>
            <a:r>
              <a:rPr lang="en-US" sz="3200" dirty="0" smtClean="0">
                <a:latin typeface="Tahoma" charset="0"/>
                <a:ea typeface="Tahoma" charset="0"/>
                <a:cs typeface="Tahoma" charset="0"/>
              </a:rPr>
              <a:t>Isaiah 61:10-62:12</a:t>
            </a:r>
            <a:endParaRPr lang="en-US" sz="3200" dirty="0">
              <a:latin typeface="Tahoma" charset="0"/>
              <a:ea typeface="Tahoma" charset="0"/>
              <a:cs typeface="Tahoma" charset="0"/>
            </a:endParaRPr>
          </a:p>
        </p:txBody>
      </p:sp>
      <p:sp>
        <p:nvSpPr>
          <p:cNvPr id="5" name="Rectangle 4"/>
          <p:cNvSpPr/>
          <p:nvPr/>
        </p:nvSpPr>
        <p:spPr>
          <a:xfrm>
            <a:off x="1606976" y="1976265"/>
            <a:ext cx="5930045" cy="1652954"/>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Tahoma" charset="0"/>
                <a:ea typeface="Tahoma" charset="0"/>
                <a:cs typeface="Tahoma" charset="0"/>
              </a:rPr>
              <a:t>How does this description match ch.60?</a:t>
            </a:r>
            <a:endParaRPr lang="en-US" sz="4000" dirty="0">
              <a:solidFill>
                <a:schemeClr val="bg1"/>
              </a:solidFill>
              <a:latin typeface="Tahoma" charset="0"/>
              <a:ea typeface="Tahoma" charset="0"/>
              <a:cs typeface="Tahoma" charset="0"/>
            </a:endParaRPr>
          </a:p>
        </p:txBody>
      </p:sp>
      <p:sp>
        <p:nvSpPr>
          <p:cNvPr id="6" name="Rectangle 5"/>
          <p:cNvSpPr/>
          <p:nvPr/>
        </p:nvSpPr>
        <p:spPr>
          <a:xfrm>
            <a:off x="933449" y="4140099"/>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bg1"/>
                </a:solidFill>
                <a:latin typeface="Tahoma" charset="0"/>
                <a:ea typeface="Tahoma" charset="0"/>
                <a:cs typeface="Tahoma" charset="0"/>
              </a:rPr>
              <a:t>Light of God on it</a:t>
            </a:r>
            <a:endParaRPr lang="en-US" sz="3200" dirty="0">
              <a:solidFill>
                <a:schemeClr val="bg1"/>
              </a:solidFill>
              <a:latin typeface="Tahoma" charset="0"/>
              <a:ea typeface="Tahoma" charset="0"/>
              <a:cs typeface="Tahoma" charset="0"/>
            </a:endParaRPr>
          </a:p>
        </p:txBody>
      </p:sp>
      <p:sp>
        <p:nvSpPr>
          <p:cNvPr id="7" name="Rectangle 6"/>
          <p:cNvSpPr/>
          <p:nvPr/>
        </p:nvSpPr>
        <p:spPr>
          <a:xfrm>
            <a:off x="933449" y="4878653"/>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Nations come to it</a:t>
            </a:r>
            <a:endParaRPr lang="en-US" sz="3200" dirty="0">
              <a:solidFill>
                <a:schemeClr val="bg1"/>
              </a:solidFill>
              <a:latin typeface="Tahoma" charset="0"/>
              <a:ea typeface="Tahoma" charset="0"/>
              <a:cs typeface="Tahoma" charset="0"/>
            </a:endParaRPr>
          </a:p>
        </p:txBody>
      </p:sp>
      <p:sp>
        <p:nvSpPr>
          <p:cNvPr id="8" name="Rectangle 7"/>
          <p:cNvSpPr/>
          <p:nvPr/>
        </p:nvSpPr>
        <p:spPr>
          <a:xfrm>
            <a:off x="933448" y="5617207"/>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Filled with wealth</a:t>
            </a:r>
            <a:endParaRPr lang="en-US" sz="3200" dirty="0">
              <a:solidFill>
                <a:schemeClr val="bg1"/>
              </a:solidFill>
              <a:latin typeface="Tahoma" charset="0"/>
              <a:ea typeface="Tahoma" charset="0"/>
              <a:cs typeface="Tahoma" charset="0"/>
            </a:endParaRPr>
          </a:p>
        </p:txBody>
      </p:sp>
      <p:sp>
        <p:nvSpPr>
          <p:cNvPr id="10" name="Rectangle 9"/>
          <p:cNvSpPr/>
          <p:nvPr/>
        </p:nvSpPr>
        <p:spPr>
          <a:xfrm>
            <a:off x="4626217" y="4140099"/>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Built up, secure</a:t>
            </a:r>
            <a:endParaRPr lang="en-US" sz="3200" dirty="0">
              <a:solidFill>
                <a:schemeClr val="bg1"/>
              </a:solidFill>
              <a:latin typeface="Tahoma" charset="0"/>
              <a:ea typeface="Tahoma" charset="0"/>
              <a:cs typeface="Tahoma" charset="0"/>
            </a:endParaRPr>
          </a:p>
        </p:txBody>
      </p:sp>
      <p:sp>
        <p:nvSpPr>
          <p:cNvPr id="11" name="Rectangle 10"/>
          <p:cNvSpPr/>
          <p:nvPr/>
        </p:nvSpPr>
        <p:spPr>
          <a:xfrm>
            <a:off x="4626217" y="4878653"/>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Righteous, holy</a:t>
            </a:r>
            <a:endParaRPr lang="en-US" sz="3200" dirty="0">
              <a:solidFill>
                <a:schemeClr val="bg1"/>
              </a:solidFill>
              <a:latin typeface="Tahoma" charset="0"/>
              <a:ea typeface="Tahoma" charset="0"/>
              <a:cs typeface="Tahoma" charset="0"/>
            </a:endParaRPr>
          </a:p>
        </p:txBody>
      </p:sp>
      <p:sp>
        <p:nvSpPr>
          <p:cNvPr id="12" name="Rectangle 11"/>
          <p:cNvSpPr/>
          <p:nvPr/>
        </p:nvSpPr>
        <p:spPr>
          <a:xfrm>
            <a:off x="4626217" y="5617207"/>
            <a:ext cx="3579934" cy="631194"/>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ahoma" charset="0"/>
                <a:ea typeface="Tahoma" charset="0"/>
                <a:cs typeface="Tahoma" charset="0"/>
              </a:rPr>
              <a:t>Glory to God</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30624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60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3777" y="656492"/>
            <a:ext cx="8776447" cy="6107723"/>
          </a:xfrm>
        </p:spPr>
        <p:txBody>
          <a:bodyPr>
            <a:normAutofit fontScale="85000" lnSpcReduction="10000"/>
          </a:bodyPr>
          <a:lstStyle/>
          <a:p>
            <a:pPr marL="0" indent="0">
              <a:lnSpc>
                <a:spcPct val="120000"/>
              </a:lnSpc>
              <a:spcBef>
                <a:spcPts val="0"/>
              </a:spcBef>
              <a:buNone/>
            </a:pPr>
            <a:r>
              <a:rPr lang="en-US" sz="3100" b="1" u="sng" dirty="0" smtClean="0">
                <a:latin typeface="Tahoma" charset="0"/>
                <a:ea typeface="Tahoma" charset="0"/>
                <a:cs typeface="Tahoma" charset="0"/>
              </a:rPr>
              <a:t>Ephesians </a:t>
            </a:r>
            <a:r>
              <a:rPr lang="en-US" sz="3100" b="1" u="sng" dirty="0">
                <a:latin typeface="Tahoma" charset="0"/>
                <a:ea typeface="Tahoma" charset="0"/>
                <a:cs typeface="Tahoma" charset="0"/>
              </a:rPr>
              <a:t>5</a:t>
            </a:r>
            <a:r>
              <a:rPr lang="en-US" sz="3100" b="1" dirty="0" smtClean="0">
                <a:latin typeface="Tahoma" charset="0"/>
                <a:ea typeface="Tahoma" charset="0"/>
                <a:cs typeface="Tahoma" charset="0"/>
              </a:rPr>
              <a:t> </a:t>
            </a:r>
            <a:r>
              <a:rPr lang="en-US" sz="3100" b="1" i="1" dirty="0" smtClean="0">
                <a:latin typeface="Tahoma" charset="0"/>
                <a:ea typeface="Tahoma" charset="0"/>
                <a:cs typeface="Tahoma" charset="0"/>
              </a:rPr>
              <a:t>(see Isaiah 60:1-3)</a:t>
            </a:r>
            <a:endParaRPr lang="en-US" sz="3100" b="1" i="1" u="sng" dirty="0" smtClean="0">
              <a:latin typeface="Tahoma" charset="0"/>
              <a:ea typeface="Tahoma" charset="0"/>
              <a:cs typeface="Tahoma" charset="0"/>
            </a:endParaRPr>
          </a:p>
          <a:p>
            <a:pPr marL="0" indent="0">
              <a:lnSpc>
                <a:spcPct val="120000"/>
              </a:lnSpc>
              <a:spcBef>
                <a:spcPts val="0"/>
              </a:spcBef>
              <a:buNone/>
            </a:pPr>
            <a:r>
              <a:rPr lang="en-US" sz="3400" dirty="0">
                <a:latin typeface="Tahoma" charset="0"/>
                <a:ea typeface="Tahoma" charset="0"/>
                <a:cs typeface="Tahoma" charset="0"/>
              </a:rPr>
              <a:t>Walk as children of light (for the fruit of light is found in all that is good and right and true), and try to discern what is pleasing to the Lord. Take no part in the unfruitful works of darkness, but instead expose them. For it is shameful even to speak of the things that they do in secret. But when anything is exposed by the light, it becomes visible, for anything that becomes visible is light. Therefore it says</a:t>
            </a:r>
            <a:r>
              <a:rPr lang="en-US" sz="3400" dirty="0" smtClean="0">
                <a:latin typeface="Tahoma" charset="0"/>
                <a:ea typeface="Tahoma" charset="0"/>
                <a:cs typeface="Tahoma" charset="0"/>
              </a:rPr>
              <a:t>,</a:t>
            </a:r>
          </a:p>
          <a:p>
            <a:pPr marL="0" indent="0">
              <a:lnSpc>
                <a:spcPct val="120000"/>
              </a:lnSpc>
              <a:spcBef>
                <a:spcPts val="0"/>
              </a:spcBef>
              <a:buNone/>
            </a:pPr>
            <a:r>
              <a:rPr lang="en-US" sz="3400" dirty="0" smtClean="0">
                <a:solidFill>
                  <a:srgbClr val="FFFF00"/>
                </a:solidFill>
                <a:latin typeface="Tahoma" charset="0"/>
                <a:ea typeface="Tahoma" charset="0"/>
                <a:cs typeface="Tahoma" charset="0"/>
              </a:rPr>
              <a:t>“</a:t>
            </a:r>
            <a:r>
              <a:rPr lang="en-US" sz="3400" dirty="0">
                <a:solidFill>
                  <a:srgbClr val="FFFF00"/>
                </a:solidFill>
                <a:latin typeface="Tahoma" charset="0"/>
                <a:ea typeface="Tahoma" charset="0"/>
                <a:cs typeface="Tahoma" charset="0"/>
              </a:rPr>
              <a:t>Awake, O sleeper</a:t>
            </a:r>
            <a:r>
              <a:rPr lang="en-US" sz="3400" dirty="0" smtClean="0">
                <a:solidFill>
                  <a:srgbClr val="FFFF00"/>
                </a:solidFill>
                <a:latin typeface="Tahoma" charset="0"/>
                <a:ea typeface="Tahoma" charset="0"/>
                <a:cs typeface="Tahoma" charset="0"/>
              </a:rPr>
              <a:t>,</a:t>
            </a:r>
          </a:p>
          <a:p>
            <a:pPr marL="0" indent="0">
              <a:lnSpc>
                <a:spcPct val="120000"/>
              </a:lnSpc>
              <a:spcBef>
                <a:spcPts val="0"/>
              </a:spcBef>
              <a:buNone/>
            </a:pPr>
            <a:r>
              <a:rPr lang="en-US" sz="3400" dirty="0" smtClean="0">
                <a:solidFill>
                  <a:srgbClr val="FFFF00"/>
                </a:solidFill>
                <a:latin typeface="Tahoma" charset="0"/>
                <a:ea typeface="Tahoma" charset="0"/>
                <a:cs typeface="Tahoma" charset="0"/>
              </a:rPr>
              <a:t>    </a:t>
            </a:r>
            <a:r>
              <a:rPr lang="en-US" sz="3400" dirty="0">
                <a:solidFill>
                  <a:srgbClr val="FFFF00"/>
                </a:solidFill>
                <a:latin typeface="Tahoma" charset="0"/>
                <a:ea typeface="Tahoma" charset="0"/>
                <a:cs typeface="Tahoma" charset="0"/>
              </a:rPr>
              <a:t>and arise from the dead</a:t>
            </a:r>
            <a:r>
              <a:rPr lang="en-US" sz="3400" dirty="0" smtClean="0">
                <a:solidFill>
                  <a:srgbClr val="FFFF00"/>
                </a:solidFill>
                <a:latin typeface="Tahoma" charset="0"/>
                <a:ea typeface="Tahoma" charset="0"/>
                <a:cs typeface="Tahoma" charset="0"/>
              </a:rPr>
              <a:t>,</a:t>
            </a:r>
          </a:p>
          <a:p>
            <a:pPr marL="0" indent="0">
              <a:lnSpc>
                <a:spcPct val="120000"/>
              </a:lnSpc>
              <a:spcBef>
                <a:spcPts val="0"/>
              </a:spcBef>
              <a:buNone/>
            </a:pPr>
            <a:r>
              <a:rPr lang="en-US" sz="3400" dirty="0" smtClean="0">
                <a:solidFill>
                  <a:srgbClr val="FFFF00"/>
                </a:solidFill>
                <a:latin typeface="Tahoma" charset="0"/>
                <a:ea typeface="Tahoma" charset="0"/>
                <a:cs typeface="Tahoma" charset="0"/>
              </a:rPr>
              <a:t>and </a:t>
            </a:r>
            <a:r>
              <a:rPr lang="en-US" sz="3400" dirty="0">
                <a:solidFill>
                  <a:srgbClr val="FFFF00"/>
                </a:solidFill>
                <a:latin typeface="Tahoma" charset="0"/>
                <a:ea typeface="Tahoma" charset="0"/>
                <a:cs typeface="Tahoma" charset="0"/>
              </a:rPr>
              <a:t>Christ will shine on you.”</a:t>
            </a: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60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3777" y="656492"/>
            <a:ext cx="8776447" cy="6119446"/>
          </a:xfrm>
        </p:spPr>
        <p:txBody>
          <a:bodyPr>
            <a:normAutofit fontScale="85000" lnSpcReduction="20000"/>
          </a:bodyPr>
          <a:lstStyle/>
          <a:p>
            <a:pPr marL="0" indent="0">
              <a:lnSpc>
                <a:spcPct val="120000"/>
              </a:lnSpc>
              <a:spcBef>
                <a:spcPts val="0"/>
              </a:spcBef>
              <a:buNone/>
            </a:pPr>
            <a:r>
              <a:rPr lang="en-US" sz="3100" b="1" u="sng" dirty="0" smtClean="0">
                <a:latin typeface="Tahoma" charset="0"/>
                <a:ea typeface="Tahoma" charset="0"/>
                <a:cs typeface="Tahoma" charset="0"/>
              </a:rPr>
              <a:t>Revelation 21</a:t>
            </a:r>
            <a:r>
              <a:rPr lang="en-US" sz="3100" b="1" dirty="0" smtClean="0">
                <a:latin typeface="Tahoma" charset="0"/>
                <a:ea typeface="Tahoma" charset="0"/>
                <a:cs typeface="Tahoma" charset="0"/>
              </a:rPr>
              <a:t> </a:t>
            </a:r>
            <a:r>
              <a:rPr lang="en-US" sz="3100" b="1" i="1" dirty="0" smtClean="0">
                <a:latin typeface="Tahoma" charset="0"/>
                <a:ea typeface="Tahoma" charset="0"/>
                <a:cs typeface="Tahoma" charset="0"/>
              </a:rPr>
              <a:t>(see Isaiah 60:3,5,11,19)</a:t>
            </a:r>
            <a:endParaRPr lang="en-US" sz="3100" b="1" i="1" u="sng" dirty="0" smtClean="0">
              <a:latin typeface="Tahoma" charset="0"/>
              <a:ea typeface="Tahoma" charset="0"/>
              <a:cs typeface="Tahoma" charset="0"/>
            </a:endParaRPr>
          </a:p>
          <a:p>
            <a:pPr marL="0" indent="0">
              <a:lnSpc>
                <a:spcPct val="120000"/>
              </a:lnSpc>
              <a:spcBef>
                <a:spcPts val="0"/>
              </a:spcBef>
              <a:buNone/>
            </a:pPr>
            <a:r>
              <a:rPr lang="en-US" sz="3400" dirty="0">
                <a:latin typeface="Tahoma" charset="0"/>
                <a:ea typeface="Tahoma" charset="0"/>
                <a:cs typeface="Tahoma" charset="0"/>
              </a:rPr>
              <a:t>And I saw no temple in the city, for its temple is the Lord God the Almighty and the Lamb. And the city has no need of sun or moon to shine on it, </a:t>
            </a:r>
            <a:r>
              <a:rPr lang="en-US" sz="3400" dirty="0">
                <a:solidFill>
                  <a:srgbClr val="FFFF00"/>
                </a:solidFill>
                <a:latin typeface="Tahoma" charset="0"/>
                <a:ea typeface="Tahoma" charset="0"/>
                <a:cs typeface="Tahoma" charset="0"/>
              </a:rPr>
              <a:t>for the glory of God gives it light</a:t>
            </a:r>
            <a:r>
              <a:rPr lang="en-US" sz="3400" dirty="0">
                <a:latin typeface="Tahoma" charset="0"/>
                <a:ea typeface="Tahoma" charset="0"/>
                <a:cs typeface="Tahoma" charset="0"/>
              </a:rPr>
              <a:t>, and its lamp is the Lamb. </a:t>
            </a:r>
            <a:r>
              <a:rPr lang="en-US" sz="3400" dirty="0">
                <a:solidFill>
                  <a:srgbClr val="FFFF00"/>
                </a:solidFill>
                <a:latin typeface="Tahoma" charset="0"/>
                <a:ea typeface="Tahoma" charset="0"/>
                <a:cs typeface="Tahoma" charset="0"/>
              </a:rPr>
              <a:t>By its light will the nations walk, and the kings of the earth will bring their glory into it, and its gates will never be shut by day</a:t>
            </a:r>
            <a:r>
              <a:rPr lang="en-US" sz="3400" dirty="0">
                <a:latin typeface="Tahoma" charset="0"/>
                <a:ea typeface="Tahoma" charset="0"/>
                <a:cs typeface="Tahoma" charset="0"/>
              </a:rPr>
              <a:t>—and there will be no night there. </a:t>
            </a:r>
            <a:r>
              <a:rPr lang="en-US" sz="3400" dirty="0">
                <a:solidFill>
                  <a:srgbClr val="FFFF00"/>
                </a:solidFill>
                <a:latin typeface="Tahoma" charset="0"/>
                <a:ea typeface="Tahoma" charset="0"/>
                <a:cs typeface="Tahoma" charset="0"/>
              </a:rPr>
              <a:t>They will bring into it the glory and the honor of the nations</a:t>
            </a:r>
            <a:r>
              <a:rPr lang="en-US" sz="3400" dirty="0">
                <a:latin typeface="Tahoma" charset="0"/>
                <a:ea typeface="Tahoma" charset="0"/>
                <a:cs typeface="Tahoma" charset="0"/>
              </a:rPr>
              <a:t>. But nothing unclean will ever enter it, nor anyone who does what is detestable or false, but only those who are written in the Lamb's book of life.</a:t>
            </a:r>
            <a:endParaRPr lang="en-US" sz="34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827621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19456</TotalTime>
  <Words>1439</Words>
  <Application>Microsoft Office PowerPoint</Application>
  <PresentationFormat>On-screen Show (4:3)</PresentationFormat>
  <Paragraphs>235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Book of Isaiah</vt:lpstr>
      <vt:lpstr>Class Plan</vt:lpstr>
      <vt:lpstr>Isaiah 56:1</vt:lpstr>
      <vt:lpstr>PowerPoint Presentation</vt:lpstr>
      <vt:lpstr>Isaiah 60</vt:lpstr>
      <vt:lpstr>Isaiah 61:10-62:12</vt:lpstr>
      <vt:lpstr>Isaiah 60 in the New Testament</vt:lpstr>
      <vt:lpstr>Isaiah 60 in the New Testament</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Structure of Isaiah</vt:lpstr>
      <vt:lpstr>Isaiah Highlights (56-66)</vt:lpstr>
      <vt:lpstr>Book of Isaiah</vt:lpstr>
      <vt:lpstr>PowerPoint Presentation</vt:lpstr>
      <vt:lpstr>God’s “Servant” in Isaiah 40-55</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267</cp:revision>
  <cp:lastPrinted>2018-04-25T23:03:11Z</cp:lastPrinted>
  <dcterms:created xsi:type="dcterms:W3CDTF">2017-12-06T22:33:32Z</dcterms:created>
  <dcterms:modified xsi:type="dcterms:W3CDTF">2018-04-25T23:09:17Z</dcterms:modified>
</cp:coreProperties>
</file>