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60" r:id="rId2"/>
    <p:sldId id="290" r:id="rId3"/>
    <p:sldId id="291" r:id="rId4"/>
    <p:sldId id="292" r:id="rId5"/>
    <p:sldId id="293" r:id="rId6"/>
    <p:sldId id="29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87" autoAdjust="0"/>
  </p:normalViewPr>
  <p:slideViewPr>
    <p:cSldViewPr snapToGrid="0">
      <p:cViewPr varScale="1">
        <p:scale>
          <a:sx n="44" d="100"/>
          <a:sy n="44" d="100"/>
        </p:scale>
        <p:origin x="-690" y="-102"/>
      </p:cViewPr>
      <p:guideLst>
        <p:guide orient="horz" pos="2160"/>
        <p:guide orient="horz" pos="2080"/>
        <p:guide orient="horz" pos="2839"/>
        <p:guide pos="4889"/>
        <p:guide pos="2882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5/6/2012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8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5" Type="http://schemas.microsoft.com/office/2007/relationships/media" Target="../media/media3.mp4"/><Relationship Id="rId10" Type="http://schemas.openxmlformats.org/officeDocument/2006/relationships/image" Target="../media/image3.jpeg"/><Relationship Id="rId4" Type="http://schemas.openxmlformats.org/officeDocument/2006/relationships/video" Target="../media/media2.mp4"/><Relationship Id="rId9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86202" y="0"/>
            <a:ext cx="411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4" y="500520"/>
            <a:ext cx="2255157" cy="2008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7029115" y="500518"/>
            <a:ext cx="2231136" cy="2002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3036361"/>
            <a:ext cx="3599132" cy="1470025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8" y="4506384"/>
            <a:ext cx="3589404" cy="113241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Fish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303" y="499872"/>
            <a:ext cx="2002537" cy="1999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Turtle.mp4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18306" y="499872"/>
            <a:ext cx="2002537" cy="1999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1"/>
            <a:ext cx="3008313" cy="825500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622572"/>
            <a:ext cx="5111749" cy="550359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96630"/>
            <a:ext cx="2057401" cy="5529535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596630"/>
            <a:ext cx="6019801" cy="5529535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947"/>
            <a:ext cx="8229600" cy="844685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14400" y="0"/>
            <a:ext cx="82296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2453149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620947"/>
            <a:ext cx="7548665" cy="844685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600203"/>
            <a:ext cx="7548665" cy="4340156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6369115"/>
            <a:ext cx="2133600" cy="365125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636911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6369115"/>
            <a:ext cx="2133600" cy="365125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947"/>
            <a:ext cx="8229600" cy="844685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900791" y="537028"/>
            <a:ext cx="4902748" cy="5544457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3" y="620947"/>
            <a:ext cx="4826144" cy="844685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3" y="1600203"/>
            <a:ext cx="4826144" cy="4340156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28600" y="2590800"/>
            <a:ext cx="9601200" cy="129540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51" y="3074504"/>
            <a:ext cx="1523180" cy="1498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6" y="3061252"/>
            <a:ext cx="1500809" cy="1475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2" y="2929552"/>
            <a:ext cx="4837113" cy="681037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1"/>
            <a:ext cx="4038601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1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4" cy="63976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4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mp4"/><Relationship Id="rId2" Type="http://schemas.openxmlformats.org/officeDocument/2006/relationships/slideLayout" Target="../slideLayouts/slideLayout2.xml"/><Relationship Id="rId16" Type="http://schemas.microsoft.com/office/2007/relationships/media" Target="../media/media1.mp4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s.mp4">
            <a:hlinkClick r:id="" action="ppaction://media"/>
          </p:cNvPr>
          <p:cNvPicPr>
            <a:picLocks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2774" y="537028"/>
            <a:ext cx="8360229" cy="5544457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2572"/>
            <a:ext cx="8229600" cy="846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340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1" y="3980551"/>
            <a:ext cx="5181600" cy="1554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effectLst/>
              </a:rPr>
              <a:t>IT’S NOT ABOUT THE COVER OR THE </a:t>
            </a:r>
            <a:r>
              <a:rPr lang="en-US" dirty="0" smtClean="0">
                <a:solidFill>
                  <a:schemeClr val="accent6"/>
                </a:solidFill>
                <a:effectLst/>
              </a:rPr>
              <a:t>COLOR</a:t>
            </a:r>
            <a:r>
              <a:rPr lang="en-US" dirty="0" smtClean="0">
                <a:effectLst/>
              </a:rPr>
              <a:t>!</a:t>
            </a:r>
            <a:endParaRPr lang="en-US" sz="25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JAMES 2:1-13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IT’S NOT ABOUT THE COVER OR THE </a:t>
            </a:r>
            <a:r>
              <a:rPr lang="en-US" dirty="0">
                <a:solidFill>
                  <a:srgbClr val="F79646"/>
                </a:solidFill>
                <a:effectLst/>
              </a:rPr>
              <a:t>COLOR</a:t>
            </a:r>
            <a:r>
              <a:rPr lang="en-US" dirty="0">
                <a:effectLst/>
              </a:rPr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658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“My brothers, as believers in our glorious Lord Jesus Christ, don’t show favoritism.”  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dirty="0"/>
              <a:t>Positively: We are to See Others As Jesus Saw </a:t>
            </a:r>
            <a:r>
              <a:rPr lang="en-US" sz="2000" b="1" dirty="0" smtClean="0"/>
              <a:t>Them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“Listen, my dear brothers: Has not God chosen those who are poor in the eyes of the world to be rich in faith and to inherit the kingdom he promised those who love him?” 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468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effectLst/>
              </a:rPr>
              <a:t>IT’S NOT ABOUT THE COVER OR THE </a:t>
            </a:r>
            <a:r>
              <a:rPr lang="en-US" sz="2800" dirty="0">
                <a:solidFill>
                  <a:srgbClr val="F79646"/>
                </a:solidFill>
                <a:effectLst/>
              </a:rPr>
              <a:t>COLOR</a:t>
            </a:r>
            <a:r>
              <a:rPr lang="en-US" sz="2800" dirty="0">
                <a:effectLst/>
              </a:rPr>
              <a:t>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Negatively: Reasons Favoritism is Wrong</a:t>
            </a:r>
            <a:endParaRPr lang="en-US" sz="2400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2800" dirty="0"/>
              <a:t>But you have insulted the poor. Is it not the rich who are exploiting you? Are they not the ones who are dragging you into court? </a:t>
            </a:r>
            <a:r>
              <a:rPr lang="en-US" sz="2800" baseline="30000" dirty="0"/>
              <a:t>7 </a:t>
            </a:r>
            <a:r>
              <a:rPr lang="en-US" sz="2800" dirty="0"/>
              <a:t>Are they not the ones who are slandering the noble name of him to whom you belong? (6-7)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713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effectLst/>
              </a:rPr>
              <a:t>IT’S NOT ABOUT THE COVER OR THE </a:t>
            </a:r>
            <a:r>
              <a:rPr lang="en-US" sz="2400" dirty="0">
                <a:solidFill>
                  <a:srgbClr val="F79646"/>
                </a:solidFill>
                <a:effectLst/>
              </a:rPr>
              <a:t>COLOR</a:t>
            </a:r>
            <a:r>
              <a:rPr lang="en-US" sz="2400" dirty="0">
                <a:effectLst/>
              </a:rPr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u="sng" dirty="0"/>
              <a:t>Practical Reasons:</a:t>
            </a:r>
            <a:endParaRPr lang="en-US" sz="24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b="1" i="1" dirty="0"/>
              <a:t>First, the rich tend to be the ones who </a:t>
            </a:r>
            <a:r>
              <a:rPr lang="en-US" sz="2000" b="1" i="1" dirty="0" smtClean="0"/>
              <a:t>oppress</a:t>
            </a:r>
            <a:r>
              <a:rPr lang="en-US" sz="2000" b="1" dirty="0"/>
              <a:t>.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i="1" dirty="0"/>
              <a:t>Second, the rich are the ones that drag you into court</a:t>
            </a:r>
            <a:r>
              <a:rPr lang="en-US" sz="2000" b="1" dirty="0"/>
              <a:t>.  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i="1" dirty="0"/>
              <a:t>Third, the rich tend to be the ones that slander the name of Christ</a:t>
            </a:r>
            <a:r>
              <a:rPr lang="en-US" sz="2000" b="1" dirty="0"/>
              <a:t>. 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9407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ffectLst/>
              </a:rPr>
              <a:t>IT’S NOT ABOUT THE COVER OR THE </a:t>
            </a:r>
            <a:r>
              <a:rPr lang="en-US" sz="2800" dirty="0">
                <a:solidFill>
                  <a:srgbClr val="F79646"/>
                </a:solidFill>
                <a:effectLst/>
              </a:rPr>
              <a:t>COLOR</a:t>
            </a:r>
            <a:r>
              <a:rPr lang="en-US" sz="2800" dirty="0">
                <a:effectLst/>
              </a:rPr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u="sng" dirty="0"/>
              <a:t>Biblical Reasons</a:t>
            </a:r>
            <a:r>
              <a:rPr lang="en-US" sz="2400" b="1" dirty="0"/>
              <a:t>:</a:t>
            </a:r>
            <a:endParaRPr lang="en-US" sz="24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b="1" i="1" dirty="0"/>
              <a:t>First, Favoritism is a violation of the command to love.</a:t>
            </a:r>
            <a:r>
              <a:rPr lang="en-US" sz="2000" b="1" dirty="0"/>
              <a:t>  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dirty="0"/>
              <a:t>‘Love the Lord your God with all your heart and with all your soul and with all your mind.’﻿ </a:t>
            </a:r>
            <a:r>
              <a:rPr lang="en-US" sz="2000" b="1" baseline="30000" dirty="0"/>
              <a:t>38 </a:t>
            </a:r>
            <a:r>
              <a:rPr lang="en-US" sz="2000" b="1" dirty="0"/>
              <a:t>This is the first and greatest commandment. </a:t>
            </a:r>
            <a:r>
              <a:rPr lang="en-US" sz="2000" b="1" baseline="30000" dirty="0"/>
              <a:t>39 </a:t>
            </a:r>
            <a:r>
              <a:rPr lang="en-US" sz="2000" b="1" dirty="0"/>
              <a:t>And the second is like it: ‘Love your neighbor as yourself.’﻿ </a:t>
            </a:r>
            <a:r>
              <a:rPr lang="en-US" sz="2000" b="1" baseline="30000" dirty="0"/>
              <a:t>40 </a:t>
            </a:r>
            <a:r>
              <a:rPr lang="en-US" sz="2000" b="1" dirty="0"/>
              <a:t>All the Law and the Prophets hang on these two commandments.”</a:t>
            </a:r>
            <a:r>
              <a:rPr lang="en-US" sz="2000" dirty="0"/>
              <a:t> (Matthew 22:37-40)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43884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ffectLst/>
              </a:rPr>
              <a:t>IT’S NOT ABOUT THE COVER OR THE </a:t>
            </a:r>
            <a:r>
              <a:rPr lang="en-US" sz="2800" dirty="0">
                <a:solidFill>
                  <a:srgbClr val="F79646"/>
                </a:solidFill>
                <a:effectLst/>
              </a:rPr>
              <a:t>COLOR</a:t>
            </a:r>
            <a:r>
              <a:rPr lang="en-US" sz="2800" dirty="0">
                <a:effectLst/>
              </a:rPr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Second, James tells us that favoritism is a sin just like more generally accepted sins.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/>
              <a:t>For whoever keeps the whole law and yet stumbles at just one point is guilty of breaking all of it. </a:t>
            </a:r>
            <a:r>
              <a:rPr lang="en-US" b="1" baseline="30000" dirty="0"/>
              <a:t>11 </a:t>
            </a:r>
            <a:r>
              <a:rPr lang="en-US" b="1" dirty="0"/>
              <a:t>For he who said, “Do not commit adultery,”﻿﻿ also said, “Do not murder.” If you do not commit adultery but do commit murder, you have become a lawbreaker.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b="1" baseline="30000" dirty="0"/>
              <a:t>13 </a:t>
            </a:r>
            <a:r>
              <a:rPr lang="en-US" b="1" dirty="0"/>
              <a:t>because judgment without mercy will be shown to anyone who has not been merciful. Mercy triumphs over judgment!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22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ultimedia 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Multimedia Choreography.potx</Template>
  <TotalTime>0</TotalTime>
  <Words>249</Words>
  <Application>Microsoft Office PowerPoint</Application>
  <PresentationFormat>On-screen Show (4:3)</PresentationFormat>
  <Paragraphs>35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Multimedia Choreography</vt:lpstr>
      <vt:lpstr>IT’S NOT ABOUT THE COVER OR THE COLOR!</vt:lpstr>
      <vt:lpstr>IT’S NOT ABOUT THE COVER OR THE COLOR!</vt:lpstr>
      <vt:lpstr>IT’S NOT ABOUT THE COVER OR THE COLOR!</vt:lpstr>
      <vt:lpstr>IT’S NOT ABOUT THE COVER OR THE COLOR!</vt:lpstr>
      <vt:lpstr>IT’S NOT ABOUT THE COVER OR THE COLOR!</vt:lpstr>
      <vt:lpstr>IT’S NOT ABOUT THE COVER OR THE COLOR!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2010-04-09T00:06:37Z</dcterms:created>
  <dcterms:modified xsi:type="dcterms:W3CDTF">2012-05-06T14:07:22Z</dcterms:modified>
</cp:coreProperties>
</file>