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6" r:id="rId6"/>
    <p:sldId id="259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BBD"/>
    <a:srgbClr val="173E6C"/>
    <a:srgbClr val="104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9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0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0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0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459C-82D0-B445-B230-24BE9760B01F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7F2D-0535-BB41-8903-F78AF3C0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0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Footlight MT Light"/>
                <a:cs typeface="Footlight MT Light"/>
              </a:rPr>
              <a:t>The Command</a:t>
            </a:r>
            <a:endParaRPr lang="en-US" sz="3600" dirty="0">
              <a:latin typeface="Footlight MT Light"/>
              <a:cs typeface="Footlight MT Light"/>
            </a:endParaRPr>
          </a:p>
          <a:p>
            <a:r>
              <a:rPr lang="en-US" dirty="0">
                <a:latin typeface="Footlight MT Light"/>
                <a:cs typeface="Footlight MT Light"/>
              </a:rPr>
              <a:t>13 Therefore,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prepare your minds for action</a:t>
            </a:r>
            <a:r>
              <a:rPr lang="en-US" b="1" dirty="0">
                <a:latin typeface="Footlight MT Light"/>
                <a:cs typeface="Footlight MT Light"/>
              </a:rPr>
              <a:t>;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be self-controlled</a:t>
            </a:r>
            <a:r>
              <a:rPr lang="en-US" dirty="0">
                <a:latin typeface="Footlight MT Light"/>
                <a:cs typeface="Footlight MT Light"/>
              </a:rPr>
              <a:t>; set your hope fully on the grace to be given you when Jesus Christ is revealed. </a:t>
            </a:r>
            <a:r>
              <a:rPr lang="en-US" baseline="30000" dirty="0">
                <a:latin typeface="Footlight MT Light"/>
                <a:cs typeface="Footlight MT Light"/>
              </a:rPr>
              <a:t>14 </a:t>
            </a:r>
            <a:r>
              <a:rPr lang="en-US" dirty="0">
                <a:latin typeface="Footlight MT Light"/>
                <a:cs typeface="Footlight MT Light"/>
              </a:rPr>
              <a:t>As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obedient</a:t>
            </a:r>
            <a:r>
              <a:rPr lang="en-US" dirty="0">
                <a:latin typeface="Footlight MT Light"/>
                <a:cs typeface="Footlight MT Light"/>
              </a:rPr>
              <a:t> children,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do not conform to the evil desires you had when you lived in ignorance. </a:t>
            </a:r>
            <a:r>
              <a:rPr lang="en-US" baseline="30000" dirty="0">
                <a:latin typeface="Footlight MT Light"/>
                <a:cs typeface="Footlight MT Light"/>
              </a:rPr>
              <a:t>15 </a:t>
            </a:r>
            <a:r>
              <a:rPr lang="en-US" dirty="0">
                <a:latin typeface="Footlight MT Light"/>
                <a:cs typeface="Footlight MT Light"/>
              </a:rPr>
              <a:t>But just as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H</a:t>
            </a:r>
            <a:r>
              <a:rPr lang="en-US" b="1" dirty="0" smtClean="0">
                <a:solidFill>
                  <a:srgbClr val="173E6C"/>
                </a:solidFill>
                <a:latin typeface="Footlight MT Light"/>
                <a:cs typeface="Footlight MT Light"/>
              </a:rPr>
              <a:t>e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who called you is holy, so be holy in all you do; </a:t>
            </a:r>
            <a:r>
              <a:rPr lang="en-US" b="1" baseline="30000" dirty="0">
                <a:solidFill>
                  <a:srgbClr val="173E6C"/>
                </a:solidFill>
                <a:latin typeface="Footlight MT Light"/>
                <a:cs typeface="Footlight MT Light"/>
              </a:rPr>
              <a:t>16 </a:t>
            </a:r>
            <a:r>
              <a:rPr lang="en-US" b="1" dirty="0">
                <a:solidFill>
                  <a:srgbClr val="173E6C"/>
                </a:solidFill>
                <a:latin typeface="Footlight MT Light"/>
                <a:cs typeface="Footlight MT Light"/>
              </a:rPr>
              <a:t>for it is written: “Be holy, because I am holy.” </a:t>
            </a:r>
            <a:r>
              <a:rPr lang="en-US" dirty="0">
                <a:latin typeface="Footlight MT Light"/>
                <a:cs typeface="Footlight MT Light"/>
              </a:rPr>
              <a:t>(1 Peter 1:13-16)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879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/>
          </a:bodyPr>
          <a:lstStyle/>
          <a:p>
            <a:r>
              <a:rPr lang="en-US" b="1" dirty="0"/>
              <a:t>Our culture seems to say that </a:t>
            </a:r>
            <a:r>
              <a:rPr lang="en-US" b="1" dirty="0">
                <a:solidFill>
                  <a:srgbClr val="268BBD"/>
                </a:solidFill>
              </a:rPr>
              <a:t>God’s way of doing things is foolish</a:t>
            </a:r>
            <a:r>
              <a:rPr lang="en-US" b="1" dirty="0"/>
              <a:t> and we have progressed beyond that. </a:t>
            </a:r>
            <a:endParaRPr lang="en-US" dirty="0"/>
          </a:p>
          <a:p>
            <a:r>
              <a:rPr lang="en-US" b="1" dirty="0"/>
              <a:t>Our society pushes us to </a:t>
            </a:r>
            <a:r>
              <a:rPr lang="en-US" b="1" dirty="0">
                <a:solidFill>
                  <a:srgbClr val="268BBD"/>
                </a:solidFill>
              </a:rPr>
              <a:t>blend in with the crowd, to go with the flow, to not rock the boat. </a:t>
            </a:r>
            <a:endParaRPr lang="en-US" dirty="0">
              <a:solidFill>
                <a:srgbClr val="268BBD"/>
              </a:solidFill>
            </a:endParaRPr>
          </a:p>
          <a:p>
            <a:pPr marL="0" indent="0">
              <a:buNone/>
            </a:pPr>
            <a:r>
              <a:rPr lang="en-US" b="1" dirty="0"/>
              <a:t>Living Holy Lives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first command he gives us is to </a:t>
            </a:r>
            <a:r>
              <a:rPr lang="en-US" b="1" dirty="0"/>
              <a:t>prepare our minds for action.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3564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Begin </a:t>
            </a:r>
            <a:r>
              <a:rPr lang="en-US" b="1" dirty="0">
                <a:solidFill>
                  <a:srgbClr val="1045A4"/>
                </a:solidFill>
              </a:rPr>
              <a:t>committing Scripture to memory. </a:t>
            </a:r>
            <a:endParaRPr lang="en-US" dirty="0">
              <a:solidFill>
                <a:srgbClr val="1045A4"/>
              </a:solidFill>
            </a:endParaRPr>
          </a:p>
          <a:p>
            <a:pPr lvl="0"/>
            <a:r>
              <a:rPr lang="en-US" b="1" dirty="0"/>
              <a:t>Spend some time in </a:t>
            </a:r>
            <a:r>
              <a:rPr lang="en-US" b="1" dirty="0">
                <a:solidFill>
                  <a:srgbClr val="1045A4"/>
                </a:solidFill>
              </a:rPr>
              <a:t>silence.</a:t>
            </a:r>
            <a:r>
              <a:rPr lang="en-US" b="1" dirty="0"/>
              <a:t> </a:t>
            </a:r>
            <a:endParaRPr lang="en-US" dirty="0"/>
          </a:p>
          <a:p>
            <a:pPr lvl="0"/>
            <a:r>
              <a:rPr lang="en-US" b="1" dirty="0">
                <a:solidFill>
                  <a:srgbClr val="1045A4"/>
                </a:solidFill>
              </a:rPr>
              <a:t>Limit</a:t>
            </a:r>
            <a:r>
              <a:rPr lang="en-US" b="1" dirty="0"/>
              <a:t> what enters your mind.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1045A4"/>
                </a:solidFill>
              </a:rPr>
              <a:t>Walk away from conversations </a:t>
            </a:r>
            <a:r>
              <a:rPr lang="en-US" b="1" dirty="0"/>
              <a:t>that cause sinful desires (like </a:t>
            </a:r>
            <a:r>
              <a:rPr lang="en-US" b="1" dirty="0">
                <a:solidFill>
                  <a:srgbClr val="800000"/>
                </a:solidFill>
              </a:rPr>
              <a:t>greed, gossip, anger, or envy</a:t>
            </a:r>
            <a:r>
              <a:rPr lang="en-US" b="1" dirty="0"/>
              <a:t>) to rise within you.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800000"/>
                </a:solidFill>
              </a:rPr>
              <a:t>Stop blaming others </a:t>
            </a:r>
            <a:r>
              <a:rPr lang="en-US" b="1" dirty="0"/>
              <a:t>for your anger. </a:t>
            </a:r>
            <a:endParaRPr lang="en-US" dirty="0"/>
          </a:p>
          <a:p>
            <a:pPr lvl="0"/>
            <a:r>
              <a:rPr lang="en-US" b="1" dirty="0">
                <a:solidFill>
                  <a:srgbClr val="1045A4"/>
                </a:solidFill>
              </a:rPr>
              <a:t>Change the way you think </a:t>
            </a:r>
            <a:r>
              <a:rPr lang="en-US" b="1" dirty="0"/>
              <a:t>about your job or school.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3564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The second command Peter gives us is to be </a:t>
            </a:r>
            <a:r>
              <a:rPr lang="en-US" b="1" dirty="0">
                <a:solidFill>
                  <a:srgbClr val="1045A4"/>
                </a:solidFill>
              </a:rPr>
              <a:t>self-controlled. </a:t>
            </a:r>
            <a:endParaRPr lang="en-US" dirty="0">
              <a:solidFill>
                <a:srgbClr val="1045A4"/>
              </a:solidFill>
            </a:endParaRPr>
          </a:p>
          <a:p>
            <a:r>
              <a:rPr lang="en-US" b="1" dirty="0"/>
              <a:t>If you struggle with money, start to </a:t>
            </a:r>
            <a:r>
              <a:rPr lang="en-US" b="1" dirty="0">
                <a:solidFill>
                  <a:srgbClr val="1045A4"/>
                </a:solidFill>
              </a:rPr>
              <a:t>live by a budget. </a:t>
            </a:r>
            <a:endParaRPr lang="en-US" dirty="0">
              <a:solidFill>
                <a:srgbClr val="1045A4"/>
              </a:solidFill>
            </a:endParaRPr>
          </a:p>
          <a:p>
            <a:r>
              <a:rPr lang="en-US" b="1" dirty="0"/>
              <a:t>If you find that you’re too busy, choose to </a:t>
            </a:r>
            <a:r>
              <a:rPr lang="en-US" b="1" dirty="0">
                <a:solidFill>
                  <a:srgbClr val="1045A4"/>
                </a:solidFill>
              </a:rPr>
              <a:t>limit yourself (and your kids)</a:t>
            </a:r>
            <a:r>
              <a:rPr lang="en-US" b="1" dirty="0"/>
              <a:t> to a certain number of activities and </a:t>
            </a:r>
            <a:r>
              <a:rPr lang="en-US" b="1" dirty="0">
                <a:solidFill>
                  <a:srgbClr val="1045A4"/>
                </a:solidFill>
              </a:rPr>
              <a:t>choose </a:t>
            </a:r>
            <a:r>
              <a:rPr lang="en-US" b="1" dirty="0"/>
              <a:t>the ones that are </a:t>
            </a:r>
            <a:r>
              <a:rPr lang="en-US" b="1" dirty="0">
                <a:solidFill>
                  <a:srgbClr val="1045A4"/>
                </a:solidFill>
              </a:rPr>
              <a:t>most important to you</a:t>
            </a:r>
            <a:r>
              <a:rPr lang="en-US" b="1" dirty="0"/>
              <a:t>. </a:t>
            </a: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6138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b="1" dirty="0"/>
              <a:t>Set a schedule for Bible reading and prayer and </a:t>
            </a:r>
            <a:r>
              <a:rPr lang="en-US" sz="3600" b="1" dirty="0">
                <a:solidFill>
                  <a:srgbClr val="268BBD"/>
                </a:solidFill>
              </a:rPr>
              <a:t>stick to it. </a:t>
            </a:r>
            <a:endParaRPr lang="en-US" sz="3600" b="1" dirty="0" smtClean="0">
              <a:solidFill>
                <a:srgbClr val="268BBD"/>
              </a:solidFill>
            </a:endParaRPr>
          </a:p>
          <a:p>
            <a:pPr marL="0" lvl="0" indent="0">
              <a:buNone/>
            </a:pPr>
            <a:endParaRPr lang="en-US" sz="3600" dirty="0"/>
          </a:p>
          <a:p>
            <a:pPr lvl="0"/>
            <a:r>
              <a:rPr lang="en-US" sz="3600" b="1" dirty="0"/>
              <a:t>Work at </a:t>
            </a:r>
            <a:r>
              <a:rPr lang="en-US" sz="3600" b="1" dirty="0">
                <a:solidFill>
                  <a:srgbClr val="268BBD"/>
                </a:solidFill>
              </a:rPr>
              <a:t>controlling your tongue. </a:t>
            </a:r>
            <a:endParaRPr lang="en-US" sz="3600" b="1" dirty="0" smtClean="0">
              <a:solidFill>
                <a:srgbClr val="268BBD"/>
              </a:solidFill>
            </a:endParaRPr>
          </a:p>
          <a:p>
            <a:pPr marL="0" lvl="0" indent="0">
              <a:buNone/>
            </a:pPr>
            <a:endParaRPr lang="en-US" sz="3600" dirty="0"/>
          </a:p>
          <a:p>
            <a:pPr lvl="0"/>
            <a:r>
              <a:rPr lang="en-US" sz="3600" b="1" dirty="0"/>
              <a:t>Make your most </a:t>
            </a:r>
            <a:r>
              <a:rPr lang="en-US" sz="3600" b="1" dirty="0">
                <a:solidFill>
                  <a:srgbClr val="268BBD"/>
                </a:solidFill>
              </a:rPr>
              <a:t>nagging sinful desires</a:t>
            </a:r>
            <a:r>
              <a:rPr lang="en-US" sz="3600" b="1" dirty="0"/>
              <a:t> a matter of </a:t>
            </a:r>
            <a:r>
              <a:rPr lang="en-US" sz="3600" b="1" dirty="0">
                <a:solidFill>
                  <a:srgbClr val="268BBD"/>
                </a:solidFill>
              </a:rPr>
              <a:t>concerted prayer. </a:t>
            </a:r>
            <a:endParaRPr lang="en-US" sz="3600" dirty="0">
              <a:solidFill>
                <a:srgbClr val="268BBD"/>
              </a:solidFill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432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 </a:t>
            </a:r>
            <a:r>
              <a:rPr lang="en-US" dirty="0"/>
              <a:t>The third thing Peter tells us to do is to</a:t>
            </a:r>
            <a:r>
              <a:rPr lang="en-US" b="1" dirty="0"/>
              <a:t> break free from the evil desires of the world. </a:t>
            </a:r>
            <a:endParaRPr lang="en-US" dirty="0"/>
          </a:p>
          <a:p>
            <a:r>
              <a:rPr lang="en-US" sz="3900" b="1" dirty="0" smtClean="0">
                <a:solidFill>
                  <a:srgbClr val="268BBD"/>
                </a:solidFill>
              </a:rPr>
              <a:t>Conclusion:</a:t>
            </a:r>
          </a:p>
          <a:p>
            <a:r>
              <a:rPr lang="en-US" dirty="0"/>
              <a:t>Good drivers </a:t>
            </a:r>
            <a:r>
              <a:rPr lang="en-US" b="1" dirty="0">
                <a:solidFill>
                  <a:schemeClr val="accent2"/>
                </a:solidFill>
              </a:rPr>
              <a:t>don't become good drivers overnight. </a:t>
            </a:r>
          </a:p>
          <a:p>
            <a:r>
              <a:rPr lang="en-US" dirty="0"/>
              <a:t>They don’t become good drivers </a:t>
            </a:r>
            <a:r>
              <a:rPr lang="en-US" b="1" dirty="0">
                <a:solidFill>
                  <a:srgbClr val="C0504D"/>
                </a:solidFill>
              </a:rPr>
              <a:t>just from sitting in a classroom and learning about driving. </a:t>
            </a:r>
          </a:p>
          <a:p>
            <a:r>
              <a:rPr lang="en-US" dirty="0"/>
              <a:t>Good drivers are the ones who </a:t>
            </a:r>
            <a:r>
              <a:rPr lang="en-US" b="1" dirty="0"/>
              <a:t>have </a:t>
            </a:r>
            <a:r>
              <a:rPr lang="en-US" b="1" dirty="0">
                <a:solidFill>
                  <a:srgbClr val="C0504D"/>
                </a:solidFill>
              </a:rPr>
              <a:t>trained themselves so that those good habits are now second-nature.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601" y="2150297"/>
            <a:ext cx="8738508" cy="4476640"/>
          </a:xfrm>
        </p:spPr>
        <p:txBody>
          <a:bodyPr>
            <a:normAutofit/>
          </a:bodyPr>
          <a:lstStyle/>
          <a:p>
            <a:r>
              <a:rPr lang="en-US" sz="4400" dirty="0"/>
              <a:t>Learning to live a </a:t>
            </a:r>
            <a:r>
              <a:rPr lang="en-US" sz="4400" b="1" dirty="0">
                <a:solidFill>
                  <a:srgbClr val="1045A4"/>
                </a:solidFill>
              </a:rPr>
              <a:t>holy life</a:t>
            </a:r>
            <a:r>
              <a:rPr lang="en-US" sz="4400" dirty="0"/>
              <a:t> comes only by making a </a:t>
            </a:r>
            <a:r>
              <a:rPr lang="en-US" sz="4400" b="1" dirty="0">
                <a:solidFill>
                  <a:srgbClr val="1045A4"/>
                </a:solidFill>
              </a:rPr>
              <a:t>consistent, concerted effort</a:t>
            </a:r>
            <a:r>
              <a:rPr lang="en-US" sz="4400" dirty="0"/>
              <a:t> to </a:t>
            </a:r>
            <a:r>
              <a:rPr lang="en-US" sz="4800" b="1" dirty="0">
                <a:solidFill>
                  <a:srgbClr val="1045A4"/>
                </a:solidFill>
              </a:rPr>
              <a:t>put into practice the commands </a:t>
            </a:r>
            <a:r>
              <a:rPr lang="en-US" sz="4400" dirty="0"/>
              <a:t>that Peter gives.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0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384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TLV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Garrett</dc:creator>
  <cp:lastModifiedBy>Steve Garrett</cp:lastModifiedBy>
  <cp:revision>12</cp:revision>
  <dcterms:created xsi:type="dcterms:W3CDTF">2013-01-11T01:33:42Z</dcterms:created>
  <dcterms:modified xsi:type="dcterms:W3CDTF">2013-01-27T00:50:30Z</dcterms:modified>
</cp:coreProperties>
</file>