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81E"/>
    <a:srgbClr val="F3E433"/>
    <a:srgbClr val="6D4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2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3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8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A5F5-509C-4246-866F-D9A77EC59AE1}" type="datetimeFigureOut">
              <a:rPr lang="en-US" smtClean="0"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14D8-A0F6-F247-BC7A-26ED9EAB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09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37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43900" cy="48895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latin typeface="Century Schoolbook"/>
                <a:cs typeface="Century Schoolbook"/>
              </a:rPr>
              <a:t>A CRISIS </a:t>
            </a:r>
            <a:r>
              <a:rPr lang="en-US" sz="3000" b="1" dirty="0">
                <a:solidFill>
                  <a:srgbClr val="FFFF00"/>
                </a:solidFill>
                <a:latin typeface="Century Schoolbook"/>
                <a:cs typeface="Century Schoolbook"/>
              </a:rPr>
              <a:t>REVEALS</a:t>
            </a:r>
            <a:r>
              <a:rPr lang="en-US" sz="3000" b="1" dirty="0">
                <a:solidFill>
                  <a:schemeClr val="bg1"/>
                </a:solidFill>
                <a:latin typeface="Century Schoolbook"/>
                <a:cs typeface="Century Schoolbook"/>
              </a:rPr>
              <a:t> A PERSON’S </a:t>
            </a:r>
            <a:r>
              <a:rPr lang="en-US" sz="3000" b="1" dirty="0">
                <a:solidFill>
                  <a:srgbClr val="FFFF00"/>
                </a:solidFill>
                <a:latin typeface="Century Schoolbook"/>
                <a:cs typeface="Century Schoolbook"/>
              </a:rPr>
              <a:t>TRUE </a:t>
            </a:r>
            <a:r>
              <a:rPr lang="en-US" sz="3000" b="1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CHARACTER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IN </a:t>
            </a:r>
            <a:r>
              <a:rPr lang="en-US" sz="3000" b="1" dirty="0">
                <a:solidFill>
                  <a:srgbClr val="FFFFFF"/>
                </a:solidFill>
                <a:latin typeface="Century Schoolbook"/>
                <a:cs typeface="Century Schoolbook"/>
              </a:rPr>
              <a:t>A CRISIS, WE MUST </a:t>
            </a:r>
            <a:r>
              <a:rPr lang="en-US" sz="3000" b="1" dirty="0">
                <a:solidFill>
                  <a:srgbClr val="FFFF00"/>
                </a:solidFill>
                <a:latin typeface="Century Schoolbook"/>
                <a:cs typeface="Century Schoolbook"/>
              </a:rPr>
              <a:t>TRUST GOD MORE</a:t>
            </a:r>
            <a:r>
              <a:rPr lang="en-US" sz="30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THAN WE TRUST </a:t>
            </a:r>
            <a:r>
              <a:rPr lang="en-US" sz="3000" b="1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OURSELVES!</a:t>
            </a:r>
          </a:p>
          <a:p>
            <a:pPr marL="0" indent="0" algn="ctr">
              <a:buNone/>
            </a:pPr>
            <a:endParaRPr lang="en-US" sz="3000" dirty="0">
              <a:solidFill>
                <a:srgbClr val="FFFFFF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We show this in 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two ways.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  </a:t>
            </a:r>
            <a:endParaRPr lang="en-US" dirty="0">
              <a:solidFill>
                <a:srgbClr val="FFFFFF"/>
              </a:solidFill>
              <a:latin typeface="Century Schoolbook"/>
              <a:cs typeface="Century Schoolbook"/>
            </a:endParaRP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rgbClr val="FFFFFF"/>
                </a:solidFill>
                <a:latin typeface="Century Schoolbook"/>
                <a:cs typeface="Century Schoolbook"/>
              </a:rPr>
              <a:t>We will </a:t>
            </a:r>
            <a:r>
              <a:rPr lang="en-US" b="1" u="sng" dirty="0">
                <a:solidFill>
                  <a:srgbClr val="FFFF00"/>
                </a:solidFill>
                <a:latin typeface="Century Schoolbook"/>
                <a:cs typeface="Century Schoolbook"/>
              </a:rPr>
              <a:t>trust our own devices.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rgbClr val="FFFFFF"/>
                </a:solidFill>
                <a:latin typeface="Century Schoolbook"/>
                <a:cs typeface="Century Schoolbook"/>
              </a:rPr>
              <a:t>We </a:t>
            </a:r>
            <a:r>
              <a:rPr lang="en-US" b="1" u="sng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trust </a:t>
            </a:r>
            <a:r>
              <a:rPr lang="en-US" b="1" u="sng" dirty="0">
                <a:solidFill>
                  <a:srgbClr val="FFFF00"/>
                </a:solidFill>
                <a:latin typeface="Century Schoolbook"/>
                <a:cs typeface="Century Schoolbook"/>
              </a:rPr>
              <a:t>o</a:t>
            </a:r>
            <a:r>
              <a:rPr lang="en-US" b="1" u="sng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ur </a:t>
            </a:r>
            <a:r>
              <a:rPr lang="en-US" b="1" u="sng" dirty="0">
                <a:solidFill>
                  <a:srgbClr val="FFFF00"/>
                </a:solidFill>
                <a:latin typeface="Century Schoolbook"/>
                <a:cs typeface="Century Schoolbook"/>
              </a:rPr>
              <a:t>f</a:t>
            </a:r>
            <a:r>
              <a:rPr lang="en-US" b="1" u="sng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eelings </a:t>
            </a:r>
            <a:r>
              <a:rPr lang="en-US" b="1" u="sng" dirty="0">
                <a:solidFill>
                  <a:srgbClr val="FFFF00"/>
                </a:solidFill>
                <a:latin typeface="Century Schoolbook"/>
                <a:cs typeface="Century Schoolbook"/>
              </a:rPr>
              <a:t>rather than His promises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.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 </a:t>
            </a:r>
            <a:r>
              <a:rPr lang="en-US" b="1" dirty="0">
                <a:latin typeface="Century Schoolbook"/>
                <a:cs typeface="Century Schoolbook"/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445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7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Rather than </a:t>
            </a:r>
            <a:r>
              <a:rPr lang="en-US" b="1" dirty="0">
                <a:solidFill>
                  <a:srgbClr val="F3E433"/>
                </a:solidFill>
                <a:latin typeface="Century Schoolbook"/>
                <a:cs typeface="Century Schoolbook"/>
              </a:rPr>
              <a:t>thinking impulsively 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or trusting our feelings, we need to remind ourselves of 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three truths 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about </a:t>
            </a:r>
            <a:r>
              <a:rPr lang="en-US" b="1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God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:</a:t>
            </a:r>
            <a:endParaRPr lang="en-US" dirty="0">
              <a:solidFill>
                <a:srgbClr val="FFFFFF"/>
              </a:solidFill>
              <a:latin typeface="Century Schoolbook"/>
              <a:cs typeface="Century Schoolbook"/>
            </a:endParaRPr>
          </a:p>
          <a:p>
            <a:pPr>
              <a:buFont typeface="Wingdings" charset="2"/>
              <a:buChar char="ü"/>
            </a:pP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First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, 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God unders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tands our circumstances. </a:t>
            </a:r>
            <a:r>
              <a:rPr lang="en-US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en-US" b="1" dirty="0">
                <a:solidFill>
                  <a:srgbClr val="F3E433"/>
                </a:solidFill>
                <a:latin typeface="Century Schoolbook"/>
                <a:cs typeface="Century Schoolbook"/>
              </a:rPr>
              <a:t>Second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, 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God is aware 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of all the contingencies of our situation. </a:t>
            </a:r>
            <a:r>
              <a:rPr lang="en-US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en-US" b="1" dirty="0">
                <a:solidFill>
                  <a:srgbClr val="F3E433"/>
                </a:solidFill>
                <a:latin typeface="Century Schoolbook"/>
                <a:cs typeface="Century Schoolbook"/>
              </a:rPr>
              <a:t>Third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, 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God knows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 the ultimate conclusion of every situation. </a:t>
            </a:r>
            <a:r>
              <a:rPr lang="en-US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125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7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900" y="1282700"/>
            <a:ext cx="8470900" cy="5283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entury Schoolbook"/>
                <a:cs typeface="Century Schoolbook"/>
              </a:rPr>
              <a:t>When </a:t>
            </a:r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you find yourself in a crisis, here are </a:t>
            </a:r>
            <a:r>
              <a:rPr lang="en-US" b="1" u="sng" dirty="0">
                <a:solidFill>
                  <a:srgbClr val="FFFF00"/>
                </a:solidFill>
                <a:latin typeface="Century Schoolbook"/>
                <a:cs typeface="Century Schoolbook"/>
              </a:rPr>
              <a:t>seven things to </a:t>
            </a:r>
            <a:r>
              <a:rPr lang="en-US" b="1" u="sng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consider doing: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Breathe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Listen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Pray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Do 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the things you need to </a:t>
            </a:r>
            <a:r>
              <a:rPr lang="en-US" b="1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do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Draw strength from a friend. 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Trust, Trust, </a:t>
            </a:r>
            <a:r>
              <a:rPr lang="en-US" b="1" dirty="0" smtClean="0">
                <a:solidFill>
                  <a:srgbClr val="FFFF00"/>
                </a:solidFill>
                <a:latin typeface="Century Schoolbook"/>
                <a:cs typeface="Century Schoolbook"/>
              </a:rPr>
              <a:t>Trust</a:t>
            </a: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 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Century Schoolbook"/>
                <a:cs typeface="Century Schoolbook"/>
              </a:rPr>
              <a:t>Hang on.  Better yet, trust that God will hang on to you.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646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7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519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Take Home Points: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7503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First</a:t>
            </a:r>
            <a:r>
              <a:rPr lang="en-US" sz="4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, we need a </a:t>
            </a:r>
            <a:r>
              <a:rPr lang="en-US" sz="4400" b="1" dirty="0">
                <a:solidFill>
                  <a:srgbClr val="F3E433"/>
                </a:solidFill>
                <a:latin typeface="Century Schoolbook"/>
                <a:cs typeface="Century Schoolbook"/>
              </a:rPr>
              <a:t>sure faith</a:t>
            </a:r>
            <a:r>
              <a:rPr lang="en-US" sz="4400" b="1" dirty="0">
                <a:solidFill>
                  <a:srgbClr val="FFFF00"/>
                </a:solidFill>
                <a:latin typeface="Century Schoolbook"/>
                <a:cs typeface="Century Schoolbook"/>
              </a:rPr>
              <a:t>.</a:t>
            </a:r>
            <a:r>
              <a:rPr lang="en-US" sz="4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  </a:t>
            </a:r>
            <a:endParaRPr lang="en-US" sz="4400" dirty="0">
              <a:solidFill>
                <a:srgbClr val="FFFFFF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Second, become </a:t>
            </a:r>
            <a:r>
              <a:rPr lang="en-US" sz="4400" b="1" dirty="0">
                <a:solidFill>
                  <a:srgbClr val="F3E433"/>
                </a:solidFill>
                <a:latin typeface="Century Schoolbook"/>
                <a:cs typeface="Century Schoolbook"/>
              </a:rPr>
              <a:t>familiar with the Word of God</a:t>
            </a:r>
            <a:r>
              <a:rPr lang="en-US" sz="4400" b="1" dirty="0">
                <a:solidFill>
                  <a:srgbClr val="FFFF00"/>
                </a:solidFill>
                <a:latin typeface="Century Schoolbook"/>
                <a:cs typeface="Century Schoolbook"/>
              </a:rPr>
              <a:t>.</a:t>
            </a:r>
            <a:r>
              <a:rPr lang="en-US" sz="4400" b="1" dirty="0">
                <a:latin typeface="Century Schoolbook"/>
                <a:cs typeface="Century Schoolbook"/>
              </a:rPr>
              <a:t>  </a:t>
            </a:r>
            <a:endParaRPr lang="en-US" sz="4400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Third, </a:t>
            </a:r>
            <a:r>
              <a:rPr lang="en-US" sz="4400" b="1" dirty="0">
                <a:solidFill>
                  <a:srgbClr val="F3E433"/>
                </a:solidFill>
                <a:latin typeface="Century Schoolbook"/>
                <a:cs typeface="Century Schoolbook"/>
              </a:rPr>
              <a:t>cultivate</a:t>
            </a:r>
            <a:r>
              <a:rPr lang="en-US" sz="4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a network of caring </a:t>
            </a:r>
            <a:r>
              <a:rPr lang="en-US" sz="4400" b="1" dirty="0">
                <a:solidFill>
                  <a:srgbClr val="F3E433"/>
                </a:solidFill>
                <a:latin typeface="Century Schoolbook"/>
                <a:cs typeface="Century Schoolbook"/>
              </a:rPr>
              <a:t>Christian friends</a:t>
            </a:r>
            <a:r>
              <a:rPr lang="en-US" sz="4400" b="1" dirty="0">
                <a:solidFill>
                  <a:srgbClr val="FFFF00"/>
                </a:solidFill>
                <a:latin typeface="Century Schoolbook"/>
                <a:cs typeface="Century Schoolbook"/>
              </a:rPr>
              <a:t>. </a:t>
            </a:r>
            <a:endParaRPr lang="en-US" sz="4400" dirty="0">
              <a:solidFill>
                <a:srgbClr val="FFFF00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11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100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Take Home Points::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Steve Garrett</cp:lastModifiedBy>
  <cp:revision>13</cp:revision>
  <dcterms:created xsi:type="dcterms:W3CDTF">2012-12-20T15:09:33Z</dcterms:created>
  <dcterms:modified xsi:type="dcterms:W3CDTF">2012-12-29T15:27:31Z</dcterms:modified>
</cp:coreProperties>
</file>