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7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7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3BD2-FD63-B34A-B515-883083C15E2C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79D5-6F39-FA4B-A1F6-0356E3FF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52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667" y="1600200"/>
            <a:ext cx="8480777" cy="48909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THE RESPONSIBILITY OF THE TEACHER</a:t>
            </a:r>
            <a:endParaRPr lang="en-US" dirty="0"/>
          </a:p>
          <a:p>
            <a:r>
              <a:rPr lang="en-US" b="1" dirty="0" smtClean="0"/>
              <a:t>Paul went into the synagogue, and on three Sabbath days he reasoned with them from the Scriptures, </a:t>
            </a:r>
            <a:r>
              <a:rPr lang="en-US" b="1" baseline="30000" dirty="0" smtClean="0"/>
              <a:t>﻿3﻿ </a:t>
            </a:r>
            <a:r>
              <a:rPr lang="en-US" b="1" dirty="0" smtClean="0"/>
              <a:t>explaining and proving that the Christ</a:t>
            </a:r>
            <a:r>
              <a:rPr lang="en-US" b="1" baseline="30000" dirty="0" smtClean="0"/>
              <a:t> ﻿</a:t>
            </a:r>
            <a:r>
              <a:rPr lang="en-US" b="1" dirty="0" smtClean="0"/>
              <a:t>had to suffer and rise from the dead. “This Jesus I am proclaiming to </a:t>
            </a:r>
            <a:r>
              <a:rPr lang="en-US" b="1" dirty="0"/>
              <a:t>you is the Christ.” he said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They Taught the Scriptures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058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1" y="1600200"/>
            <a:ext cx="8593666" cy="4947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>
                <a:latin typeface="Century Schoolbook"/>
                <a:cs typeface="Century Schoolbook"/>
              </a:rPr>
              <a:t>“the word of God is </a:t>
            </a:r>
            <a:r>
              <a:rPr lang="en-US" b="1" dirty="0">
                <a:solidFill>
                  <a:srgbClr val="000000"/>
                </a:solidFill>
                <a:latin typeface="Century Schoolbook"/>
                <a:cs typeface="Century Schoolbook"/>
              </a:rPr>
              <a:t>living and active. Sharper </a:t>
            </a:r>
            <a:r>
              <a:rPr lang="en-US" b="1" dirty="0">
                <a:latin typeface="Century Schoolbook"/>
                <a:cs typeface="Century Schoolbook"/>
              </a:rPr>
              <a:t>than any double-edged sword, it penetrates even to dividing soul and spirit, joints and marrow; it judges the thoughts and attitudes of the </a:t>
            </a:r>
            <a:r>
              <a:rPr lang="en-US" b="1" dirty="0">
                <a:solidFill>
                  <a:srgbClr val="000000"/>
                </a:solidFill>
                <a:latin typeface="Century Schoolbook"/>
                <a:cs typeface="Century Schoolbook"/>
              </a:rPr>
              <a:t>heart.” [Heb. 4:12]  </a:t>
            </a:r>
          </a:p>
          <a:p>
            <a:r>
              <a:rPr lang="en-US" b="1" dirty="0">
                <a:solidFill>
                  <a:srgbClr val="000000"/>
                </a:solidFill>
                <a:latin typeface="Century Schoolbook"/>
                <a:cs typeface="Century Schoolbook"/>
              </a:rPr>
              <a:t>“</a:t>
            </a:r>
            <a:r>
              <a:rPr lang="en-US" b="1" baseline="30000" dirty="0">
                <a:solidFill>
                  <a:srgbClr val="000000"/>
                </a:solidFill>
                <a:latin typeface="Century Schoolbook"/>
                <a:cs typeface="Century Schoolbook"/>
              </a:rPr>
              <a:t>﻿ </a:t>
            </a:r>
            <a:r>
              <a:rPr lang="en-US" b="1" dirty="0">
                <a:solidFill>
                  <a:srgbClr val="000000"/>
                </a:solidFill>
                <a:latin typeface="Century Schoolbook"/>
                <a:cs typeface="Century Schoolbook"/>
              </a:rPr>
              <a:t>All Scripture is God-breathed and is </a:t>
            </a:r>
            <a:r>
              <a:rPr lang="en-US" b="1" dirty="0">
                <a:latin typeface="Century Schoolbook"/>
                <a:cs typeface="Century Schoolbook"/>
              </a:rPr>
              <a:t>useful for teaching, rebuking, correcting and training in righteousness, </a:t>
            </a:r>
            <a:r>
              <a:rPr lang="en-US" b="1" baseline="30000" dirty="0">
                <a:latin typeface="Century Schoolbook"/>
                <a:cs typeface="Century Schoolbook"/>
              </a:rPr>
              <a:t>﻿17﻿ </a:t>
            </a:r>
            <a:r>
              <a:rPr lang="en-US" b="1" dirty="0">
                <a:latin typeface="Century Schoolbook"/>
                <a:cs typeface="Century Schoolbook"/>
              </a:rPr>
              <a:t>so that </a:t>
            </a:r>
            <a:r>
              <a:rPr lang="en-US" b="1" dirty="0">
                <a:solidFill>
                  <a:srgbClr val="000000"/>
                </a:solidFill>
                <a:latin typeface="Century Schoolbook"/>
                <a:cs typeface="Century Schoolbook"/>
              </a:rPr>
              <a:t>the man of God may be thoroughly </a:t>
            </a:r>
            <a:r>
              <a:rPr lang="en-US" b="1" dirty="0">
                <a:latin typeface="Century Schoolbook"/>
                <a:cs typeface="Century Schoolbook"/>
              </a:rPr>
              <a:t>equipped for every good work.</a:t>
            </a:r>
            <a:r>
              <a:rPr lang="en-US" b="1" dirty="0" smtClean="0">
                <a:latin typeface="Century Schoolbook"/>
                <a:cs typeface="Century Schoolbook"/>
              </a:rPr>
              <a:t>”[</a:t>
            </a:r>
            <a:r>
              <a:rPr lang="en-US" b="1" dirty="0">
                <a:latin typeface="Century Schoolbook"/>
                <a:cs typeface="Century Schoolbook"/>
              </a:rPr>
              <a:t>2 Timothy 3:16].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261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585200" cy="492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latin typeface="Century Schoolbook"/>
                <a:cs typeface="Century Schoolbook"/>
              </a:rPr>
              <a:t>They Pointed to Jesus</a:t>
            </a:r>
            <a:endParaRPr lang="en-US" dirty="0">
              <a:latin typeface="Century Schoolbook"/>
              <a:cs typeface="Century Schoolbook"/>
            </a:endParaRPr>
          </a:p>
          <a:p>
            <a:r>
              <a:rPr lang="en-US" b="1" dirty="0">
                <a:latin typeface="Century Schoolbook"/>
                <a:cs typeface="Century Schoolbook"/>
              </a:rPr>
              <a:t>THE RESPONSIBILITY OF THE LISTENER</a:t>
            </a:r>
            <a:endParaRPr lang="en-US" dirty="0">
              <a:latin typeface="Century Schoolbook"/>
              <a:cs typeface="Century Schoolbook"/>
            </a:endParaRPr>
          </a:p>
          <a:p>
            <a:r>
              <a:rPr lang="en-US" b="1" dirty="0" smtClean="0">
                <a:latin typeface="Century Schoolbook"/>
                <a:cs typeface="Century Schoolbook"/>
              </a:rPr>
              <a:t>Receive </a:t>
            </a:r>
            <a:r>
              <a:rPr lang="en-US" b="1" dirty="0">
                <a:latin typeface="Century Schoolbook"/>
                <a:cs typeface="Century Schoolbook"/>
              </a:rPr>
              <a:t>the Word of God</a:t>
            </a:r>
            <a:endParaRPr lang="en-US" dirty="0">
              <a:latin typeface="Century Schoolbook"/>
              <a:cs typeface="Century Schoolbook"/>
            </a:endParaRPr>
          </a:p>
          <a:p>
            <a:r>
              <a:rPr lang="en-US" b="1" dirty="0">
                <a:latin typeface="Century Schoolbook"/>
                <a:cs typeface="Century Schoolbook"/>
              </a:rPr>
              <a:t>Verify What is </a:t>
            </a:r>
            <a:r>
              <a:rPr lang="en-US" b="1" dirty="0" smtClean="0">
                <a:latin typeface="Century Schoolbook"/>
                <a:cs typeface="Century Schoolbook"/>
              </a:rPr>
              <a:t>Taught</a:t>
            </a:r>
          </a:p>
          <a:p>
            <a:r>
              <a:rPr lang="en-US" b="1" dirty="0">
                <a:latin typeface="Century Schoolbook"/>
                <a:cs typeface="Century Schoolbook"/>
              </a:rPr>
              <a:t>James reminds us, “Not many of you should presume to be teachers, my brothers, because you know that we who teach will be judged more strictly.” (James 3:1)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17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5207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  <a:p>
            <a:r>
              <a:rPr lang="en-US" sz="11200" b="1" dirty="0">
                <a:latin typeface="Century Schoolbook"/>
                <a:cs typeface="Century Schoolbook"/>
              </a:rPr>
              <a:t>1</a:t>
            </a:r>
            <a:r>
              <a:rPr lang="en-US" sz="11200" b="1" dirty="0" smtClean="0">
                <a:latin typeface="Century Schoolbook"/>
                <a:cs typeface="Century Schoolbook"/>
              </a:rPr>
              <a:t>.</a:t>
            </a:r>
            <a:r>
              <a:rPr lang="en-US" sz="11200" b="1" dirty="0">
                <a:latin typeface="Century Schoolbook"/>
                <a:cs typeface="Century Schoolbook"/>
              </a:rPr>
              <a:t> </a:t>
            </a:r>
            <a:r>
              <a:rPr lang="en-US" sz="11200" b="1" dirty="0" smtClean="0">
                <a:latin typeface="Century Schoolbook"/>
                <a:cs typeface="Century Schoolbook"/>
              </a:rPr>
              <a:t> Where </a:t>
            </a:r>
            <a:r>
              <a:rPr lang="en-US" sz="11200" b="1" dirty="0">
                <a:latin typeface="Century Schoolbook"/>
                <a:cs typeface="Century Schoolbook"/>
              </a:rPr>
              <a:t>do you find this in the Bible</a:t>
            </a:r>
            <a:r>
              <a:rPr lang="en-US" sz="11200" b="1" dirty="0" smtClean="0">
                <a:latin typeface="Century Schoolbook"/>
                <a:cs typeface="Century Schoolbook"/>
              </a:rPr>
              <a:t>?</a:t>
            </a:r>
            <a:endParaRPr lang="en-US" sz="11200" b="1" dirty="0">
              <a:latin typeface="Century Schoolbook"/>
              <a:cs typeface="Century Schoolbook"/>
            </a:endParaRPr>
          </a:p>
          <a:p>
            <a:r>
              <a:rPr lang="en-US" sz="11200" b="1" dirty="0">
                <a:latin typeface="Century Schoolbook"/>
                <a:cs typeface="Century Schoolbook"/>
              </a:rPr>
              <a:t>2</a:t>
            </a:r>
            <a:r>
              <a:rPr lang="en-US" sz="11200" b="1" dirty="0" smtClean="0">
                <a:latin typeface="Century Schoolbook"/>
                <a:cs typeface="Century Schoolbook"/>
              </a:rPr>
              <a:t>.</a:t>
            </a:r>
            <a:r>
              <a:rPr lang="en-US" sz="11200" b="1" dirty="0">
                <a:latin typeface="Century Schoolbook"/>
                <a:cs typeface="Century Schoolbook"/>
              </a:rPr>
              <a:t> </a:t>
            </a:r>
            <a:r>
              <a:rPr lang="en-US" sz="11200" b="1" dirty="0" smtClean="0">
                <a:latin typeface="Century Schoolbook"/>
                <a:cs typeface="Century Schoolbook"/>
              </a:rPr>
              <a:t> Is </a:t>
            </a:r>
            <a:r>
              <a:rPr lang="en-US" sz="11200" b="1" dirty="0">
                <a:latin typeface="Century Schoolbook"/>
                <a:cs typeface="Century Schoolbook"/>
              </a:rPr>
              <a:t>the passage quoted accurately</a:t>
            </a:r>
            <a:r>
              <a:rPr lang="en-US" sz="11200" b="1" dirty="0" smtClean="0">
                <a:latin typeface="Century Schoolbook"/>
                <a:cs typeface="Century Schoolbook"/>
              </a:rPr>
              <a:t>?</a:t>
            </a:r>
            <a:endParaRPr lang="en-US" sz="11200" b="1" dirty="0">
              <a:latin typeface="Century Schoolbook"/>
              <a:cs typeface="Century Schoolbook"/>
            </a:endParaRPr>
          </a:p>
          <a:p>
            <a:r>
              <a:rPr lang="en-US" sz="11200" b="1" dirty="0">
                <a:latin typeface="Century Schoolbook"/>
                <a:cs typeface="Century Schoolbook"/>
              </a:rPr>
              <a:t>3</a:t>
            </a:r>
            <a:r>
              <a:rPr lang="en-US" sz="11200" b="1" dirty="0" smtClean="0">
                <a:latin typeface="Century Schoolbook"/>
                <a:cs typeface="Century Schoolbook"/>
              </a:rPr>
              <a:t>.</a:t>
            </a:r>
            <a:r>
              <a:rPr lang="en-US" sz="11200" b="1" dirty="0">
                <a:latin typeface="Century Schoolbook"/>
                <a:cs typeface="Century Schoolbook"/>
              </a:rPr>
              <a:t> </a:t>
            </a:r>
            <a:r>
              <a:rPr lang="en-US" sz="11200" b="1" dirty="0" smtClean="0">
                <a:latin typeface="Century Schoolbook"/>
                <a:cs typeface="Century Schoolbook"/>
              </a:rPr>
              <a:t> Is </a:t>
            </a:r>
            <a:r>
              <a:rPr lang="en-US" sz="11200" b="1" dirty="0">
                <a:latin typeface="Century Schoolbook"/>
                <a:cs typeface="Century Schoolbook"/>
              </a:rPr>
              <a:t>this reference taken in context or is </a:t>
            </a:r>
            <a:r>
              <a:rPr lang="en-US" sz="11200" b="1" dirty="0" smtClean="0">
                <a:latin typeface="Century Schoolbook"/>
                <a:cs typeface="Century Schoolbook"/>
              </a:rPr>
              <a:t>	    it </a:t>
            </a:r>
            <a:r>
              <a:rPr lang="en-US" sz="11200" b="1" dirty="0">
                <a:latin typeface="Century Schoolbook"/>
                <a:cs typeface="Century Schoolbook"/>
              </a:rPr>
              <a:t>being used inappropriately?</a:t>
            </a:r>
          </a:p>
          <a:p>
            <a:r>
              <a:rPr lang="en-US" sz="11200" b="1" dirty="0">
                <a:latin typeface="Century Schoolbook"/>
                <a:cs typeface="Century Schoolbook"/>
              </a:rPr>
              <a:t>4</a:t>
            </a:r>
            <a:r>
              <a:rPr lang="en-US" sz="11200" b="1" dirty="0" smtClean="0">
                <a:latin typeface="Century Schoolbook"/>
                <a:cs typeface="Century Schoolbook"/>
              </a:rPr>
              <a:t>.</a:t>
            </a:r>
            <a:r>
              <a:rPr lang="en-US" sz="11200" b="1" dirty="0">
                <a:latin typeface="Century Schoolbook"/>
                <a:cs typeface="Century Schoolbook"/>
              </a:rPr>
              <a:t> </a:t>
            </a:r>
            <a:r>
              <a:rPr lang="en-US" sz="11200" b="1" dirty="0" smtClean="0">
                <a:latin typeface="Century Schoolbook"/>
                <a:cs typeface="Century Schoolbook"/>
              </a:rPr>
              <a:t> Are </a:t>
            </a:r>
            <a:r>
              <a:rPr lang="en-US" sz="11200" b="1" dirty="0">
                <a:latin typeface="Century Schoolbook"/>
                <a:cs typeface="Century Schoolbook"/>
              </a:rPr>
              <a:t>there other Bible passages that </a:t>
            </a:r>
            <a:r>
              <a:rPr lang="en-US" sz="11200" b="1" dirty="0" smtClean="0">
                <a:latin typeface="Century Schoolbook"/>
                <a:cs typeface="Century Schoolbook"/>
              </a:rPr>
              <a:t>  	  	    seem </a:t>
            </a:r>
            <a:r>
              <a:rPr lang="en-US" sz="11200" b="1" dirty="0">
                <a:latin typeface="Century Schoolbook"/>
                <a:cs typeface="Century Schoolbook"/>
              </a:rPr>
              <a:t>to contradict this passage?  </a:t>
            </a:r>
          </a:p>
          <a:p>
            <a:pPr marL="0" indent="0">
              <a:buNone/>
            </a:pPr>
            <a:r>
              <a:rPr lang="en-US" sz="11200" b="1" dirty="0">
                <a:latin typeface="Century Schoolbook"/>
                <a:cs typeface="Century Schoolbook"/>
              </a:rPr>
              <a:t>(The Bible does not contradict itself.  If there is an apparent contradiction something is wrong in our understanding.)</a:t>
            </a:r>
          </a:p>
          <a:p>
            <a:r>
              <a:rPr lang="en-US" sz="11200" b="1" dirty="0">
                <a:latin typeface="Century Schoolbook"/>
                <a:cs typeface="Century Schoolbook"/>
              </a:rPr>
              <a:t>5</a:t>
            </a:r>
            <a:r>
              <a:rPr lang="en-US" sz="11200" b="1" dirty="0" smtClean="0">
                <a:latin typeface="Century Schoolbook"/>
                <a:cs typeface="Century Schoolbook"/>
              </a:rPr>
              <a:t>.</a:t>
            </a:r>
            <a:r>
              <a:rPr lang="en-US" sz="11200" b="1" dirty="0">
                <a:latin typeface="Century Schoolbook"/>
                <a:cs typeface="Century Schoolbook"/>
              </a:rPr>
              <a:t> </a:t>
            </a:r>
            <a:r>
              <a:rPr lang="en-US" sz="11200" b="1" dirty="0" smtClean="0">
                <a:latin typeface="Century Schoolbook"/>
                <a:cs typeface="Century Schoolbook"/>
              </a:rPr>
              <a:t> What </a:t>
            </a:r>
            <a:r>
              <a:rPr lang="en-US" sz="11200" b="1" dirty="0">
                <a:latin typeface="Century Schoolbook"/>
                <a:cs typeface="Century Schoolbook"/>
              </a:rPr>
              <a:t>has been the traditional </a:t>
            </a:r>
            <a:r>
              <a:rPr lang="en-US" sz="11200" b="1" dirty="0" smtClean="0">
                <a:latin typeface="Century Schoolbook"/>
                <a:cs typeface="Century Schoolbook"/>
              </a:rPr>
              <a:t>	  	 		    understanding </a:t>
            </a:r>
            <a:r>
              <a:rPr lang="en-US" sz="11200" b="1" dirty="0">
                <a:latin typeface="Century Schoolbook"/>
                <a:cs typeface="Century Schoolbook"/>
              </a:rPr>
              <a:t>of this passage over the </a:t>
            </a:r>
            <a:r>
              <a:rPr lang="en-US" sz="11200" b="1" dirty="0" smtClean="0">
                <a:latin typeface="Century Schoolbook"/>
                <a:cs typeface="Century Schoolbook"/>
              </a:rPr>
              <a:t>	    centuries</a:t>
            </a:r>
            <a:r>
              <a:rPr lang="en-US" sz="11200" b="1" dirty="0">
                <a:latin typeface="Century Schoolbook"/>
                <a:cs typeface="Century Schoolbook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994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158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11</cp:revision>
  <dcterms:created xsi:type="dcterms:W3CDTF">2012-11-30T20:30:17Z</dcterms:created>
  <dcterms:modified xsi:type="dcterms:W3CDTF">2012-12-02T13:13:43Z</dcterms:modified>
</cp:coreProperties>
</file>