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94" d="100"/>
          <a:sy n="94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580E-51C9-B048-A219-5E4BD93CA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99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image" Target="../media/image2.jpeg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4" Type="http://schemas.openxmlformats.org/officeDocument/2006/relationships/image" Target="../media/image2.jpe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203244-2F18-C24A-AC6C-8344AB7CA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46457-FE7B-AD49-907A-9BBAB9893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7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1BA51-AF78-4640-940D-44E5F25C97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49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7693E9-CFBD-A144-9A36-DBC3C3852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CB337-3F03-6A47-9024-2435B0061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53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DAC36-D06C-284F-BB84-877E679649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57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A1D44-EB11-1A4E-9C95-836EC7AF4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28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8E918-4340-044C-970D-5CD21E61DF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5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02D34-7BB8-1D42-B778-48C7EEA829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62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9D2FC-5E51-474F-97F8-7754208FCF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22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96EA7-141F-1A41-8702-F2D7658A53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51786-A747-E74B-8D1F-360C1C079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428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B9BE0-6A12-B644-A46D-02EB24F45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16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0092E-A36A-3941-9A27-57993ABA50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76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BDB60-0931-7546-BBDB-B6C347E72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DC046-2D7C-8947-9A14-D306FCCC4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1220F-0783-BC45-88D1-500FC5970A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3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D8A93-B6D4-924A-82AC-E8736015F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8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30B36-8D1B-8047-BAA6-7B269239C7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9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E0D9A-2E40-DD48-9901-A595AF6933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B242B-A9B5-2349-891A-762A288112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1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FAA84-5E42-3746-844E-A9F48A80C2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5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tags" Target="../tags/tag1.xml"/><Relationship Id="rId14" Type="http://schemas.openxmlformats.org/officeDocument/2006/relationships/tags" Target="../tags/tag2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tags" Target="../tags/tag5.xml"/><Relationship Id="rId14" Type="http://schemas.openxmlformats.org/officeDocument/2006/relationships/tags" Target="../tags/tag6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1FE658-5797-914F-A015-90C5711DAA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021AB1-E0D1-7649-9C23-6C9AE2805B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75188" y="2076951"/>
            <a:ext cx="5787022" cy="1470025"/>
          </a:xfrm>
        </p:spPr>
        <p:txBody>
          <a:bodyPr/>
          <a:lstStyle/>
          <a:p>
            <a:r>
              <a:rPr lang="en-US" sz="3600" dirty="0" smtClean="0">
                <a:latin typeface="Bookman Old Style"/>
                <a:cs typeface="Bookman Old Style"/>
              </a:rPr>
              <a:t>The Key Work of Parents</a:t>
            </a:r>
            <a:endParaRPr lang="en-US" sz="3600" dirty="0">
              <a:latin typeface="Bookman Old Style"/>
              <a:cs typeface="Bookman Old Style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Deut. 32:46; Prov. 4:20-27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      The Key Work of Parents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700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I am </a:t>
            </a:r>
            <a:r>
              <a:rPr lang="en-US" sz="3700" i="1" u="sng" dirty="0">
                <a:solidFill>
                  <a:schemeClr val="tx1"/>
                </a:solidFill>
                <a:latin typeface="Bookman Old Style"/>
                <a:cs typeface="Bookman Old Style"/>
              </a:rPr>
              <a:t>assuming </a:t>
            </a:r>
            <a:r>
              <a:rPr lang="en-US" sz="3700" i="1" u="sng" dirty="0" smtClean="0">
                <a:latin typeface="Bookman Old Style"/>
                <a:cs typeface="Bookman Old Style"/>
              </a:rPr>
              <a:t>three</a:t>
            </a:r>
            <a:r>
              <a:rPr lang="en-US" sz="3700" i="1" u="sng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 </a:t>
            </a:r>
            <a:r>
              <a:rPr lang="en-US" sz="3700" i="1" u="sng" dirty="0">
                <a:solidFill>
                  <a:schemeClr val="tx1"/>
                </a:solidFill>
                <a:latin typeface="Bookman Old Style"/>
                <a:cs typeface="Bookman Old Style"/>
              </a:rPr>
              <a:t>things</a:t>
            </a:r>
            <a:r>
              <a:rPr lang="en-US" sz="3700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: </a:t>
            </a:r>
            <a:endParaRPr lang="en-US" sz="3700" dirty="0" smtClean="0">
              <a:solidFill>
                <a:schemeClr val="tx1"/>
              </a:solidFill>
              <a:latin typeface="Bookman Old Style"/>
              <a:ea typeface="+mn-ea"/>
              <a:cs typeface="Bookman Old Style"/>
            </a:endParaRPr>
          </a:p>
          <a:p>
            <a:pPr marL="0" indent="0">
              <a:buNone/>
            </a:pPr>
            <a:endParaRPr lang="en-US" sz="3700" dirty="0">
              <a:solidFill>
                <a:schemeClr val="tx1"/>
              </a:solidFill>
              <a:latin typeface="Bookman Old Style"/>
              <a:ea typeface="+mn-ea"/>
              <a:cs typeface="Bookman Old Style"/>
            </a:endParaRPr>
          </a:p>
          <a:p>
            <a:pPr lvl="0"/>
            <a:r>
              <a:rPr lang="en-US" sz="3600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We all want to be good parents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We all feel we could be better parents</a:t>
            </a:r>
          </a:p>
          <a:p>
            <a:pPr lvl="0"/>
            <a:r>
              <a:rPr lang="en-US" sz="3600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We want our children to grow up obeying the Lord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      The Key Work of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510632"/>
            <a:ext cx="8226425" cy="5106736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Bookman Old Style"/>
                <a:cs typeface="Bookman Old Style"/>
              </a:rPr>
              <a:t>Wrong Motives for Child Rearing</a:t>
            </a:r>
            <a:r>
              <a:rPr lang="en-US" sz="3600" b="1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:</a:t>
            </a:r>
            <a:endParaRPr lang="en-US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r>
              <a:rPr lang="en-US" b="1" dirty="0">
                <a:solidFill>
                  <a:schemeClr val="tx1"/>
                </a:solidFill>
                <a:latin typeface="Bookman Old Style"/>
                <a:cs typeface="Bookman Old Style"/>
              </a:rPr>
              <a:t>WHEN MY CHILDREN GROW UP I HOPE THEY WILL BE ...??</a:t>
            </a:r>
            <a:r>
              <a:rPr lang="en-US" b="1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?</a:t>
            </a:r>
          </a:p>
          <a:p>
            <a:r>
              <a:rPr lang="en-US" b="1" dirty="0" smtClean="0">
                <a:latin typeface="Bookman Old Style"/>
                <a:cs typeface="Bookman Old Style"/>
              </a:rPr>
              <a:t>I Want my Child </a:t>
            </a:r>
            <a:r>
              <a:rPr lang="en-US" b="1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TO </a:t>
            </a:r>
            <a:r>
              <a:rPr lang="en-US" b="1" dirty="0">
                <a:solidFill>
                  <a:schemeClr val="tx1"/>
                </a:solidFill>
                <a:latin typeface="Bookman Old Style"/>
                <a:cs typeface="Bookman Old Style"/>
              </a:rPr>
              <a:t>OBEY THE GOSPEL</a:t>
            </a:r>
            <a:endParaRPr lang="en-US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r>
              <a:rPr lang="en-US" b="1" dirty="0">
                <a:solidFill>
                  <a:schemeClr val="tx1"/>
                </a:solidFill>
                <a:latin typeface="Bookman Old Style"/>
                <a:cs typeface="Bookman Old Style"/>
              </a:rPr>
              <a:t>I Want my Child to BE SUCCESSFUL</a:t>
            </a:r>
            <a:endParaRPr lang="en-US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r>
              <a:rPr lang="en-US" b="1" dirty="0">
                <a:solidFill>
                  <a:schemeClr val="tx1"/>
                </a:solidFill>
                <a:latin typeface="Bookman Old Style"/>
                <a:cs typeface="Bookman Old Style"/>
              </a:rPr>
              <a:t>I Want my Child to BE POPULAR</a:t>
            </a:r>
            <a:endParaRPr lang="en-US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r>
              <a:rPr lang="en-US" b="1" dirty="0">
                <a:solidFill>
                  <a:schemeClr val="tx1"/>
                </a:solidFill>
                <a:latin typeface="Bookman Old Style"/>
                <a:cs typeface="Bookman Old Style"/>
              </a:rPr>
              <a:t>I Want my Child to be Smart</a:t>
            </a:r>
            <a:endParaRPr lang="en-US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r>
              <a:rPr lang="en-US" b="1" dirty="0">
                <a:solidFill>
                  <a:schemeClr val="tx1"/>
                </a:solidFill>
                <a:latin typeface="Bookman Old Style"/>
                <a:cs typeface="Bookman Old Style"/>
              </a:rPr>
              <a:t>I Want my Child to be Self-Confident</a:t>
            </a:r>
            <a:endParaRPr lang="en-US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r>
              <a:rPr lang="en-US" b="1" dirty="0">
                <a:solidFill>
                  <a:schemeClr val="tx1"/>
                </a:solidFill>
                <a:latin typeface="Bookman Old Style"/>
                <a:cs typeface="Bookman Old Style"/>
              </a:rPr>
              <a:t>I Want my Child to be Well-Behaved</a:t>
            </a:r>
            <a:endParaRPr lang="en-US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32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      The Key Work of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3" y="1600200"/>
            <a:ext cx="8622630" cy="4950326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Principles That Will Help Us Develop a Godly </a:t>
            </a:r>
            <a:r>
              <a:rPr lang="en-US" sz="3200" b="1" dirty="0" smtClean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Heart</a:t>
            </a:r>
            <a:r>
              <a:rPr lang="en-US" sz="3200" b="1" dirty="0" smtClean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:</a:t>
            </a:r>
            <a:endParaRPr lang="en-US" sz="2600" b="1" dirty="0" smtClean="0">
              <a:solidFill>
                <a:schemeClr val="tx1"/>
              </a:solidFill>
              <a:latin typeface="Bookman Old Style"/>
              <a:ea typeface="+mn-ea"/>
              <a:cs typeface="Bookman Old Style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We must check our own </a:t>
            </a:r>
            <a:r>
              <a:rPr lang="en-US" sz="2800" b="1" dirty="0" smtClean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heart</a:t>
            </a:r>
          </a:p>
          <a:p>
            <a:r>
              <a:rPr lang="en-US" sz="2800" b="1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We must repent of the false motives of our life</a:t>
            </a:r>
            <a:endParaRPr lang="en-US" sz="2800" dirty="0">
              <a:solidFill>
                <a:schemeClr val="tx1"/>
              </a:solidFill>
              <a:latin typeface="Bookman Old Style"/>
              <a:ea typeface="+mn-ea"/>
              <a:cs typeface="Bookman Old Style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We must weed out the mixed messages of our lives</a:t>
            </a:r>
            <a:endParaRPr lang="en-US" sz="2800" dirty="0">
              <a:solidFill>
                <a:schemeClr val="tx1"/>
              </a:solidFill>
              <a:latin typeface="Bookman Old Style"/>
              <a:ea typeface="+mn-ea"/>
              <a:cs typeface="Bookman Old Style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Bookman Old Style"/>
                <a:ea typeface="+mn-ea"/>
                <a:cs typeface="Bookman Old Style"/>
              </a:rPr>
              <a:t>We must begin treating our Children with the Love of Christ</a:t>
            </a:r>
            <a:endParaRPr lang="en-US" sz="2800" dirty="0">
              <a:solidFill>
                <a:schemeClr val="tx1"/>
              </a:solidFill>
              <a:latin typeface="Bookman Old Style"/>
              <a:ea typeface="+mn-ea"/>
              <a:cs typeface="Bookman Old Style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5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              The Key Work of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53" y="1600200"/>
            <a:ext cx="8742947" cy="4870116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Bookman Old Style"/>
                <a:cs typeface="Bookman Old Style"/>
              </a:rPr>
              <a:t>How to Develop a Godly Heart in our </a:t>
            </a:r>
            <a:r>
              <a:rPr lang="en-US" sz="3200" b="1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Children</a:t>
            </a:r>
            <a:r>
              <a:rPr lang="en-US" sz="3200" b="1" dirty="0" smtClean="0">
                <a:solidFill>
                  <a:schemeClr val="tx1"/>
                </a:solidFill>
                <a:latin typeface="Bookman Old Style"/>
                <a:cs typeface="Bookman Old Style"/>
              </a:rPr>
              <a:t>:</a:t>
            </a:r>
            <a:endParaRPr lang="en-US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Bookman Old Style"/>
                <a:cs typeface="Bookman Old Style"/>
              </a:rPr>
              <a:t>We must be consistent in our discipline</a:t>
            </a:r>
            <a:r>
              <a:rPr lang="en-US" sz="2800" dirty="0" smtClean="0">
                <a:effectLst/>
                <a:latin typeface="Bookman Old Style"/>
                <a:cs typeface="Bookman Old Style"/>
              </a:rPr>
              <a:t> </a:t>
            </a:r>
          </a:p>
          <a:p>
            <a:r>
              <a:rPr lang="en-US" sz="2800" b="1" dirty="0">
                <a:solidFill>
                  <a:schemeClr val="tx1"/>
                </a:solidFill>
                <a:latin typeface="Bookman Old Style"/>
                <a:cs typeface="Bookman Old Style"/>
              </a:rPr>
              <a:t>We must learn to show Biblical reasons for our directives</a:t>
            </a:r>
            <a:endParaRPr lang="en-US" sz="2800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Bookman Old Style"/>
                <a:cs typeface="Bookman Old Style"/>
              </a:rPr>
              <a:t>We must open the Scriptures with our Children</a:t>
            </a:r>
            <a:endParaRPr lang="en-US" sz="2800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Bookman Old Style"/>
                <a:cs typeface="Bookman Old Style"/>
              </a:rPr>
              <a:t>We must pray fervently for the heart of our Children</a:t>
            </a:r>
            <a:endParaRPr lang="en-US" sz="2800" dirty="0">
              <a:solidFill>
                <a:schemeClr val="tx1"/>
              </a:solidFill>
              <a:latin typeface="Bookman Old Style"/>
              <a:cs typeface="Bookman Old Styl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289_slide">
  <a:themeElements>
    <a:clrScheme name="Office Theme 2">
      <a:dk1>
        <a:srgbClr val="000000"/>
      </a:dk1>
      <a:lt1>
        <a:srgbClr val="FFCCCC"/>
      </a:lt1>
      <a:dk2>
        <a:srgbClr val="000000"/>
      </a:dk2>
      <a:lt2>
        <a:srgbClr val="B2B2B2"/>
      </a:lt2>
      <a:accent1>
        <a:srgbClr val="8C512A"/>
      </a:accent1>
      <a:accent2>
        <a:srgbClr val="8C386B"/>
      </a:accent2>
      <a:accent3>
        <a:srgbClr val="FFE2E2"/>
      </a:accent3>
      <a:accent4>
        <a:srgbClr val="000000"/>
      </a:accent4>
      <a:accent5>
        <a:srgbClr val="C5B3AC"/>
      </a:accent5>
      <a:accent6>
        <a:srgbClr val="7E3260"/>
      </a:accent6>
      <a:hlink>
        <a:srgbClr val="8C2323"/>
      </a:hlink>
      <a:folHlink>
        <a:srgbClr val="633380"/>
      </a:folHlink>
    </a:clrScheme>
    <a:fontScheme name="Office Them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E2E2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E2E2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E2E2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E2E2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FFFF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FFFF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FFFF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CC"/>
      </a:lt1>
      <a:dk2>
        <a:srgbClr val="000000"/>
      </a:dk2>
      <a:lt2>
        <a:srgbClr val="B2B2B2"/>
      </a:lt2>
      <a:accent1>
        <a:srgbClr val="8C512A"/>
      </a:accent1>
      <a:accent2>
        <a:srgbClr val="8C386B"/>
      </a:accent2>
      <a:accent3>
        <a:srgbClr val="FFE2E2"/>
      </a:accent3>
      <a:accent4>
        <a:srgbClr val="000000"/>
      </a:accent4>
      <a:accent5>
        <a:srgbClr val="C5B3AC"/>
      </a:accent5>
      <a:accent6>
        <a:srgbClr val="7E3260"/>
      </a:accent6>
      <a:hlink>
        <a:srgbClr val="8C2323"/>
      </a:hlink>
      <a:folHlink>
        <a:srgbClr val="633380"/>
      </a:folHlink>
    </a:clrScheme>
    <a:fontScheme name="1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E2E2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E2E2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E2E2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E2E2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FFFF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FFFF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FFFF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ind_3289_slide.pot</Template>
  <TotalTime>82</TotalTime>
  <Words>210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ind_3289_slide</vt:lpstr>
      <vt:lpstr>1_Default Design</vt:lpstr>
      <vt:lpstr>The Key Work of Parents</vt:lpstr>
      <vt:lpstr>                The Key Work of Parents</vt:lpstr>
      <vt:lpstr>                The Key Work of Parents</vt:lpstr>
      <vt:lpstr>         The Key Work of Parents</vt:lpstr>
      <vt:lpstr>                The Key Work of Parents</vt:lpstr>
    </vt:vector>
  </TitlesOfParts>
  <Company>Indezine.com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Indezine Template</dc:title>
  <dc:creator>Geetesh Bajaj</dc:creator>
  <cp:lastModifiedBy>Steve Garrett</cp:lastModifiedBy>
  <cp:revision>29</cp:revision>
  <dcterms:created xsi:type="dcterms:W3CDTF">2007-01-11T04:55:26Z</dcterms:created>
  <dcterms:modified xsi:type="dcterms:W3CDTF">2011-12-30T20:14:39Z</dcterms:modified>
</cp:coreProperties>
</file>