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03F6-E2A4-4E4E-8912-836163E857AC}" type="datetimeFigureOut">
              <a:rPr lang="en-US" smtClean="0"/>
              <a:t>12/26/12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EDE2-23C6-DA45-A94D-D0D572946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37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03F6-E2A4-4E4E-8912-836163E857AC}" type="datetimeFigureOut">
              <a:rPr lang="en-US" smtClean="0"/>
              <a:t>12/26/12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EDE2-23C6-DA45-A94D-D0D572946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1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03F6-E2A4-4E4E-8912-836163E857AC}" type="datetimeFigureOut">
              <a:rPr lang="en-US" smtClean="0"/>
              <a:t>12/26/12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EDE2-23C6-DA45-A94D-D0D572946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3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03F6-E2A4-4E4E-8912-836163E857AC}" type="datetimeFigureOut">
              <a:rPr lang="en-US" smtClean="0"/>
              <a:t>12/26/12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EDE2-23C6-DA45-A94D-D0D572946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3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03F6-E2A4-4E4E-8912-836163E857AC}" type="datetimeFigureOut">
              <a:rPr lang="en-US" smtClean="0"/>
              <a:t>12/26/12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EDE2-23C6-DA45-A94D-D0D572946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3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03F6-E2A4-4E4E-8912-836163E857AC}" type="datetimeFigureOut">
              <a:rPr lang="en-US" smtClean="0"/>
              <a:t>12/26/12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EDE2-23C6-DA45-A94D-D0D572946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4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03F6-E2A4-4E4E-8912-836163E857AC}" type="datetimeFigureOut">
              <a:rPr lang="en-US" smtClean="0"/>
              <a:t>12/26/12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EDE2-23C6-DA45-A94D-D0D572946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27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03F6-E2A4-4E4E-8912-836163E857AC}" type="datetimeFigureOut">
              <a:rPr lang="en-US" smtClean="0"/>
              <a:t>12/26/12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EDE2-23C6-DA45-A94D-D0D572946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6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03F6-E2A4-4E4E-8912-836163E857AC}" type="datetimeFigureOut">
              <a:rPr lang="en-US" smtClean="0"/>
              <a:t>12/26/12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EDE2-23C6-DA45-A94D-D0D572946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98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03F6-E2A4-4E4E-8912-836163E857AC}" type="datetimeFigureOut">
              <a:rPr lang="en-US" smtClean="0"/>
              <a:t>12/26/12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EDE2-23C6-DA45-A94D-D0D572946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4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03F6-E2A4-4E4E-8912-836163E857AC}" type="datetimeFigureOut">
              <a:rPr lang="en-US" smtClean="0"/>
              <a:t>12/26/12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EDE2-23C6-DA45-A94D-D0D572946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4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403F6-E2A4-4E4E-8912-836163E857AC}" type="datetimeFigureOut">
              <a:rPr lang="en-US" smtClean="0"/>
              <a:t>12/26/12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CEDE2-23C6-DA45-A94D-D0D572946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1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2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1007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2371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3462"/>
          </a:xfrm>
        </p:spPr>
        <p:txBody>
          <a:bodyPr/>
          <a:lstStyle/>
          <a:p>
            <a:r>
              <a:rPr lang="en-US" b="1" dirty="0" smtClean="0">
                <a:latin typeface="Century Schoolbook"/>
                <a:cs typeface="Century Schoolbook"/>
              </a:rPr>
              <a:t>Acts 21:22-24</a:t>
            </a:r>
            <a:endParaRPr lang="en-US" b="1" dirty="0">
              <a:latin typeface="Century Schoolbook"/>
              <a:cs typeface="Century Schoolbook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7800" y="1308100"/>
            <a:ext cx="7315200" cy="5054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baseline="30000" dirty="0">
                <a:latin typeface="Century Schoolbook"/>
                <a:cs typeface="Century Schoolbook"/>
              </a:rPr>
              <a:t>22﻿ </a:t>
            </a:r>
            <a:r>
              <a:rPr lang="en-US" sz="2400" b="1" dirty="0">
                <a:latin typeface="Century Schoolbook"/>
                <a:cs typeface="Century Schoolbook"/>
              </a:rPr>
              <a:t>“And now, compelled by the Spirit, I am </a:t>
            </a:r>
            <a:r>
              <a:rPr lang="en-US" sz="2400" b="1" dirty="0" smtClean="0">
                <a:latin typeface="Century Schoolbook"/>
                <a:cs typeface="Century Schoolbook"/>
              </a:rPr>
              <a:t>going </a:t>
            </a:r>
            <a:r>
              <a:rPr lang="en-US" sz="2400" b="1" dirty="0">
                <a:latin typeface="Century Schoolbook"/>
                <a:cs typeface="Century Schoolbook"/>
              </a:rPr>
              <a:t>to Jerusalem, not knowing what will happen to me there. </a:t>
            </a:r>
            <a:r>
              <a:rPr lang="en-US" sz="2400" b="1" baseline="30000" dirty="0">
                <a:latin typeface="Century Schoolbook"/>
                <a:cs typeface="Century Schoolbook"/>
              </a:rPr>
              <a:t>﻿23﻿ </a:t>
            </a:r>
            <a:r>
              <a:rPr lang="en-US" sz="2400" b="1" dirty="0">
                <a:latin typeface="Century Schoolbook"/>
                <a:cs typeface="Century Schoolbook"/>
              </a:rPr>
              <a:t>I only know that in every city the Holy Spirit warns me that prison and hardships are facing me. </a:t>
            </a:r>
            <a:r>
              <a:rPr lang="en-US" sz="2400" b="1" baseline="30000" dirty="0">
                <a:latin typeface="Century Schoolbook"/>
                <a:cs typeface="Century Schoolbook"/>
              </a:rPr>
              <a:t>﻿24﻿ </a:t>
            </a:r>
            <a:r>
              <a:rPr lang="en-US" sz="2400" b="1" dirty="0">
                <a:latin typeface="Century Schoolbook"/>
                <a:cs typeface="Century Schoolbook"/>
              </a:rPr>
              <a:t>However, I consider my life worth nothing to me, if only I may finish the race and complete the task the Lord Jesus has given me—the task of testifying to the gospel of God’s grace.</a:t>
            </a:r>
            <a:endParaRPr lang="en-US" sz="2400" dirty="0">
              <a:latin typeface="Century Schoolbook"/>
              <a:cs typeface="Century Schoolbook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78012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2371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34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7800" y="1308100"/>
            <a:ext cx="8775700" cy="5270500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en-US" sz="2800" b="1" dirty="0">
                <a:latin typeface="Century Schoolbook"/>
                <a:cs typeface="Century Schoolbook"/>
              </a:rPr>
              <a:t>Am I </a:t>
            </a:r>
            <a:r>
              <a:rPr lang="en-US" sz="2800" b="1" dirty="0">
                <a:solidFill>
                  <a:srgbClr val="C0504D"/>
                </a:solidFill>
                <a:latin typeface="Century Schoolbook"/>
                <a:cs typeface="Century Schoolbook"/>
              </a:rPr>
              <a:t>taking a stand </a:t>
            </a:r>
            <a:r>
              <a:rPr lang="en-US" sz="2800" b="1" dirty="0">
                <a:latin typeface="Century Schoolbook"/>
                <a:cs typeface="Century Schoolbook"/>
              </a:rPr>
              <a:t>based on the </a:t>
            </a:r>
            <a:r>
              <a:rPr lang="en-US" sz="2800" b="1" dirty="0" smtClean="0">
                <a:latin typeface="Century Schoolbook"/>
                <a:cs typeface="Century Schoolbook"/>
              </a:rPr>
              <a:t>            </a:t>
            </a:r>
            <a:r>
              <a:rPr lang="en-US" sz="2800" b="1" i="1" dirty="0" smtClean="0">
                <a:solidFill>
                  <a:srgbClr val="C0504D"/>
                </a:solidFill>
                <a:latin typeface="Century Schoolbook"/>
                <a:cs typeface="Century Schoolbook"/>
              </a:rPr>
              <a:t>clear</a:t>
            </a:r>
            <a:r>
              <a:rPr lang="en-US" sz="2800" b="1" dirty="0" smtClean="0">
                <a:solidFill>
                  <a:srgbClr val="C0504D"/>
                </a:solidFill>
                <a:latin typeface="Century Schoolbook"/>
                <a:cs typeface="Century Schoolbook"/>
              </a:rPr>
              <a:t> </a:t>
            </a:r>
            <a:r>
              <a:rPr lang="en-US" sz="2800" b="1" dirty="0">
                <a:solidFill>
                  <a:srgbClr val="C0504D"/>
                </a:solidFill>
                <a:latin typeface="Century Schoolbook"/>
                <a:cs typeface="Century Schoolbook"/>
              </a:rPr>
              <a:t>teaching </a:t>
            </a:r>
            <a:r>
              <a:rPr lang="en-US" sz="2800" b="1" dirty="0" smtClean="0">
                <a:solidFill>
                  <a:srgbClr val="C0504D"/>
                </a:solidFill>
                <a:latin typeface="Century Schoolbook"/>
                <a:cs typeface="Century Schoolbook"/>
              </a:rPr>
              <a:t>of </a:t>
            </a:r>
            <a:r>
              <a:rPr lang="en-US" sz="2800" b="1" dirty="0">
                <a:solidFill>
                  <a:srgbClr val="C0504D"/>
                </a:solidFill>
                <a:latin typeface="Century Schoolbook"/>
                <a:cs typeface="Century Schoolbook"/>
              </a:rPr>
              <a:t>Scripture </a:t>
            </a:r>
            <a:r>
              <a:rPr lang="en-US" sz="2800" b="1" dirty="0">
                <a:latin typeface="Century Schoolbook"/>
                <a:cs typeface="Century Schoolbook"/>
              </a:rPr>
              <a:t>or is my conviction based in my </a:t>
            </a:r>
            <a:r>
              <a:rPr lang="en-US" sz="2800" b="1" dirty="0" smtClean="0">
                <a:latin typeface="Century Schoolbook"/>
                <a:cs typeface="Century Schoolbook"/>
              </a:rPr>
              <a:t>own </a:t>
            </a:r>
            <a:r>
              <a:rPr lang="en-US" sz="2800" b="1" dirty="0" smtClean="0">
                <a:solidFill>
                  <a:srgbClr val="C0504D"/>
                </a:solidFill>
                <a:latin typeface="Century Schoolbook"/>
                <a:cs typeface="Century Schoolbook"/>
              </a:rPr>
              <a:t>preference</a:t>
            </a:r>
            <a:r>
              <a:rPr lang="en-US" sz="2800" b="1" dirty="0" smtClean="0">
                <a:latin typeface="Century Schoolbook"/>
                <a:cs typeface="Century Schoolbook"/>
              </a:rPr>
              <a:t>      or </a:t>
            </a:r>
            <a:r>
              <a:rPr lang="en-US" sz="2800" b="1" dirty="0">
                <a:solidFill>
                  <a:srgbClr val="C0504D"/>
                </a:solidFill>
                <a:latin typeface="Century Schoolbook"/>
                <a:cs typeface="Century Schoolbook"/>
              </a:rPr>
              <a:t>conclusions</a:t>
            </a:r>
            <a:r>
              <a:rPr lang="en-US" sz="2800" b="1" dirty="0">
                <a:latin typeface="Century Schoolbook"/>
                <a:cs typeface="Century Schoolbook"/>
              </a:rPr>
              <a:t>?  </a:t>
            </a:r>
            <a:endParaRPr lang="en-US" sz="2800" dirty="0">
              <a:latin typeface="Century Schoolbook"/>
              <a:cs typeface="Century Schoolbook"/>
            </a:endParaRPr>
          </a:p>
          <a:p>
            <a:pPr>
              <a:buFont typeface="Wingdings" charset="2"/>
              <a:buChar char="ü"/>
            </a:pPr>
            <a:r>
              <a:rPr lang="en-US" sz="2800" b="1" dirty="0" smtClean="0">
                <a:latin typeface="Century Schoolbook"/>
                <a:cs typeface="Century Schoolbook"/>
              </a:rPr>
              <a:t>Am </a:t>
            </a:r>
            <a:r>
              <a:rPr lang="en-US" sz="2800" b="1" dirty="0">
                <a:latin typeface="Century Schoolbook"/>
                <a:cs typeface="Century Schoolbook"/>
              </a:rPr>
              <a:t>I </a:t>
            </a:r>
            <a:r>
              <a:rPr lang="en-US" sz="2800" b="1" dirty="0">
                <a:solidFill>
                  <a:srgbClr val="C0504D"/>
                </a:solidFill>
                <a:latin typeface="Century Schoolbook"/>
                <a:cs typeface="Century Schoolbook"/>
              </a:rPr>
              <a:t>open to correction? </a:t>
            </a:r>
            <a:endParaRPr lang="en-US" sz="2800" dirty="0">
              <a:solidFill>
                <a:srgbClr val="C0504D"/>
              </a:solidFill>
              <a:latin typeface="Century Schoolbook"/>
              <a:cs typeface="Century Schoolbook"/>
            </a:endParaRPr>
          </a:p>
          <a:p>
            <a:pPr marL="0" indent="0">
              <a:buNone/>
            </a:pPr>
            <a:r>
              <a:rPr lang="en-US" b="1" dirty="0" smtClean="0">
                <a:latin typeface="Century Schoolbook"/>
                <a:cs typeface="Century Schoolbook"/>
              </a:rPr>
              <a:t>The </a:t>
            </a:r>
            <a:r>
              <a:rPr lang="en-US" b="1" dirty="0">
                <a:latin typeface="Century Schoolbook"/>
                <a:cs typeface="Century Schoolbook"/>
              </a:rPr>
              <a:t>first barrier is </a:t>
            </a:r>
            <a:r>
              <a:rPr lang="en-US" b="1" dirty="0">
                <a:solidFill>
                  <a:schemeClr val="accent2"/>
                </a:solidFill>
                <a:latin typeface="Century Schoolbook"/>
                <a:cs typeface="Century Schoolbook"/>
              </a:rPr>
              <a:t>FEAR.</a:t>
            </a:r>
            <a:r>
              <a:rPr lang="en-US" b="1" dirty="0">
                <a:latin typeface="Century Schoolbook"/>
                <a:cs typeface="Century Schoolbook"/>
              </a:rPr>
              <a:t>  </a:t>
            </a:r>
            <a:endParaRPr lang="en-US" dirty="0">
              <a:latin typeface="Century Schoolbook"/>
              <a:cs typeface="Century Schoolbook"/>
            </a:endParaRPr>
          </a:p>
          <a:p>
            <a:pPr marL="0" indent="0">
              <a:buNone/>
            </a:pPr>
            <a:r>
              <a:rPr lang="en-US" b="1" dirty="0" smtClean="0">
                <a:latin typeface="Century Schoolbook"/>
                <a:cs typeface="Century Schoolbook"/>
              </a:rPr>
              <a:t>Next </a:t>
            </a:r>
            <a:r>
              <a:rPr lang="en-US" b="1" dirty="0" smtClean="0">
                <a:latin typeface="Century Schoolbook"/>
                <a:cs typeface="Century Schoolbook"/>
              </a:rPr>
              <a:t> </a:t>
            </a:r>
            <a:r>
              <a:rPr lang="en-US" b="1" dirty="0">
                <a:solidFill>
                  <a:srgbClr val="C0504D"/>
                </a:solidFill>
                <a:latin typeface="Century Schoolbook"/>
                <a:cs typeface="Century Schoolbook"/>
              </a:rPr>
              <a:t>SHORTSIGHTEDNESS.</a:t>
            </a:r>
            <a:r>
              <a:rPr lang="en-US" b="1" dirty="0">
                <a:latin typeface="Century Schoolbook"/>
                <a:cs typeface="Century Schoolbook"/>
              </a:rPr>
              <a:t> </a:t>
            </a:r>
            <a:endParaRPr lang="en-US" dirty="0">
              <a:latin typeface="Century Schoolbook"/>
              <a:cs typeface="Century Schoolbook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31318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2371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3462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2"/>
                </a:solidFill>
              </a:rPr>
              <a:t>Take Home Points:</a:t>
            </a:r>
            <a:endParaRPr lang="en-US" b="1" u="sng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7800" y="1308100"/>
            <a:ext cx="8775700" cy="52705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Century Schoolbook"/>
                <a:cs typeface="Century Schoolbook"/>
              </a:rPr>
              <a:t>BECOMING A PERSON OF </a:t>
            </a:r>
            <a:r>
              <a:rPr lang="en-US" b="1" dirty="0" smtClean="0">
                <a:latin typeface="Century Schoolbook"/>
                <a:cs typeface="Century Schoolbook"/>
              </a:rPr>
              <a:t>CONVICTION:</a:t>
            </a:r>
            <a:endParaRPr lang="en-US" dirty="0">
              <a:latin typeface="Century Schoolbook"/>
              <a:cs typeface="Century Schoolbook"/>
            </a:endParaRPr>
          </a:p>
          <a:p>
            <a:pPr marL="0" indent="0">
              <a:buNone/>
            </a:pPr>
            <a:r>
              <a:rPr lang="en-US" sz="2500" b="1" dirty="0">
                <a:solidFill>
                  <a:srgbClr val="C0504D"/>
                </a:solidFill>
                <a:latin typeface="Century Schoolbook"/>
                <a:cs typeface="Century Schoolbook"/>
              </a:rPr>
              <a:t>First</a:t>
            </a:r>
            <a:r>
              <a:rPr lang="en-US" sz="2500" b="1" dirty="0">
                <a:latin typeface="Century Schoolbook"/>
                <a:cs typeface="Century Schoolbook"/>
              </a:rPr>
              <a:t>, we need to believe that God’s will is </a:t>
            </a:r>
            <a:r>
              <a:rPr lang="en-US" sz="2500" b="1" dirty="0" smtClean="0">
                <a:latin typeface="Century Schoolbook"/>
                <a:cs typeface="Century Schoolbook"/>
              </a:rPr>
              <a:t>   superior to </a:t>
            </a:r>
            <a:r>
              <a:rPr lang="en-US" sz="2500" b="1" dirty="0">
                <a:latin typeface="Century Schoolbook"/>
                <a:cs typeface="Century Schoolbook"/>
              </a:rPr>
              <a:t>our own.  </a:t>
            </a:r>
            <a:endParaRPr lang="en-US" sz="2500" dirty="0">
              <a:latin typeface="Century Schoolbook"/>
              <a:cs typeface="Century Schoolbook"/>
            </a:endParaRPr>
          </a:p>
          <a:p>
            <a:pPr marL="0" indent="0">
              <a:buNone/>
            </a:pPr>
            <a:r>
              <a:rPr lang="en-US" sz="2500" b="1" dirty="0">
                <a:solidFill>
                  <a:srgbClr val="C0504D"/>
                </a:solidFill>
                <a:latin typeface="Century Schoolbook"/>
                <a:cs typeface="Century Schoolbook"/>
              </a:rPr>
              <a:t>Second</a:t>
            </a:r>
            <a:r>
              <a:rPr lang="en-US" sz="2500" b="1" dirty="0">
                <a:latin typeface="Century Schoolbook"/>
                <a:cs typeface="Century Schoolbook"/>
              </a:rPr>
              <a:t>, we need to read the Bible </a:t>
            </a:r>
            <a:r>
              <a:rPr lang="en-US" sz="2500" b="1" dirty="0" smtClean="0">
                <a:latin typeface="Century Schoolbook"/>
                <a:cs typeface="Century Schoolbook"/>
              </a:rPr>
              <a:t>for ourselves</a:t>
            </a:r>
            <a:r>
              <a:rPr lang="en-US" sz="2500" b="1" dirty="0">
                <a:latin typeface="Century Schoolbook"/>
                <a:cs typeface="Century Schoolbook"/>
              </a:rPr>
              <a:t>.  </a:t>
            </a:r>
            <a:endParaRPr lang="en-US" sz="2500" dirty="0">
              <a:latin typeface="Century Schoolbook"/>
              <a:cs typeface="Century Schoolbook"/>
            </a:endParaRPr>
          </a:p>
          <a:p>
            <a:pPr marL="0" indent="0">
              <a:buNone/>
            </a:pPr>
            <a:r>
              <a:rPr lang="en-US" sz="2500" b="1" dirty="0">
                <a:solidFill>
                  <a:srgbClr val="C0504D"/>
                </a:solidFill>
                <a:latin typeface="Century Schoolbook"/>
                <a:cs typeface="Century Schoolbook"/>
              </a:rPr>
              <a:t>Third</a:t>
            </a:r>
            <a:r>
              <a:rPr lang="en-US" sz="2500" b="1" dirty="0">
                <a:latin typeface="Century Schoolbook"/>
                <a:cs typeface="Century Schoolbook"/>
              </a:rPr>
              <a:t>, we must make time for prayer.  </a:t>
            </a:r>
            <a:endParaRPr lang="en-US" sz="2500" dirty="0">
              <a:latin typeface="Century Schoolbook"/>
              <a:cs typeface="Century Schoolbook"/>
            </a:endParaRPr>
          </a:p>
          <a:p>
            <a:pPr marL="0" indent="0">
              <a:buNone/>
            </a:pPr>
            <a:r>
              <a:rPr lang="en-US" sz="2500" b="1" dirty="0">
                <a:solidFill>
                  <a:srgbClr val="C0504D"/>
                </a:solidFill>
                <a:latin typeface="Century Schoolbook"/>
                <a:cs typeface="Century Schoolbook"/>
              </a:rPr>
              <a:t>Finally</a:t>
            </a:r>
            <a:r>
              <a:rPr lang="en-US" sz="2500" b="1" dirty="0">
                <a:latin typeface="Century Schoolbook"/>
                <a:cs typeface="Century Schoolbook"/>
              </a:rPr>
              <a:t>, we need to take that first step.</a:t>
            </a:r>
            <a:r>
              <a:rPr lang="en-US" sz="2800" b="1" dirty="0">
                <a:latin typeface="Century Schoolbook"/>
                <a:cs typeface="Century Schoolbook"/>
              </a:rPr>
              <a:t>  </a:t>
            </a:r>
            <a:endParaRPr lang="en-US" sz="2800" dirty="0">
              <a:latin typeface="Century Schoolbook"/>
              <a:cs typeface="Century Schoolbook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31318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80</Words>
  <Application>Microsoft Macintosh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Acts 21:22-24</vt:lpstr>
      <vt:lpstr>PowerPoint Presentation</vt:lpstr>
      <vt:lpstr>Take Home Points:</vt:lpstr>
    </vt:vector>
  </TitlesOfParts>
  <Company>TLV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Garrett</dc:creator>
  <cp:lastModifiedBy>Steve Garrett</cp:lastModifiedBy>
  <cp:revision>7</cp:revision>
  <dcterms:created xsi:type="dcterms:W3CDTF">2012-12-14T22:56:23Z</dcterms:created>
  <dcterms:modified xsi:type="dcterms:W3CDTF">2012-12-26T22:32:44Z</dcterms:modified>
</cp:coreProperties>
</file>