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72" r:id="rId3"/>
  </p:sldMasterIdLst>
  <p:notesMasterIdLst>
    <p:notesMasterId r:id="rId13"/>
  </p:notesMasterIdLst>
  <p:sldIdLst>
    <p:sldId id="256" r:id="rId4"/>
    <p:sldId id="259" r:id="rId5"/>
    <p:sldId id="266" r:id="rId6"/>
    <p:sldId id="267" r:id="rId7"/>
    <p:sldId id="261" r:id="rId8"/>
    <p:sldId id="262" r:id="rId9"/>
    <p:sldId id="263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888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34FE92-3CE3-46B5-A86E-BFE785928509}" type="datetimeFigureOut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EC7BEC-03EC-4334-AE2A-7B3C30279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50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7772400" cy="822326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6400800" cy="38100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CC93-9839-4AEB-98CF-85D223D62BDF}" type="datetimeFigureOut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403E3-371D-407C-9621-3FA8B520A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2064B-7EA7-4670-85E2-6AF7E66053AC}" type="datetimeFigureOut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12686-6DA2-46F5-B748-A6B4D8BCC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54B7B-1C0E-4C93-B053-466115437C6D}" type="datetimeFigureOut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71E74-CC05-4990-8697-977397CC9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4F10-FA55-8C47-8B66-42B1BF9B75A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8/12/12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5441-BA16-AE4B-AB25-C513FA00E5B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9724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4F10-FA55-8C47-8B66-42B1BF9B75A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8/12/12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5441-BA16-AE4B-AB25-C513FA00E5B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2459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4F10-FA55-8C47-8B66-42B1BF9B75A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8/12/12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5441-BA16-AE4B-AB25-C513FA00E5B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3225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4F10-FA55-8C47-8B66-42B1BF9B75A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8/12/12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5441-BA16-AE4B-AB25-C513FA00E5B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2390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4F10-FA55-8C47-8B66-42B1BF9B75A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8/12/12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5441-BA16-AE4B-AB25-C513FA00E5B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8978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4F10-FA55-8C47-8B66-42B1BF9B75A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8/12/12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5441-BA16-AE4B-AB25-C513FA00E5B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2430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4F10-FA55-8C47-8B66-42B1BF9B75A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8/12/12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5441-BA16-AE4B-AB25-C513FA00E5B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0837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4F10-FA55-8C47-8B66-42B1BF9B75A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8/12/12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5441-BA16-AE4B-AB25-C513FA00E5B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602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A2921-085C-4965-BBDB-8A9F8F21D570}" type="datetimeFigureOut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CF7A-595B-4C7B-8ECD-638AA9672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4F10-FA55-8C47-8B66-42B1BF9B75A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8/12/12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5441-BA16-AE4B-AB25-C513FA00E5B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2291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4F10-FA55-8C47-8B66-42B1BF9B75A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8/12/12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5441-BA16-AE4B-AB25-C513FA00E5B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95255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4F10-FA55-8C47-8B66-42B1BF9B75A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8/12/12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5441-BA16-AE4B-AB25-C513FA00E5B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517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BE65-DB74-479B-9F97-3F866A1CD7FA}" type="datetimeFigureOut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9A469-905B-4101-B012-DD87C2C65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28A57-9845-45A1-A52E-8CF540B15B7A}" type="datetimeFigureOut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AC9D-46E6-4C78-8E09-B4077AF47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F3DF-CB53-4A74-B3D5-594EDB3990B6}" type="datetimeFigureOut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3BBD-82CF-42C0-9660-9513BD69F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E64B-D0D4-4C10-B264-585A76B5E505}" type="datetimeFigureOut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AFF0E-E992-4CC0-8CEA-A2E91FADE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8BF8E-B897-46ED-B702-7322279771CC}" type="datetimeFigureOut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4EC63-E956-448B-8B1B-0892E0C91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FC33C-FD55-46CB-8ADE-9A4ECCFCDF39}" type="datetimeFigureOut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F8BA-C0A4-40E0-80C2-D22D1D508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5BEB9-CE8F-4E2D-850E-31AF03DEF739}" type="datetimeFigureOut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34EB-FFC8-465F-93B3-442BEDA3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9F0157-058C-4A34-A599-3C4AAB2C6A56}" type="datetimeFigureOut">
              <a:rPr lang="en-US"/>
              <a:pPr>
                <a:defRPr/>
              </a:pPr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6C21A9-40B5-45E7-B53D-3F85F6128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1A6C4F10-FA55-8C47-8B66-42B1BF9B75A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8/12/12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DE965441-BA16-AE4B-AB25-C513FA00E5B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926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90800"/>
            <a:ext cx="7772400" cy="822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Treating </a:t>
            </a:r>
            <a:r>
              <a:rPr lang="en-US" dirty="0">
                <a:effectLst/>
              </a:rPr>
              <a:t>the Problem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Not </a:t>
            </a:r>
            <a:r>
              <a:rPr lang="en-US" dirty="0">
                <a:effectLst/>
              </a:rPr>
              <a:t>the Symptoms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6400800" cy="381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Luke 5:17-26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Treating </a:t>
            </a:r>
            <a:r>
              <a:rPr lang="en-US" dirty="0"/>
              <a:t>the Problem Not the Symptoms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800" dirty="0"/>
              <a:t>That getting married is not the </a:t>
            </a:r>
            <a:r>
              <a:rPr lang="en-US" sz="2800" dirty="0">
                <a:solidFill>
                  <a:schemeClr val="bg1"/>
                </a:solidFill>
              </a:rPr>
              <a:t>cure for loneliness</a:t>
            </a:r>
          </a:p>
          <a:p>
            <a:r>
              <a:rPr lang="en-US" sz="2800" dirty="0"/>
              <a:t>Throwing money at a problem does not make it go away</a:t>
            </a:r>
          </a:p>
          <a:p>
            <a:r>
              <a:rPr lang="en-US" sz="2800" dirty="0"/>
              <a:t>Taking a bunch of pills does not replace living a healthy lifestyle</a:t>
            </a:r>
          </a:p>
          <a:p>
            <a:r>
              <a:rPr lang="en-US" sz="2800" dirty="0"/>
              <a:t>Going to church does not make you right with God </a:t>
            </a:r>
          </a:p>
          <a:p>
            <a:r>
              <a:rPr lang="en-US" sz="2800" dirty="0"/>
              <a:t>Giving your kids what they want is not the same as being a good parent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50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iz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810" y="301624"/>
            <a:ext cx="5040630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385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ealing-Paralyzed-Man-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709" y="0"/>
            <a:ext cx="51663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979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Treating </a:t>
            </a:r>
            <a:r>
              <a:rPr lang="en-US" dirty="0"/>
              <a:t>the Problem Not the Symptoms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An </a:t>
            </a:r>
            <a:r>
              <a:rPr lang="en-US" sz="3200" b="1" dirty="0"/>
              <a:t>Unexpected Diagnosis</a:t>
            </a:r>
            <a:endParaRPr lang="en-US" sz="3200" dirty="0"/>
          </a:p>
          <a:p>
            <a:r>
              <a:rPr lang="en-US" sz="3200" b="1" dirty="0">
                <a:solidFill>
                  <a:srgbClr val="800000"/>
                </a:solidFill>
              </a:rPr>
              <a:t>Sometimes our greatest need is something we do not even see.</a:t>
            </a:r>
            <a:endParaRPr lang="en-US" sz="3200" dirty="0">
              <a:solidFill>
                <a:srgbClr val="800000"/>
              </a:solidFill>
            </a:endParaRPr>
          </a:p>
          <a:p>
            <a:r>
              <a:rPr lang="en-US" sz="3200" dirty="0"/>
              <a:t>Let’s state this clearly: there is </a:t>
            </a:r>
            <a:r>
              <a:rPr lang="en-US" sz="3200" b="1" dirty="0">
                <a:solidFill>
                  <a:srgbClr val="FF0000"/>
                </a:solidFill>
              </a:rPr>
              <a:t>NOTHING </a:t>
            </a:r>
            <a:r>
              <a:rPr lang="en-US" sz="3200" dirty="0"/>
              <a:t>that is more important than </a:t>
            </a:r>
            <a:r>
              <a:rPr lang="en-US" sz="3200" dirty="0">
                <a:solidFill>
                  <a:schemeClr val="bg1"/>
                </a:solidFill>
              </a:rPr>
              <a:t>your relationship with Christ </a:t>
            </a:r>
            <a:r>
              <a:rPr lang="en-US" sz="3200" dirty="0"/>
              <a:t>because this relationship/or lack thereof </a:t>
            </a:r>
            <a:r>
              <a:rPr lang="en-US" sz="3200" b="1" dirty="0">
                <a:solidFill>
                  <a:srgbClr val="FF0000"/>
                </a:solidFill>
              </a:rPr>
              <a:t>will impact you literally forever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6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Treating </a:t>
            </a:r>
            <a:r>
              <a:rPr lang="en-US" dirty="0"/>
              <a:t>the Problem Not the Symptoms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78363"/>
          </a:xfrm>
        </p:spPr>
        <p:txBody>
          <a:bodyPr/>
          <a:lstStyle/>
          <a:p>
            <a:r>
              <a:rPr lang="en-US" sz="3200" b="1" dirty="0"/>
              <a:t>We have a tendency to assume that the biggest problems in our </a:t>
            </a:r>
            <a:r>
              <a:rPr lang="en-US" sz="3200" b="1"/>
              <a:t>lives </a:t>
            </a:r>
            <a:r>
              <a:rPr lang="en-US" sz="3200" b="1" smtClean="0"/>
              <a:t>are </a:t>
            </a:r>
            <a:r>
              <a:rPr lang="en-US" sz="3200" b="1" dirty="0"/>
              <a:t>the things such as</a:t>
            </a:r>
            <a:r>
              <a:rPr lang="en-US" sz="3200" b="1" dirty="0" smtClean="0"/>
              <a:t>:</a:t>
            </a:r>
            <a:endParaRPr lang="en-US" sz="3200" b="1" dirty="0"/>
          </a:p>
          <a:p>
            <a:pPr lvl="0"/>
            <a:r>
              <a:rPr lang="en-US" sz="2800" dirty="0"/>
              <a:t>Being more popular</a:t>
            </a:r>
          </a:p>
          <a:p>
            <a:pPr lvl="0"/>
            <a:r>
              <a:rPr lang="en-US" sz="2800" dirty="0"/>
              <a:t>Attaining a greater level of success</a:t>
            </a:r>
          </a:p>
          <a:p>
            <a:pPr lvl="0"/>
            <a:r>
              <a:rPr lang="en-US" sz="2800" dirty="0"/>
              <a:t>Earning more money</a:t>
            </a:r>
          </a:p>
          <a:p>
            <a:pPr lvl="0"/>
            <a:r>
              <a:rPr lang="en-US" sz="2800" dirty="0"/>
              <a:t>Gaining victory over a health issue</a:t>
            </a:r>
          </a:p>
          <a:p>
            <a:pPr lvl="0"/>
            <a:r>
              <a:rPr lang="en-US" sz="2800" dirty="0"/>
              <a:t>Being delivered from the pressures of life</a:t>
            </a:r>
          </a:p>
          <a:p>
            <a:pPr lvl="0"/>
            <a:r>
              <a:rPr lang="en-US" sz="2800" dirty="0"/>
              <a:t>Getting a particular person to like us</a:t>
            </a:r>
          </a:p>
          <a:p>
            <a:pPr lvl="0"/>
            <a:r>
              <a:rPr lang="en-US" sz="2800" dirty="0"/>
              <a:t>Keeping the peace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0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Treating </a:t>
            </a:r>
            <a:r>
              <a:rPr lang="en-US" dirty="0"/>
              <a:t>the Problem Not the Symptoms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“</a:t>
            </a:r>
            <a:r>
              <a:rPr lang="en-US" sz="2800" dirty="0"/>
              <a:t>Why are you </a:t>
            </a:r>
            <a:r>
              <a:rPr lang="en-US" sz="2800" b="1" dirty="0">
                <a:solidFill>
                  <a:srgbClr val="FF6600"/>
                </a:solidFill>
              </a:rPr>
              <a:t>thinking these things in your hearts</a:t>
            </a:r>
            <a:r>
              <a:rPr lang="en-US" sz="2800" dirty="0"/>
              <a:t>? </a:t>
            </a:r>
            <a:r>
              <a:rPr lang="en-US" sz="2800" baseline="30000" dirty="0"/>
              <a:t>23 </a:t>
            </a:r>
            <a:r>
              <a:rPr lang="en-US" sz="2800" dirty="0"/>
              <a:t>Which is easier: to say, ‘Your sins are forgiven,’ or to say, ‘Get up and walk’? </a:t>
            </a:r>
            <a:r>
              <a:rPr lang="en-US" sz="2800" baseline="30000" dirty="0"/>
              <a:t>24 </a:t>
            </a:r>
            <a:r>
              <a:rPr lang="en-US" sz="2800" b="1" dirty="0">
                <a:solidFill>
                  <a:srgbClr val="FF6600"/>
                </a:solidFill>
              </a:rPr>
              <a:t>But that you may know </a:t>
            </a:r>
            <a:r>
              <a:rPr lang="en-US" sz="2800" dirty="0"/>
              <a:t>that the Son of Man has </a:t>
            </a:r>
            <a:r>
              <a:rPr lang="en-US" sz="2800" b="1" dirty="0">
                <a:solidFill>
                  <a:srgbClr val="FF6600"/>
                </a:solidFill>
              </a:rPr>
              <a:t>authority </a:t>
            </a:r>
            <a:r>
              <a:rPr lang="en-US" sz="2800" dirty="0"/>
              <a:t>on earth </a:t>
            </a:r>
            <a:r>
              <a:rPr lang="en-US" sz="2800" b="1" dirty="0">
                <a:solidFill>
                  <a:srgbClr val="FF6600"/>
                </a:solidFill>
              </a:rPr>
              <a:t>to forgive sins</a:t>
            </a:r>
            <a:r>
              <a:rPr lang="en-US" sz="2800" dirty="0"/>
              <a:t>….” He said to the paralyzed man, “I tell you, get up, take your mat and go home.</a:t>
            </a:r>
            <a:r>
              <a:rPr lang="en-US" sz="2800" dirty="0" smtClean="0"/>
              <a:t>”</a:t>
            </a:r>
            <a:endParaRPr lang="en-US" sz="2800" dirty="0"/>
          </a:p>
          <a:p>
            <a:r>
              <a:rPr lang="en-US" sz="2800" dirty="0"/>
              <a:t>Jesus basically said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b="1" dirty="0">
                <a:solidFill>
                  <a:srgbClr val="FF0000"/>
                </a:solidFill>
              </a:rPr>
              <a:t>“Do you want to see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e</a:t>
            </a:r>
            <a:r>
              <a:rPr lang="en-US" sz="2800" b="1" dirty="0" smtClean="0">
                <a:solidFill>
                  <a:srgbClr val="FF0000"/>
                </a:solidFill>
              </a:rPr>
              <a:t>vidence that </a:t>
            </a:r>
            <a:r>
              <a:rPr lang="en-US" sz="2800" b="1" dirty="0">
                <a:solidFill>
                  <a:srgbClr val="FF0000"/>
                </a:solidFill>
              </a:rPr>
              <a:t>I have the authority to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</a:rPr>
              <a:t>forgive </a:t>
            </a:r>
            <a:r>
              <a:rPr lang="en-US" sz="2800" b="1" dirty="0">
                <a:solidFill>
                  <a:srgbClr val="FF0000"/>
                </a:solidFill>
              </a:rPr>
              <a:t>sins?”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0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Treating </a:t>
            </a:r>
            <a:r>
              <a:rPr lang="en-US" dirty="0"/>
              <a:t>the Problem Not the Symptoms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3200" b="1" dirty="0"/>
              <a:t>Take Home </a:t>
            </a:r>
            <a:r>
              <a:rPr lang="en-US" sz="3200" b="1" dirty="0" smtClean="0"/>
              <a:t>Points</a:t>
            </a:r>
            <a:endParaRPr lang="en-US" sz="3200" dirty="0"/>
          </a:p>
          <a:p>
            <a:r>
              <a:rPr lang="en-US" sz="2400" b="1" u="sng" dirty="0">
                <a:solidFill>
                  <a:schemeClr val="bg1"/>
                </a:solidFill>
              </a:rPr>
              <a:t>First</a:t>
            </a:r>
            <a:r>
              <a:rPr lang="en-US" sz="2400" b="1" u="sng" dirty="0"/>
              <a:t>, we see the unique person of Jesus Christ</a:t>
            </a:r>
            <a:r>
              <a:rPr lang="en-US" sz="2400" b="1" dirty="0"/>
              <a:t>. </a:t>
            </a:r>
            <a:endParaRPr lang="en-US" sz="2400" dirty="0"/>
          </a:p>
          <a:p>
            <a:r>
              <a:rPr lang="en-US" sz="2400" b="1" u="sng" dirty="0"/>
              <a:t>Second, if Jesus is the one who can forgive sin, we should seek Him</a:t>
            </a:r>
            <a:r>
              <a:rPr lang="en-US" sz="2400" b="1" dirty="0"/>
              <a:t>. </a:t>
            </a:r>
            <a:endParaRPr lang="en-US" sz="2400" dirty="0"/>
          </a:p>
          <a:p>
            <a:r>
              <a:rPr lang="en-US" sz="2400" dirty="0"/>
              <a:t>7 In him we have </a:t>
            </a:r>
            <a:r>
              <a:rPr lang="en-US" sz="2400" b="1" dirty="0">
                <a:solidFill>
                  <a:srgbClr val="FF0000"/>
                </a:solidFill>
              </a:rPr>
              <a:t>redemption through his blood, the forgiveness of sins, in accordance with the riches of God’s grace </a:t>
            </a:r>
            <a:r>
              <a:rPr lang="en-US" sz="2400" baseline="30000" dirty="0"/>
              <a:t>8 </a:t>
            </a:r>
            <a:r>
              <a:rPr lang="en-US" sz="2400" dirty="0"/>
              <a:t>that he lavished on us with all wisdom and understanding. [Ephesians 1:7-8</a:t>
            </a:r>
            <a:r>
              <a:rPr lang="en-US" sz="2400" dirty="0" smtClean="0"/>
              <a:t>]</a:t>
            </a:r>
            <a:endParaRPr lang="en-US" sz="2400" b="1" dirty="0" smtClean="0"/>
          </a:p>
          <a:p>
            <a:r>
              <a:rPr lang="en-US" sz="2400" b="1" dirty="0" smtClean="0"/>
              <a:t>Third</a:t>
            </a:r>
            <a:r>
              <a:rPr lang="en-US" sz="2400" b="1" dirty="0"/>
              <a:t>, when God doesn’t do what we expect we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     need </a:t>
            </a:r>
            <a:r>
              <a:rPr lang="en-US" sz="2400" b="1" dirty="0"/>
              <a:t>to consider that God may be working on a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     greater </a:t>
            </a:r>
            <a:r>
              <a:rPr lang="en-US" sz="2400" b="1" dirty="0"/>
              <a:t>problem in our lives. 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Treating </a:t>
            </a:r>
            <a:r>
              <a:rPr lang="en-US" dirty="0"/>
              <a:t>the Problem Not the Symptoms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Fourth, this account challenges us to love boldly.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6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C019678149991">
  <a:themeElements>
    <a:clrScheme name="Custom 3">
      <a:dk1>
        <a:sysClr val="windowText" lastClr="000000"/>
      </a:dk1>
      <a:lt1>
        <a:srgbClr val="000000"/>
      </a:lt1>
      <a:dk2>
        <a:srgbClr val="1F497D"/>
      </a:dk2>
      <a:lt2>
        <a:srgbClr val="3965A5"/>
      </a:lt2>
      <a:accent1>
        <a:srgbClr val="A2D7FE"/>
      </a:accent1>
      <a:accent2>
        <a:srgbClr val="FFDAB6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FFBEA5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FE9CEE-7B21-4DE2-9A37-2FBAD9A12F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TC019678149991</Template>
  <TotalTime>167</TotalTime>
  <Words>378</Words>
  <Application>Microsoft Macintosh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TC019678149991</vt:lpstr>
      <vt:lpstr>Office Theme</vt:lpstr>
      <vt:lpstr> Treating the Problem  Not the Symptoms </vt:lpstr>
      <vt:lpstr> Treating the Problem Not the Symptoms </vt:lpstr>
      <vt:lpstr>PowerPoint Presentation</vt:lpstr>
      <vt:lpstr>PowerPoint Presentation</vt:lpstr>
      <vt:lpstr> Treating the Problem Not the Symptoms </vt:lpstr>
      <vt:lpstr> Treating the Problem Not the Symptoms </vt:lpstr>
      <vt:lpstr> Treating the Problem Not the Symptoms </vt:lpstr>
      <vt:lpstr> Treating the Problem Not the Symptoms </vt:lpstr>
      <vt:lpstr> Treating the Problem Not the Symptoms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Treating the Problem  Not the Symptoms </dc:title>
  <dc:subject/>
  <dc:creator/>
  <cp:keywords/>
  <dc:description/>
  <cp:lastModifiedBy>Steve Garrett</cp:lastModifiedBy>
  <cp:revision>14</cp:revision>
  <dcterms:modified xsi:type="dcterms:W3CDTF">2012-08-12T20:04:36Z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TC019678149991</vt:lpwstr>
  </property>
</Properties>
</file>