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2"/>
  </p:notesMasterIdLst>
  <p:sldIdLst>
    <p:sldId id="256"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9EB8CD"/>
    <a:srgbClr val="98A6AF"/>
    <a:srgbClr val="498EA7"/>
    <a:srgbClr val="B6E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194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1C3A6BAD-AC13-43D9-B395-6A618DBBA653}" type="datetimeFigureOut">
              <a:rPr lang="en-US"/>
              <a:pPr>
                <a:defRPr/>
              </a:pPr>
              <a:t>4/22/12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7B533994-9EDF-47E3-A90B-BFA45387D887}" type="slidenum">
              <a:rPr lang="en-US"/>
              <a:pPr>
                <a:defRPr/>
              </a:pPr>
              <a:t>‹#›</a:t>
            </a:fld>
            <a:endParaRPr lang="en-US"/>
          </a:p>
        </p:txBody>
      </p:sp>
    </p:spTree>
    <p:extLst>
      <p:ext uri="{BB962C8B-B14F-4D97-AF65-F5344CB8AC3E}">
        <p14:creationId xmlns:p14="http://schemas.microsoft.com/office/powerpoint/2010/main" val="63318310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B533994-9EDF-47E3-A90B-BFA45387D887}" type="slidenum">
              <a:rPr lang="en-US" smtClean="0"/>
              <a:pPr>
                <a:defRPr/>
              </a:pPr>
              <a:t>3</a:t>
            </a:fld>
            <a:endParaRPr lang="en-US"/>
          </a:p>
        </p:txBody>
      </p:sp>
    </p:spTree>
    <p:extLst>
      <p:ext uri="{BB962C8B-B14F-4D97-AF65-F5344CB8AC3E}">
        <p14:creationId xmlns:p14="http://schemas.microsoft.com/office/powerpoint/2010/main" val="225385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B533994-9EDF-47E3-A90B-BFA45387D887}" type="slidenum">
              <a:rPr lang="en-US" smtClean="0"/>
              <a:pPr>
                <a:defRPr/>
              </a:pPr>
              <a:t>6</a:t>
            </a:fld>
            <a:endParaRPr lang="en-US"/>
          </a:p>
        </p:txBody>
      </p:sp>
    </p:spTree>
    <p:extLst>
      <p:ext uri="{BB962C8B-B14F-4D97-AF65-F5344CB8AC3E}">
        <p14:creationId xmlns:p14="http://schemas.microsoft.com/office/powerpoint/2010/main" val="225385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B533994-9EDF-47E3-A90B-BFA45387D887}" type="slidenum">
              <a:rPr lang="en-US" smtClean="0"/>
              <a:pPr>
                <a:defRPr/>
              </a:pPr>
              <a:t>7</a:t>
            </a:fld>
            <a:endParaRPr lang="en-US"/>
          </a:p>
        </p:txBody>
      </p:sp>
    </p:spTree>
    <p:extLst>
      <p:ext uri="{BB962C8B-B14F-4D97-AF65-F5344CB8AC3E}">
        <p14:creationId xmlns:p14="http://schemas.microsoft.com/office/powerpoint/2010/main" val="225385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876800"/>
            <a:ext cx="4191000" cy="1146175"/>
          </a:xfrm>
        </p:spPr>
        <p:txBody>
          <a:bodyPr>
            <a:normAutofit/>
          </a:bodyPr>
          <a:lstStyle>
            <a:lvl1pPr>
              <a:defRPr sz="3200" b="1">
                <a:solidFill>
                  <a:srgbClr val="000000"/>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5791200"/>
            <a:ext cx="3505200" cy="838200"/>
          </a:xfrm>
        </p:spPr>
        <p:txBody>
          <a:bodyPr>
            <a:normAutofit/>
          </a:bodyPr>
          <a:lstStyle>
            <a:lvl1pPr marL="0" indent="0" algn="ctr">
              <a:buNone/>
              <a:defRPr sz="2400">
                <a:solidFill>
                  <a:srgbClr val="000000"/>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DE804C37-57AD-43FF-95A1-815BBE3477CE}" type="datetimeFigureOut">
              <a:rPr lang="en-US"/>
              <a:pPr>
                <a:defRPr/>
              </a:pPr>
              <a:t>4/22/12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A27C0D9-61DD-4226-A31E-8AA565F432B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81D4E3B-7FA1-46A4-826B-F56C7EFDCCC6}" type="datetimeFigureOut">
              <a:rPr lang="en-US"/>
              <a:pPr>
                <a:defRPr/>
              </a:pPr>
              <a:t>4/22/12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4E1361E-4AB3-4612-AC8B-7C7560B0C68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6F85B8A-530C-42B6-9EE1-D235D4D44B2E}" type="datetimeFigureOut">
              <a:rPr lang="en-US"/>
              <a:pPr>
                <a:defRPr/>
              </a:pPr>
              <a:t>4/22/12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4A4D761-5D3C-420B-968B-CF0DCC0F14D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6126099-A125-4378-852A-A7FEE7745164}" type="datetimeFigureOut">
              <a:rPr lang="en-US"/>
              <a:pPr>
                <a:defRPr/>
              </a:pPr>
              <a:t>4/22/12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896035B-8CDF-49F5-9DD8-4484A8C85C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0CE850E-9E3E-496C-AE4F-667371D887D6}" type="datetimeFigureOut">
              <a:rPr lang="en-US"/>
              <a:pPr>
                <a:defRPr/>
              </a:pPr>
              <a:t>4/22/12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4F97FAD-D122-4A6D-948B-B049E76ADE0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E1C0BD0-8043-4E49-B0EB-21A1BD6DA1BD}" type="datetimeFigureOut">
              <a:rPr lang="en-US"/>
              <a:pPr>
                <a:defRPr/>
              </a:pPr>
              <a:t>4/22/12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1C14AB3-9C29-4C4B-950F-7BD2FC2FC75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439C5C3-EDAA-46F0-A81E-183227EB8CD0}" type="datetimeFigureOut">
              <a:rPr lang="en-US"/>
              <a:pPr>
                <a:defRPr/>
              </a:pPr>
              <a:t>4/22/12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DEF3773-97C0-4AE5-B998-12A88FF3E76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C46949E-837D-4BAB-A06B-3801C583A26B}" type="datetimeFigureOut">
              <a:rPr lang="en-US"/>
              <a:pPr>
                <a:defRPr/>
              </a:pPr>
              <a:t>4/22/12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2B7AB14-E78C-43D3-9B4D-FEE466C6A0E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9D7262E-24E4-4ED3-82FB-56E1E6F08AA5}" type="datetimeFigureOut">
              <a:rPr lang="en-US"/>
              <a:pPr>
                <a:defRPr/>
              </a:pPr>
              <a:t>4/22/12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2F1CB55-C039-4D15-8EC8-DC2B9F00292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199046C-8EC5-4BE4-87F6-9EC82B6069EC}" type="datetimeFigureOut">
              <a:rPr lang="en-US"/>
              <a:pPr>
                <a:defRPr/>
              </a:pPr>
              <a:t>4/22/12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816F8CD-3999-4761-946F-37CC6A3B8A6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78C096F-22F4-4842-A1B3-102E4D6AE837}" type="datetimeFigureOut">
              <a:rPr lang="en-US"/>
              <a:pPr>
                <a:defRPr/>
              </a:pPr>
              <a:t>4/22/12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D7A6ED-5775-4581-9330-D9F00895B3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3048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524000"/>
            <a:ext cx="8229600" cy="434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C92A3AE0-B652-4BCC-A98A-AA00A71509FE}" type="datetimeFigureOut">
              <a:rPr lang="en-US"/>
              <a:pPr>
                <a:defRPr/>
              </a:pPr>
              <a:t>4/22/12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BFFF0B0B-8B0B-4331-9FF2-F7C42BFF093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ctr" rtl="0" eaLnBrk="1" fontAlgn="base" hangingPunct="1">
        <a:spcBef>
          <a:spcPct val="0"/>
        </a:spcBef>
        <a:spcAft>
          <a:spcPct val="0"/>
        </a:spcAft>
        <a:defRPr sz="4000" kern="1200">
          <a:solidFill>
            <a:schemeClr val="bg1"/>
          </a:solidFill>
          <a:latin typeface="Tahoma" pitchFamily="34" charset="0"/>
          <a:ea typeface="+mj-ea"/>
          <a:cs typeface="Tahoma" pitchFamily="34" charset="0"/>
        </a:defRPr>
      </a:lvl1pPr>
      <a:lvl2pPr algn="ctr" rtl="0" eaLnBrk="1" fontAlgn="base" hangingPunct="1">
        <a:spcBef>
          <a:spcPct val="0"/>
        </a:spcBef>
        <a:spcAft>
          <a:spcPct val="0"/>
        </a:spcAft>
        <a:defRPr sz="4000">
          <a:solidFill>
            <a:schemeClr val="bg1"/>
          </a:solidFill>
          <a:latin typeface="Tahoma" pitchFamily="112" charset="0"/>
          <a:cs typeface="Tahoma" pitchFamily="112" charset="0"/>
        </a:defRPr>
      </a:lvl2pPr>
      <a:lvl3pPr algn="ctr" rtl="0" eaLnBrk="1" fontAlgn="base" hangingPunct="1">
        <a:spcBef>
          <a:spcPct val="0"/>
        </a:spcBef>
        <a:spcAft>
          <a:spcPct val="0"/>
        </a:spcAft>
        <a:defRPr sz="4000">
          <a:solidFill>
            <a:schemeClr val="bg1"/>
          </a:solidFill>
          <a:latin typeface="Tahoma" pitchFamily="112" charset="0"/>
          <a:cs typeface="Tahoma" pitchFamily="112" charset="0"/>
        </a:defRPr>
      </a:lvl3pPr>
      <a:lvl4pPr algn="ctr" rtl="0" eaLnBrk="1" fontAlgn="base" hangingPunct="1">
        <a:spcBef>
          <a:spcPct val="0"/>
        </a:spcBef>
        <a:spcAft>
          <a:spcPct val="0"/>
        </a:spcAft>
        <a:defRPr sz="4000">
          <a:solidFill>
            <a:schemeClr val="bg1"/>
          </a:solidFill>
          <a:latin typeface="Tahoma" pitchFamily="112" charset="0"/>
          <a:cs typeface="Tahoma" pitchFamily="112" charset="0"/>
        </a:defRPr>
      </a:lvl4pPr>
      <a:lvl5pPr algn="ctr" rtl="0" eaLnBrk="1" fontAlgn="base" hangingPunct="1">
        <a:spcBef>
          <a:spcPct val="0"/>
        </a:spcBef>
        <a:spcAft>
          <a:spcPct val="0"/>
        </a:spcAft>
        <a:defRPr sz="4000">
          <a:solidFill>
            <a:schemeClr val="bg1"/>
          </a:solidFill>
          <a:latin typeface="Tahoma" pitchFamily="112" charset="0"/>
          <a:cs typeface="Tahoma" pitchFamily="112" charset="0"/>
        </a:defRPr>
      </a:lvl5pPr>
      <a:lvl6pPr marL="457200" algn="ctr" rtl="0" eaLnBrk="1" fontAlgn="base" hangingPunct="1">
        <a:spcBef>
          <a:spcPct val="0"/>
        </a:spcBef>
        <a:spcAft>
          <a:spcPct val="0"/>
        </a:spcAft>
        <a:defRPr sz="4000">
          <a:solidFill>
            <a:schemeClr val="bg1"/>
          </a:solidFill>
          <a:latin typeface="Tahoma" pitchFamily="112" charset="0"/>
          <a:cs typeface="Tahoma" pitchFamily="112" charset="0"/>
        </a:defRPr>
      </a:lvl6pPr>
      <a:lvl7pPr marL="914400" algn="ctr" rtl="0" eaLnBrk="1" fontAlgn="base" hangingPunct="1">
        <a:spcBef>
          <a:spcPct val="0"/>
        </a:spcBef>
        <a:spcAft>
          <a:spcPct val="0"/>
        </a:spcAft>
        <a:defRPr sz="4000">
          <a:solidFill>
            <a:schemeClr val="bg1"/>
          </a:solidFill>
          <a:latin typeface="Tahoma" pitchFamily="112" charset="0"/>
          <a:cs typeface="Tahoma" pitchFamily="112" charset="0"/>
        </a:defRPr>
      </a:lvl7pPr>
      <a:lvl8pPr marL="1371600" algn="ctr" rtl="0" eaLnBrk="1" fontAlgn="base" hangingPunct="1">
        <a:spcBef>
          <a:spcPct val="0"/>
        </a:spcBef>
        <a:spcAft>
          <a:spcPct val="0"/>
        </a:spcAft>
        <a:defRPr sz="4000">
          <a:solidFill>
            <a:schemeClr val="bg1"/>
          </a:solidFill>
          <a:latin typeface="Tahoma" pitchFamily="112" charset="0"/>
          <a:cs typeface="Tahoma" pitchFamily="112" charset="0"/>
        </a:defRPr>
      </a:lvl8pPr>
      <a:lvl9pPr marL="1828800" algn="ctr" rtl="0" eaLnBrk="1" fontAlgn="base" hangingPunct="1">
        <a:spcBef>
          <a:spcPct val="0"/>
        </a:spcBef>
        <a:spcAft>
          <a:spcPct val="0"/>
        </a:spcAft>
        <a:defRPr sz="4000">
          <a:solidFill>
            <a:schemeClr val="bg1"/>
          </a:solidFill>
          <a:latin typeface="Tahoma" pitchFamily="112" charset="0"/>
          <a:cs typeface="Tahoma" pitchFamily="112" charset="0"/>
        </a:defRPr>
      </a:lvl9pPr>
    </p:titleStyle>
    <p:bodyStyle>
      <a:lvl1pPr marL="342900" indent="-342900" algn="l" rtl="0" eaLnBrk="1" fontAlgn="base" hangingPunct="1">
        <a:spcBef>
          <a:spcPct val="20000"/>
        </a:spcBef>
        <a:spcAft>
          <a:spcPct val="0"/>
        </a:spcAft>
        <a:buFont typeface="Arial" charset="0"/>
        <a:buChar char="•"/>
        <a:defRPr sz="2000" kern="1200">
          <a:solidFill>
            <a:schemeClr val="bg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000" kern="1200">
          <a:solidFill>
            <a:schemeClr val="bg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000" kern="1200">
          <a:solidFill>
            <a:schemeClr val="bg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bg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228600" y="4876800"/>
            <a:ext cx="5867400" cy="1146175"/>
          </a:xfrm>
        </p:spPr>
        <p:txBody>
          <a:bodyPr/>
          <a:lstStyle/>
          <a:p>
            <a:r>
              <a:rPr lang="en-US" dirty="0" smtClean="0">
                <a:latin typeface="Tahoma" pitchFamily="112" charset="0"/>
                <a:cs typeface="Tahoma" pitchFamily="112" charset="0"/>
              </a:rPr>
              <a:t>Walking By Sight Can Be Dangerous</a:t>
            </a:r>
          </a:p>
        </p:txBody>
      </p:sp>
      <p:sp>
        <p:nvSpPr>
          <p:cNvPr id="3075" name="Subtitle 2"/>
          <p:cNvSpPr>
            <a:spLocks noGrp="1"/>
          </p:cNvSpPr>
          <p:nvPr>
            <p:ph type="subTitle" idx="1"/>
          </p:nvPr>
        </p:nvSpPr>
        <p:spPr>
          <a:xfrm>
            <a:off x="263524" y="5735638"/>
            <a:ext cx="6823075" cy="838200"/>
          </a:xfrm>
        </p:spPr>
        <p:txBody>
          <a:bodyPr>
            <a:normAutofit lnSpcReduction="10000"/>
          </a:bodyPr>
          <a:lstStyle/>
          <a:p>
            <a:endParaRPr lang="en-US" dirty="0" smtClean="0">
              <a:latin typeface="Arial" charset="0"/>
              <a:cs typeface="Arial" charset="0"/>
            </a:endParaRPr>
          </a:p>
          <a:p>
            <a:r>
              <a:rPr lang="en-US" dirty="0" smtClean="0">
                <a:latin typeface="Arial" charset="0"/>
                <a:cs typeface="Arial" charset="0"/>
              </a:rPr>
              <a:t>Joshua 9</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a:latin typeface="Tahoma" pitchFamily="112" charset="0"/>
                <a:cs typeface="Tahoma" pitchFamily="112" charset="0"/>
              </a:rPr>
              <a:t>Walking By Sight Can Be Dangerous</a:t>
            </a:r>
            <a:endParaRPr lang="en-US" dirty="0" smtClean="0">
              <a:latin typeface="Tahoma" pitchFamily="112" charset="0"/>
              <a:cs typeface="Tahoma" pitchFamily="112" charset="0"/>
            </a:endParaRPr>
          </a:p>
        </p:txBody>
      </p:sp>
      <p:sp>
        <p:nvSpPr>
          <p:cNvPr id="4099" name="Content Placeholder 2"/>
          <p:cNvSpPr>
            <a:spLocks noGrp="1"/>
          </p:cNvSpPr>
          <p:nvPr>
            <p:ph idx="1"/>
          </p:nvPr>
        </p:nvSpPr>
        <p:spPr>
          <a:xfrm>
            <a:off x="457200" y="1676400"/>
            <a:ext cx="8229600" cy="4191000"/>
          </a:xfrm>
        </p:spPr>
        <p:txBody>
          <a:bodyPr/>
          <a:lstStyle/>
          <a:p>
            <a:endParaRPr lang="en-US" dirty="0" smtClean="0"/>
          </a:p>
          <a:p>
            <a:r>
              <a:rPr lang="en-US" sz="2400" baseline="30000" dirty="0"/>
              <a:t>3 </a:t>
            </a:r>
            <a:r>
              <a:rPr lang="en-US" sz="2400" dirty="0"/>
              <a:t>when the people of Gibeon heard what Joshua had done to Jericho and Ai, </a:t>
            </a:r>
            <a:r>
              <a:rPr lang="en-US" sz="2400" baseline="30000" dirty="0"/>
              <a:t>4 </a:t>
            </a:r>
            <a:r>
              <a:rPr lang="en-US" sz="2400" dirty="0"/>
              <a:t>they resorted to a ruse: They went as a delegation whose donkeys were loaded﻿ with worn-out sacks and old wineskins, cracked and mended. </a:t>
            </a:r>
            <a:r>
              <a:rPr lang="en-US" sz="2400" baseline="30000" dirty="0"/>
              <a:t>5 </a:t>
            </a:r>
            <a:r>
              <a:rPr lang="en-US" sz="2400" dirty="0"/>
              <a:t>The men put worn and patched sandals on their feet and wore old clothes. All the bread of their food supply was dry and moldy. </a:t>
            </a:r>
            <a:r>
              <a:rPr lang="en-US" sz="2400" baseline="30000" dirty="0"/>
              <a:t>6 </a:t>
            </a:r>
            <a:r>
              <a:rPr lang="en-US" sz="2400" dirty="0"/>
              <a:t>Then they went to Joshua in the camp at </a:t>
            </a:r>
            <a:r>
              <a:rPr lang="en-US" sz="2400" dirty="0" err="1"/>
              <a:t>Gilgal</a:t>
            </a:r>
            <a:r>
              <a:rPr lang="en-US" sz="2400" dirty="0"/>
              <a:t> and said to him and the men of Israel, “We have come from a distant country; make a treaty with us.” [Joshua 9:3-6]</a:t>
            </a:r>
          </a:p>
          <a:p>
            <a:endParaRPr lang="en-US" dirty="0" smtClean="0"/>
          </a:p>
          <a:p>
            <a:endParaRPr lang="en-US" dirty="0" smtClean="0"/>
          </a:p>
          <a:p>
            <a:endParaRPr lang="en-US" dirty="0" smtClean="0"/>
          </a:p>
          <a:p>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122" name="Title 1"/>
          <p:cNvSpPr>
            <a:spLocks noGrp="1"/>
          </p:cNvSpPr>
          <p:nvPr>
            <p:ph type="title"/>
          </p:nvPr>
        </p:nvSpPr>
        <p:spPr>
          <a:xfrm>
            <a:off x="2514600" y="228600"/>
            <a:ext cx="6248400" cy="1143000"/>
          </a:xfrm>
        </p:spPr>
        <p:txBody>
          <a:bodyPr/>
          <a:lstStyle/>
          <a:p>
            <a:r>
              <a:rPr lang="en-US" dirty="0">
                <a:solidFill>
                  <a:schemeClr val="tx2"/>
                </a:solidFill>
                <a:latin typeface="Tahoma" pitchFamily="112" charset="0"/>
                <a:cs typeface="Tahoma" pitchFamily="112" charset="0"/>
              </a:rPr>
              <a:t>Walking By Sight Can Be Dangerous</a:t>
            </a:r>
            <a:endParaRPr lang="en-US" dirty="0" smtClean="0">
              <a:solidFill>
                <a:schemeClr val="tx2"/>
              </a:solidFill>
              <a:latin typeface="Tahoma" pitchFamily="112" charset="0"/>
              <a:cs typeface="Tahoma" pitchFamily="112" charset="0"/>
            </a:endParaRPr>
          </a:p>
        </p:txBody>
      </p:sp>
      <p:sp>
        <p:nvSpPr>
          <p:cNvPr id="5123" name="Content Placeholder 2"/>
          <p:cNvSpPr>
            <a:spLocks noGrp="1"/>
          </p:cNvSpPr>
          <p:nvPr>
            <p:ph idx="1"/>
          </p:nvPr>
        </p:nvSpPr>
        <p:spPr>
          <a:xfrm>
            <a:off x="2514600" y="1600200"/>
            <a:ext cx="6248400" cy="4800600"/>
          </a:xfrm>
        </p:spPr>
        <p:txBody>
          <a:bodyPr/>
          <a:lstStyle/>
          <a:p>
            <a:pPr marL="0" indent="0">
              <a:buNone/>
            </a:pPr>
            <a:r>
              <a:rPr lang="en-US" sz="2800" b="1" dirty="0">
                <a:solidFill>
                  <a:srgbClr val="1F497D"/>
                </a:solidFill>
              </a:rPr>
              <a:t>OUR SENSES ARE SOMETIMES </a:t>
            </a:r>
            <a:r>
              <a:rPr lang="en-US" sz="2800" b="1" dirty="0" smtClean="0">
                <a:solidFill>
                  <a:srgbClr val="1F497D"/>
                </a:solidFill>
              </a:rPr>
              <a:t>WRONG</a:t>
            </a:r>
            <a:endParaRPr lang="en-US" sz="2800" dirty="0" smtClean="0">
              <a:solidFill>
                <a:srgbClr val="1F497D"/>
              </a:solidFill>
            </a:endParaRPr>
          </a:p>
          <a:p>
            <a:pPr marL="0" indent="0">
              <a:buNone/>
            </a:pPr>
            <a:r>
              <a:rPr lang="en-US" sz="2400" dirty="0">
                <a:solidFill>
                  <a:srgbClr val="1F497D"/>
                </a:solidFill>
              </a:rPr>
              <a:t>our elders and all those living in our country said to us, ‘Take provisions for your journey; go and meet them and say to them, “We are your servants; make a treaty with us.” ’ </a:t>
            </a:r>
            <a:r>
              <a:rPr lang="en-US" sz="2400" baseline="30000" dirty="0">
                <a:solidFill>
                  <a:srgbClr val="1F497D"/>
                </a:solidFill>
              </a:rPr>
              <a:t>12 </a:t>
            </a:r>
            <a:r>
              <a:rPr lang="en-US" sz="2400" dirty="0">
                <a:solidFill>
                  <a:srgbClr val="1F497D"/>
                </a:solidFill>
              </a:rPr>
              <a:t>This bread of ours was warm when we packed it at home on the day we left to come to you. But now see how dry and moldy it is. </a:t>
            </a:r>
            <a:r>
              <a:rPr lang="en-US" sz="2400" baseline="30000" dirty="0">
                <a:solidFill>
                  <a:srgbClr val="1F497D"/>
                </a:solidFill>
              </a:rPr>
              <a:t>13 </a:t>
            </a:r>
            <a:r>
              <a:rPr lang="en-US" sz="2400" dirty="0">
                <a:solidFill>
                  <a:srgbClr val="1F497D"/>
                </a:solidFill>
              </a:rPr>
              <a:t>And these wineskins that we filled were new, but see how cracked they are. And our clothes and sandals are worn out by the very long journey.” [Joshua 9:11-13]</a:t>
            </a:r>
          </a:p>
          <a:p>
            <a:pPr marL="0" indent="0">
              <a:buNone/>
            </a:pPr>
            <a:endParaRPr lang="en-US" sz="2800" dirty="0" smtClean="0">
              <a:solidFill>
                <a:srgbClr val="1F497D"/>
              </a:solidFill>
            </a:endParaRPr>
          </a:p>
          <a:p>
            <a:pPr marL="0" indent="0">
              <a:buNone/>
            </a:pPr>
            <a:endParaRPr lang="en-US" dirty="0" smtClean="0">
              <a:solidFill>
                <a:srgbClr val="000000"/>
              </a:solidFill>
            </a:endParaRPr>
          </a:p>
          <a:p>
            <a:endParaRPr lang="en-US" dirty="0" smtClean="0">
              <a:solidFill>
                <a:srgbClr val="000000"/>
              </a:solidFill>
            </a:endParaRPr>
          </a:p>
          <a:p>
            <a:endParaRPr lang="en-US" dirty="0" smtClean="0">
              <a:solidFill>
                <a:srgbClr val="000000"/>
              </a:solidFill>
            </a:endParaRPr>
          </a:p>
          <a:p>
            <a:endParaRPr lang="en-US" dirty="0" smtClean="0">
              <a:solidFill>
                <a:srgbClr val="000000"/>
              </a:solidFill>
            </a:endParaRPr>
          </a:p>
          <a:p>
            <a:endParaRPr lang="en-US" dirty="0" smtClean="0">
              <a:solidFill>
                <a:srgbClr val="000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dissolve">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FF"/>
                </a:solidFill>
                <a:latin typeface="Tahoma" pitchFamily="112" charset="0"/>
                <a:cs typeface="Tahoma" pitchFamily="112" charset="0"/>
              </a:rPr>
              <a:t>Walking By Sight Can Be Dangerous</a:t>
            </a:r>
            <a:endParaRPr lang="en-US" dirty="0">
              <a:solidFill>
                <a:srgbClr val="FFFFFF"/>
              </a:solidFill>
            </a:endParaRPr>
          </a:p>
        </p:txBody>
      </p:sp>
      <p:sp>
        <p:nvSpPr>
          <p:cNvPr id="3" name="Content Placeholder 2"/>
          <p:cNvSpPr>
            <a:spLocks noGrp="1"/>
          </p:cNvSpPr>
          <p:nvPr>
            <p:ph idx="1"/>
          </p:nvPr>
        </p:nvSpPr>
        <p:spPr/>
        <p:txBody>
          <a:bodyPr>
            <a:normAutofit fontScale="92500" lnSpcReduction="10000"/>
          </a:bodyPr>
          <a:lstStyle/>
          <a:p>
            <a:r>
              <a:rPr lang="en-US" sz="2400" dirty="0"/>
              <a:t>The lie we believe won’t hurt anyone</a:t>
            </a:r>
          </a:p>
          <a:p>
            <a:r>
              <a:rPr lang="en-US" sz="2400" dirty="0"/>
              <a:t>The innocent flirtation we believe would never lead to anything</a:t>
            </a:r>
          </a:p>
          <a:p>
            <a:r>
              <a:rPr lang="en-US" sz="2400" dirty="0"/>
              <a:t>The few dollars you take from the drawer that you believe will never be missed</a:t>
            </a:r>
          </a:p>
          <a:p>
            <a:r>
              <a:rPr lang="en-US" sz="2400" dirty="0"/>
              <a:t>The nagging cough you think is “nothing to worry about”</a:t>
            </a:r>
          </a:p>
          <a:p>
            <a:r>
              <a:rPr lang="en-US" sz="2400" dirty="0"/>
              <a:t>The belief that you are perfectly fine to drive after a couple of drinks</a:t>
            </a:r>
          </a:p>
          <a:p>
            <a:r>
              <a:rPr lang="en-US" sz="2400" dirty="0"/>
              <a:t>Your sense that the person with the smooth sales pitch would never try to take advantage of you</a:t>
            </a:r>
          </a:p>
          <a:p>
            <a:r>
              <a:rPr lang="en-US" sz="2400" dirty="0"/>
              <a:t>Your belief the scholar must have good evidence for saying the Bible is no longer relevant for today because after-all, </a:t>
            </a:r>
            <a:r>
              <a:rPr lang="en-US" sz="2400" dirty="0" smtClean="0"/>
              <a:t>he is </a:t>
            </a:r>
            <a:r>
              <a:rPr lang="en-US" sz="2400" dirty="0"/>
              <a:t>a scholar.</a:t>
            </a:r>
          </a:p>
          <a:p>
            <a:endParaRPr lang="en-US" dirty="0"/>
          </a:p>
        </p:txBody>
      </p:sp>
    </p:spTree>
    <p:extLst>
      <p:ext uri="{BB962C8B-B14F-4D97-AF65-F5344CB8AC3E}">
        <p14:creationId xmlns:p14="http://schemas.microsoft.com/office/powerpoint/2010/main" val="14342332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FF"/>
                </a:solidFill>
                <a:latin typeface="Tahoma" pitchFamily="112" charset="0"/>
                <a:cs typeface="Tahoma" pitchFamily="112" charset="0"/>
              </a:rPr>
              <a:t>Walking By Sight Can Be Dangerous</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a:t>Never, </a:t>
            </a:r>
            <a:r>
              <a:rPr lang="en-US" sz="2400" i="1" dirty="0"/>
              <a:t>Never</a:t>
            </a:r>
            <a:r>
              <a:rPr lang="en-US" sz="2400" dirty="0"/>
              <a:t>, NEVER trust your own judgment.  When common sense says that a course is right, lift your heart to God, for the path of faith and the path of blessing may be in a direction completely opposite to that which you call common sense.  When voices tell you that action is urgent, that something must be done immediately, refer everything to the tribunal of heaven.  Then, if you are still in doubt, dare to stand still.  If you are called on to act and you have no time to pray, don’t act. If you are called on to move in a certain direction and cannot wait until you have peace with God about it, don’t move.  Be strong enough and brave enough to dare to stand and wait on God, for none of them that wait on him shall ever be ashamed.  That is the only way to outmatch the devil.[1]</a:t>
            </a:r>
          </a:p>
          <a:p>
            <a:endParaRPr lang="en-US" dirty="0"/>
          </a:p>
        </p:txBody>
      </p:sp>
    </p:spTree>
    <p:extLst>
      <p:ext uri="{BB962C8B-B14F-4D97-AF65-F5344CB8AC3E}">
        <p14:creationId xmlns:p14="http://schemas.microsoft.com/office/powerpoint/2010/main" val="4179961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122" name="Title 1"/>
          <p:cNvSpPr>
            <a:spLocks noGrp="1"/>
          </p:cNvSpPr>
          <p:nvPr>
            <p:ph type="title"/>
          </p:nvPr>
        </p:nvSpPr>
        <p:spPr>
          <a:xfrm>
            <a:off x="2514600" y="228600"/>
            <a:ext cx="6248400" cy="1143000"/>
          </a:xfrm>
        </p:spPr>
        <p:txBody>
          <a:bodyPr/>
          <a:lstStyle/>
          <a:p>
            <a:r>
              <a:rPr lang="en-US" dirty="0">
                <a:solidFill>
                  <a:schemeClr val="tx2"/>
                </a:solidFill>
                <a:latin typeface="Tahoma" pitchFamily="112" charset="0"/>
                <a:cs typeface="Tahoma" pitchFamily="112" charset="0"/>
              </a:rPr>
              <a:t>Walking By Sight Can Be Dangerous</a:t>
            </a:r>
            <a:endParaRPr lang="en-US" dirty="0" smtClean="0">
              <a:solidFill>
                <a:schemeClr val="tx2"/>
              </a:solidFill>
              <a:latin typeface="Tahoma" pitchFamily="112" charset="0"/>
              <a:cs typeface="Tahoma" pitchFamily="112" charset="0"/>
            </a:endParaRPr>
          </a:p>
        </p:txBody>
      </p:sp>
      <p:sp>
        <p:nvSpPr>
          <p:cNvPr id="5123" name="Content Placeholder 2"/>
          <p:cNvSpPr>
            <a:spLocks noGrp="1"/>
          </p:cNvSpPr>
          <p:nvPr>
            <p:ph idx="1"/>
          </p:nvPr>
        </p:nvSpPr>
        <p:spPr>
          <a:xfrm>
            <a:off x="2514600" y="1600200"/>
            <a:ext cx="6248400" cy="5029200"/>
          </a:xfrm>
        </p:spPr>
        <p:txBody>
          <a:bodyPr>
            <a:normAutofit fontScale="92500"/>
          </a:bodyPr>
          <a:lstStyle/>
          <a:p>
            <a:r>
              <a:rPr lang="en-US" sz="2800" dirty="0">
                <a:solidFill>
                  <a:schemeClr val="tx2"/>
                </a:solidFill>
              </a:rPr>
              <a:t> </a:t>
            </a:r>
            <a:r>
              <a:rPr lang="en-US" sz="2800" b="1" dirty="0" smtClean="0">
                <a:solidFill>
                  <a:schemeClr val="tx2"/>
                </a:solidFill>
              </a:rPr>
              <a:t>INTEGRITY </a:t>
            </a:r>
            <a:r>
              <a:rPr lang="en-US" sz="2800" b="1" dirty="0">
                <a:solidFill>
                  <a:schemeClr val="tx2"/>
                </a:solidFill>
              </a:rPr>
              <a:t>MEANS LIVING WITH CONSEQUENCES OF OUR </a:t>
            </a:r>
            <a:r>
              <a:rPr lang="en-US" sz="2800" b="1" dirty="0" smtClean="0">
                <a:solidFill>
                  <a:schemeClr val="tx2"/>
                </a:solidFill>
              </a:rPr>
              <a:t>DECISIONS</a:t>
            </a:r>
          </a:p>
          <a:p>
            <a:r>
              <a:rPr lang="en-US" sz="2800" dirty="0">
                <a:solidFill>
                  <a:srgbClr val="1F497D"/>
                </a:solidFill>
              </a:rPr>
              <a:t>Three days after they made the treaty with the </a:t>
            </a:r>
            <a:r>
              <a:rPr lang="en-US" sz="2800" dirty="0" err="1">
                <a:solidFill>
                  <a:srgbClr val="1F497D"/>
                </a:solidFill>
              </a:rPr>
              <a:t>Gibeonites</a:t>
            </a:r>
            <a:r>
              <a:rPr lang="en-US" sz="2800" dirty="0">
                <a:solidFill>
                  <a:srgbClr val="1F497D"/>
                </a:solidFill>
              </a:rPr>
              <a:t>, the Israelites heard that they were neighbors, living near them. </a:t>
            </a:r>
            <a:r>
              <a:rPr lang="en-US" sz="2800" baseline="30000" dirty="0">
                <a:solidFill>
                  <a:srgbClr val="1F497D"/>
                </a:solidFill>
              </a:rPr>
              <a:t>17 </a:t>
            </a:r>
            <a:r>
              <a:rPr lang="en-US" sz="2800" dirty="0">
                <a:solidFill>
                  <a:srgbClr val="1F497D"/>
                </a:solidFill>
              </a:rPr>
              <a:t>So the Israelites set out and on the third day came to their cities: Gibeon, </a:t>
            </a:r>
            <a:r>
              <a:rPr lang="en-US" sz="2800" dirty="0" err="1">
                <a:solidFill>
                  <a:srgbClr val="1F497D"/>
                </a:solidFill>
              </a:rPr>
              <a:t>Kephirah</a:t>
            </a:r>
            <a:r>
              <a:rPr lang="en-US" sz="2800" dirty="0">
                <a:solidFill>
                  <a:srgbClr val="1F497D"/>
                </a:solidFill>
              </a:rPr>
              <a:t>, </a:t>
            </a:r>
            <a:r>
              <a:rPr lang="en-US" sz="2800" dirty="0" err="1">
                <a:solidFill>
                  <a:srgbClr val="1F497D"/>
                </a:solidFill>
              </a:rPr>
              <a:t>Beeroth</a:t>
            </a:r>
            <a:r>
              <a:rPr lang="en-US" sz="2800" dirty="0">
                <a:solidFill>
                  <a:srgbClr val="1F497D"/>
                </a:solidFill>
              </a:rPr>
              <a:t> and </a:t>
            </a:r>
            <a:r>
              <a:rPr lang="en-US" sz="2800" dirty="0" err="1">
                <a:solidFill>
                  <a:srgbClr val="1F497D"/>
                </a:solidFill>
              </a:rPr>
              <a:t>Kiriath</a:t>
            </a:r>
            <a:r>
              <a:rPr lang="en-US" sz="2800" dirty="0">
                <a:solidFill>
                  <a:srgbClr val="1F497D"/>
                </a:solidFill>
              </a:rPr>
              <a:t> </a:t>
            </a:r>
            <a:r>
              <a:rPr lang="en-US" sz="2800" dirty="0" err="1">
                <a:solidFill>
                  <a:srgbClr val="1F497D"/>
                </a:solidFill>
              </a:rPr>
              <a:t>Jearim</a:t>
            </a:r>
            <a:r>
              <a:rPr lang="en-US" sz="2800" dirty="0">
                <a:solidFill>
                  <a:srgbClr val="1F497D"/>
                </a:solidFill>
              </a:rPr>
              <a:t>. </a:t>
            </a:r>
            <a:r>
              <a:rPr lang="en-US" sz="2800" baseline="30000" dirty="0">
                <a:solidFill>
                  <a:srgbClr val="1F497D"/>
                </a:solidFill>
              </a:rPr>
              <a:t>18 </a:t>
            </a:r>
            <a:r>
              <a:rPr lang="en-US" sz="2800" dirty="0">
                <a:solidFill>
                  <a:srgbClr val="1F497D"/>
                </a:solidFill>
              </a:rPr>
              <a:t>But the </a:t>
            </a:r>
            <a:r>
              <a:rPr lang="en-US" sz="2800" b="1" dirty="0">
                <a:solidFill>
                  <a:srgbClr val="1F497D"/>
                </a:solidFill>
              </a:rPr>
              <a:t>Israelites did not attack them, because the leaders of the assembly had sworn an oath to them by the Lord, the God of Israel.</a:t>
            </a:r>
            <a:r>
              <a:rPr lang="en-US" sz="2800" dirty="0">
                <a:solidFill>
                  <a:srgbClr val="1F497D"/>
                </a:solidFill>
              </a:rPr>
              <a:t> [Joshua 9:16-18]</a:t>
            </a:r>
          </a:p>
          <a:p>
            <a:endParaRPr lang="en-US" sz="2800" dirty="0">
              <a:solidFill>
                <a:schemeClr val="tx2"/>
              </a:solidFill>
            </a:endParaRPr>
          </a:p>
          <a:p>
            <a:pPr marL="0" indent="0">
              <a:buNone/>
            </a:pPr>
            <a:endParaRPr lang="en-US" sz="2800" dirty="0" smtClean="0">
              <a:solidFill>
                <a:srgbClr val="1F497D"/>
              </a:solidFill>
            </a:endParaRPr>
          </a:p>
          <a:p>
            <a:pPr marL="0" indent="0">
              <a:buNone/>
            </a:pPr>
            <a:endParaRPr lang="en-US" dirty="0" smtClean="0">
              <a:solidFill>
                <a:srgbClr val="000000"/>
              </a:solidFill>
            </a:endParaRPr>
          </a:p>
          <a:p>
            <a:endParaRPr lang="en-US" dirty="0" smtClean="0">
              <a:solidFill>
                <a:srgbClr val="000000"/>
              </a:solidFill>
            </a:endParaRPr>
          </a:p>
          <a:p>
            <a:endParaRPr lang="en-US" dirty="0" smtClean="0">
              <a:solidFill>
                <a:srgbClr val="000000"/>
              </a:solidFill>
            </a:endParaRPr>
          </a:p>
          <a:p>
            <a:endParaRPr lang="en-US" dirty="0" smtClean="0">
              <a:solidFill>
                <a:srgbClr val="000000"/>
              </a:solidFill>
            </a:endParaRPr>
          </a:p>
          <a:p>
            <a:endParaRPr lang="en-US" dirty="0" smtClean="0">
              <a:solidFill>
                <a:srgbClr val="000000"/>
              </a:solidFill>
            </a:endParaRPr>
          </a:p>
        </p:txBody>
      </p:sp>
    </p:spTree>
    <p:extLst>
      <p:ext uri="{BB962C8B-B14F-4D97-AF65-F5344CB8AC3E}">
        <p14:creationId xmlns:p14="http://schemas.microsoft.com/office/powerpoint/2010/main" val="16294899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animEffect transition="in" filter="blinds(horizontal)">
                                      <p:cBhvr>
                                        <p:cTn id="11" dur="500"/>
                                        <p:tgtEl>
                                          <p:spTgt spid="51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122" name="Title 1"/>
          <p:cNvSpPr>
            <a:spLocks noGrp="1"/>
          </p:cNvSpPr>
          <p:nvPr>
            <p:ph type="title"/>
          </p:nvPr>
        </p:nvSpPr>
        <p:spPr>
          <a:xfrm>
            <a:off x="2514600" y="228600"/>
            <a:ext cx="6248400" cy="1143000"/>
          </a:xfrm>
        </p:spPr>
        <p:txBody>
          <a:bodyPr/>
          <a:lstStyle/>
          <a:p>
            <a:r>
              <a:rPr lang="en-US" dirty="0">
                <a:solidFill>
                  <a:schemeClr val="tx2"/>
                </a:solidFill>
                <a:latin typeface="Tahoma" pitchFamily="112" charset="0"/>
                <a:cs typeface="Tahoma" pitchFamily="112" charset="0"/>
              </a:rPr>
              <a:t>Walking By Sight Can Be Dangerous</a:t>
            </a:r>
            <a:endParaRPr lang="en-US" dirty="0" smtClean="0">
              <a:solidFill>
                <a:schemeClr val="tx2"/>
              </a:solidFill>
              <a:latin typeface="Tahoma" pitchFamily="112" charset="0"/>
              <a:cs typeface="Tahoma" pitchFamily="112" charset="0"/>
            </a:endParaRPr>
          </a:p>
        </p:txBody>
      </p:sp>
      <p:sp>
        <p:nvSpPr>
          <p:cNvPr id="5123" name="Content Placeholder 2"/>
          <p:cNvSpPr>
            <a:spLocks noGrp="1"/>
          </p:cNvSpPr>
          <p:nvPr>
            <p:ph idx="1"/>
          </p:nvPr>
        </p:nvSpPr>
        <p:spPr>
          <a:xfrm>
            <a:off x="2514600" y="1600200"/>
            <a:ext cx="6248400" cy="5029200"/>
          </a:xfrm>
        </p:spPr>
        <p:txBody>
          <a:bodyPr>
            <a:normAutofit fontScale="77500" lnSpcReduction="20000"/>
          </a:bodyPr>
          <a:lstStyle/>
          <a:p>
            <a:r>
              <a:rPr lang="en-US" sz="2800" dirty="0">
                <a:solidFill>
                  <a:srgbClr val="1F497D"/>
                </a:solidFill>
              </a:rPr>
              <a:t> </a:t>
            </a:r>
            <a:r>
              <a:rPr lang="en-US" sz="2800" b="1" dirty="0">
                <a:solidFill>
                  <a:srgbClr val="1F497D"/>
                </a:solidFill>
              </a:rPr>
              <a:t>When you make a terrible mistake, don’t compound it by doing something else that is wrong.  </a:t>
            </a:r>
            <a:endParaRPr lang="en-US" sz="2800" b="1" dirty="0" smtClean="0">
              <a:solidFill>
                <a:srgbClr val="1F497D"/>
              </a:solidFill>
            </a:endParaRPr>
          </a:p>
          <a:p>
            <a:r>
              <a:rPr lang="en-US" sz="2800" dirty="0">
                <a:solidFill>
                  <a:srgbClr val="1F497D"/>
                </a:solidFill>
              </a:rPr>
              <a:t>A business deal that is going to result in losing money</a:t>
            </a:r>
          </a:p>
          <a:p>
            <a:r>
              <a:rPr lang="en-US" sz="2800" dirty="0">
                <a:solidFill>
                  <a:srgbClr val="1F497D"/>
                </a:solidFill>
              </a:rPr>
              <a:t>A </a:t>
            </a:r>
            <a:r>
              <a:rPr lang="en-US" sz="2800" dirty="0" smtClean="0">
                <a:solidFill>
                  <a:srgbClr val="1F497D"/>
                </a:solidFill>
              </a:rPr>
              <a:t>marriage that hasn’t turned out like you imagined</a:t>
            </a:r>
            <a:endParaRPr lang="en-US" sz="2800" dirty="0">
              <a:solidFill>
                <a:srgbClr val="1F497D"/>
              </a:solidFill>
            </a:endParaRPr>
          </a:p>
          <a:p>
            <a:r>
              <a:rPr lang="en-US" sz="2800" dirty="0">
                <a:solidFill>
                  <a:srgbClr val="1F497D"/>
                </a:solidFill>
              </a:rPr>
              <a:t>A promise to serve in some capacity that will conflict with something that is more “attractive” to you.</a:t>
            </a:r>
          </a:p>
          <a:p>
            <a:r>
              <a:rPr lang="en-US" sz="2800" dirty="0">
                <a:solidFill>
                  <a:srgbClr val="1F497D"/>
                </a:solidFill>
              </a:rPr>
              <a:t>Agreeing to go out on a date with someone and then getting a “better offer”</a:t>
            </a:r>
          </a:p>
          <a:p>
            <a:r>
              <a:rPr lang="en-US" sz="2800" dirty="0">
                <a:solidFill>
                  <a:srgbClr val="1F497D"/>
                </a:solidFill>
              </a:rPr>
              <a:t>Agreeing to a sale of an item or product and being offered more money by someone else before the sale takes place.</a:t>
            </a:r>
          </a:p>
          <a:p>
            <a:r>
              <a:rPr lang="en-US" sz="2800" dirty="0">
                <a:solidFill>
                  <a:srgbClr val="1F497D"/>
                </a:solidFill>
              </a:rPr>
              <a:t>Co-signing on a loan the other person defaults on</a:t>
            </a:r>
          </a:p>
          <a:p>
            <a:endParaRPr lang="en-US" sz="2800" dirty="0">
              <a:solidFill>
                <a:srgbClr val="1F497D"/>
              </a:solidFill>
            </a:endParaRPr>
          </a:p>
          <a:p>
            <a:endParaRPr lang="en-US" sz="2800" dirty="0">
              <a:solidFill>
                <a:schemeClr val="tx2"/>
              </a:solidFill>
            </a:endParaRPr>
          </a:p>
          <a:p>
            <a:pPr marL="0" indent="0">
              <a:buNone/>
            </a:pPr>
            <a:endParaRPr lang="en-US" sz="2800" dirty="0" smtClean="0">
              <a:solidFill>
                <a:srgbClr val="1F497D"/>
              </a:solidFill>
            </a:endParaRPr>
          </a:p>
          <a:p>
            <a:pPr marL="0" indent="0">
              <a:buNone/>
            </a:pPr>
            <a:endParaRPr lang="en-US" dirty="0" smtClean="0">
              <a:solidFill>
                <a:srgbClr val="000000"/>
              </a:solidFill>
            </a:endParaRPr>
          </a:p>
          <a:p>
            <a:endParaRPr lang="en-US" dirty="0" smtClean="0">
              <a:solidFill>
                <a:srgbClr val="000000"/>
              </a:solidFill>
            </a:endParaRPr>
          </a:p>
          <a:p>
            <a:endParaRPr lang="en-US" dirty="0" smtClean="0">
              <a:solidFill>
                <a:srgbClr val="000000"/>
              </a:solidFill>
            </a:endParaRPr>
          </a:p>
          <a:p>
            <a:endParaRPr lang="en-US" dirty="0" smtClean="0">
              <a:solidFill>
                <a:srgbClr val="000000"/>
              </a:solidFill>
            </a:endParaRPr>
          </a:p>
          <a:p>
            <a:endParaRPr lang="en-US" dirty="0" smtClean="0">
              <a:solidFill>
                <a:srgbClr val="000000"/>
              </a:solidFill>
            </a:endParaRPr>
          </a:p>
        </p:txBody>
      </p:sp>
    </p:spTree>
    <p:extLst>
      <p:ext uri="{BB962C8B-B14F-4D97-AF65-F5344CB8AC3E}">
        <p14:creationId xmlns:p14="http://schemas.microsoft.com/office/powerpoint/2010/main" val="25571203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sz="3200" dirty="0" smtClean="0">
                <a:solidFill>
                  <a:srgbClr val="FFFFFF"/>
                </a:solidFill>
                <a:latin typeface="Tahoma" pitchFamily="112" charset="0"/>
                <a:cs typeface="Tahoma" pitchFamily="112" charset="0"/>
              </a:rPr>
              <a:t>Walking By Sight Can Be Dangerous</a:t>
            </a:r>
            <a:endParaRPr lang="en-US" sz="3200" dirty="0"/>
          </a:p>
        </p:txBody>
      </p:sp>
      <p:sp>
        <p:nvSpPr>
          <p:cNvPr id="3" name="Content Placeholder 2"/>
          <p:cNvSpPr>
            <a:spLocks noGrp="1"/>
          </p:cNvSpPr>
          <p:nvPr>
            <p:ph idx="1"/>
          </p:nvPr>
        </p:nvSpPr>
        <p:spPr>
          <a:xfrm>
            <a:off x="457200" y="1143000"/>
            <a:ext cx="8229600" cy="4953000"/>
          </a:xfrm>
        </p:spPr>
        <p:txBody>
          <a:bodyPr>
            <a:normAutofit/>
          </a:bodyPr>
          <a:lstStyle/>
          <a:p>
            <a:r>
              <a:rPr lang="en-US" b="1" dirty="0"/>
              <a:t>GOD CAN BRING GOOD EVEN FROM BAD </a:t>
            </a:r>
            <a:r>
              <a:rPr lang="en-US" b="1" dirty="0" smtClean="0"/>
              <a:t>DECISIONS</a:t>
            </a:r>
            <a:endParaRPr lang="en-US" dirty="0"/>
          </a:p>
          <a:p>
            <a:r>
              <a:rPr lang="en-US" sz="2300" dirty="0"/>
              <a:t>He might transform a bad relationship into a great relationship</a:t>
            </a:r>
          </a:p>
          <a:p>
            <a:r>
              <a:rPr lang="en-US" sz="2300" dirty="0"/>
              <a:t>He might wake us up to areas of our life need to be changed</a:t>
            </a:r>
          </a:p>
          <a:p>
            <a:r>
              <a:rPr lang="en-US" sz="2300" dirty="0"/>
              <a:t>He might draw a family together</a:t>
            </a:r>
          </a:p>
          <a:p>
            <a:r>
              <a:rPr lang="en-US" sz="2300" dirty="0"/>
              <a:t>He might move you in a new direction of ministry or service</a:t>
            </a:r>
          </a:p>
          <a:p>
            <a:r>
              <a:rPr lang="en-US" sz="2300" dirty="0"/>
              <a:t>He might use the bad situation to impact your children as they see that you keep your word even if it hurts.</a:t>
            </a:r>
          </a:p>
          <a:p>
            <a:r>
              <a:rPr lang="en-US" sz="2300" dirty="0"/>
              <a:t>He may use your integrity to increase your business in the long run.</a:t>
            </a:r>
          </a:p>
          <a:p>
            <a:r>
              <a:rPr lang="en-US" sz="2300" dirty="0"/>
              <a:t>He may use the bad situation as a doorway to share </a:t>
            </a:r>
            <a:r>
              <a:rPr lang="en-US" sz="2300" dirty="0">
                <a:solidFill>
                  <a:schemeClr val="tx1"/>
                </a:solidFill>
              </a:rPr>
              <a:t>your faith </a:t>
            </a:r>
            <a:r>
              <a:rPr lang="en-US" sz="2300" dirty="0"/>
              <a:t>with another who can’t understand why you do what </a:t>
            </a:r>
            <a:endParaRPr lang="en-US" sz="2300" dirty="0" smtClean="0"/>
          </a:p>
          <a:p>
            <a:pPr marL="0" indent="0">
              <a:buNone/>
            </a:pPr>
            <a:r>
              <a:rPr lang="en-US" sz="2300" dirty="0">
                <a:solidFill>
                  <a:srgbClr val="FFFFFF"/>
                </a:solidFill>
              </a:rPr>
              <a:t> </a:t>
            </a:r>
            <a:r>
              <a:rPr lang="en-US" sz="2300" dirty="0" smtClean="0">
                <a:solidFill>
                  <a:srgbClr val="FFFFFF"/>
                </a:solidFill>
              </a:rPr>
              <a:t>    </a:t>
            </a:r>
            <a:r>
              <a:rPr lang="en-US" sz="2300" dirty="0" smtClean="0">
                <a:solidFill>
                  <a:srgbClr val="FFFFFF"/>
                </a:solidFill>
              </a:rPr>
              <a:t>you </a:t>
            </a:r>
            <a:r>
              <a:rPr lang="en-US" sz="2300" dirty="0">
                <a:solidFill>
                  <a:srgbClr val="FFFFFF"/>
                </a:solidFill>
              </a:rPr>
              <a:t>do.</a:t>
            </a:r>
          </a:p>
          <a:p>
            <a:endParaRPr lang="en-US" dirty="0"/>
          </a:p>
        </p:txBody>
      </p:sp>
    </p:spTree>
    <p:extLst>
      <p:ext uri="{BB962C8B-B14F-4D97-AF65-F5344CB8AC3E}">
        <p14:creationId xmlns:p14="http://schemas.microsoft.com/office/powerpoint/2010/main" val="37619642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FF"/>
                </a:solidFill>
                <a:latin typeface="Tahoma" pitchFamily="112" charset="0"/>
                <a:cs typeface="Tahoma" pitchFamily="112" charset="0"/>
              </a:rPr>
              <a:t>Walking By Sight Can Be Dangerous</a:t>
            </a:r>
            <a:endParaRPr lang="en-US" dirty="0"/>
          </a:p>
        </p:txBody>
      </p:sp>
      <p:sp>
        <p:nvSpPr>
          <p:cNvPr id="3" name="Content Placeholder 2"/>
          <p:cNvSpPr>
            <a:spLocks noGrp="1"/>
          </p:cNvSpPr>
          <p:nvPr>
            <p:ph idx="1"/>
          </p:nvPr>
        </p:nvSpPr>
        <p:spPr>
          <a:xfrm>
            <a:off x="457200" y="1524000"/>
            <a:ext cx="8229600" cy="4495800"/>
          </a:xfrm>
        </p:spPr>
        <p:txBody>
          <a:bodyPr/>
          <a:lstStyle/>
          <a:p>
            <a:pPr marL="0" indent="0">
              <a:buNone/>
            </a:pPr>
            <a:r>
              <a:rPr lang="en-US" b="1" dirty="0"/>
              <a:t>First, maybe you sit here today and ask a good question: </a:t>
            </a:r>
            <a:endParaRPr lang="en-US" dirty="0"/>
          </a:p>
          <a:p>
            <a:pPr marL="0" indent="0">
              <a:buNone/>
            </a:pPr>
            <a:r>
              <a:rPr lang="en-US" b="1" dirty="0" smtClean="0"/>
              <a:t>“</a:t>
            </a:r>
            <a:r>
              <a:rPr lang="en-US" b="1" dirty="0"/>
              <a:t>What if all of this God Stuff is really just another sales job that is trying to control my life?</a:t>
            </a:r>
            <a:r>
              <a:rPr lang="en-US" b="1" dirty="0" smtClean="0"/>
              <a:t>”</a:t>
            </a:r>
          </a:p>
          <a:p>
            <a:pPr marL="0" indent="0">
              <a:buNone/>
            </a:pPr>
            <a:endParaRPr lang="en-US" b="1" dirty="0" smtClean="0"/>
          </a:p>
          <a:p>
            <a:pPr marL="0" indent="0">
              <a:buNone/>
            </a:pPr>
            <a:r>
              <a:rPr lang="en-US" b="1" dirty="0"/>
              <a:t>The second application has to do with your life right now.  </a:t>
            </a:r>
            <a:endParaRPr lang="en-US" dirty="0"/>
          </a:p>
          <a:p>
            <a:pPr marL="0" indent="0">
              <a:buNone/>
            </a:pPr>
            <a:r>
              <a:rPr lang="en-US" b="1" dirty="0" smtClean="0"/>
              <a:t>Are </a:t>
            </a:r>
            <a:r>
              <a:rPr lang="en-US" b="1" dirty="0"/>
              <a:t>you currently facing an integrity crisis?  </a:t>
            </a:r>
            <a:endParaRPr lang="en-US" dirty="0"/>
          </a:p>
          <a:p>
            <a:pPr marL="0" indent="0">
              <a:buNone/>
            </a:pPr>
            <a:endParaRPr lang="en-US" dirty="0" smtClean="0"/>
          </a:p>
          <a:p>
            <a:pPr marL="0" indent="0">
              <a:buNone/>
            </a:pPr>
            <a:r>
              <a:rPr lang="en-US" b="1" dirty="0" smtClean="0"/>
              <a:t>Finally</a:t>
            </a:r>
            <a:r>
              <a:rPr lang="en-US" b="1" dirty="0"/>
              <a:t>, I leave you with a word of </a:t>
            </a:r>
            <a:r>
              <a:rPr lang="en-US" b="1" dirty="0" smtClean="0"/>
              <a:t>encouragement from Francis Schaeffer… </a:t>
            </a:r>
            <a:endParaRPr lang="en-US" dirty="0"/>
          </a:p>
          <a:p>
            <a:pPr marL="0" indent="0">
              <a:buNone/>
            </a:pPr>
            <a:r>
              <a:rPr lang="en-US" b="1" dirty="0"/>
              <a:t> </a:t>
            </a:r>
            <a:r>
              <a:rPr lang="en-US" b="1" dirty="0" smtClean="0"/>
              <a:t>If </a:t>
            </a:r>
            <a:r>
              <a:rPr lang="en-US" b="1" dirty="0"/>
              <a:t>God will not tolerate the breaking of an oath made in His name, how much more will He never break His own oath and covenant made to us on the basis of the shed blood and infinite value of Jesus Christ. How secure are we who have cast ourselves upon Christ as our Savior![3]</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10775946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heckerboard(across)">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checkerboard(across)">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C019682659991">
  <a:themeElements>
    <a:clrScheme name="Custom 62">
      <a:dk1>
        <a:srgbClr val="FFFFFF"/>
      </a:dk1>
      <a:lt1>
        <a:sysClr val="window" lastClr="FFFFFF"/>
      </a:lt1>
      <a:dk2>
        <a:srgbClr val="1F497D"/>
      </a:dk2>
      <a:lt2>
        <a:srgbClr val="B6E0F0"/>
      </a:lt2>
      <a:accent1>
        <a:srgbClr val="498EA7"/>
      </a:accent1>
      <a:accent2>
        <a:srgbClr val="98A6AF"/>
      </a:accent2>
      <a:accent3>
        <a:srgbClr val="FFFFFF"/>
      </a:accent3>
      <a:accent4>
        <a:srgbClr val="8064A2"/>
      </a:accent4>
      <a:accent5>
        <a:srgbClr val="4BACC6"/>
      </a:accent5>
      <a:accent6>
        <a:srgbClr val="F79646"/>
      </a:accent6>
      <a:hlink>
        <a:srgbClr val="9EB8CD"/>
      </a:hlink>
      <a:folHlink>
        <a:srgbClr val="A5A5A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2A74065-799F-4274-AF15-E56CE6369ED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TC019682659991</Template>
  <TotalTime>89</TotalTime>
  <Words>573</Words>
  <Application>Microsoft Macintosh PowerPoint</Application>
  <PresentationFormat>On-screen Show (4:3)</PresentationFormat>
  <Paragraphs>70</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TC019682659991</vt:lpstr>
      <vt:lpstr>Walking By Sight Can Be Dangerous</vt:lpstr>
      <vt:lpstr>Walking By Sight Can Be Dangerous</vt:lpstr>
      <vt:lpstr>Walking By Sight Can Be Dangerous</vt:lpstr>
      <vt:lpstr>Walking By Sight Can Be Dangerous</vt:lpstr>
      <vt:lpstr>Walking By Sight Can Be Dangerous</vt:lpstr>
      <vt:lpstr>Walking By Sight Can Be Dangerous</vt:lpstr>
      <vt:lpstr>Walking By Sight Can Be Dangerous</vt:lpstr>
      <vt:lpstr>Walking By Sight Can Be Dangerous</vt:lpstr>
      <vt:lpstr>Walking By Sight Can Be Dangerous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Walking By Sight Can Be Dangerous</dc:title>
  <dc:subject/>
  <dc:creator/>
  <cp:keywords/>
  <dc:description/>
  <cp:lastModifiedBy>Steve Garrett</cp:lastModifiedBy>
  <cp:revision>9</cp:revision>
  <dcterms:modified xsi:type="dcterms:W3CDTF">2012-04-22T12:37:45Z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TC019682659991</vt:lpwstr>
  </property>
</Properties>
</file>