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7"/>
  </p:notesMasterIdLst>
  <p:sldIdLst>
    <p:sldId id="259" r:id="rId2"/>
    <p:sldId id="256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3300"/>
    <a:srgbClr val="29297B"/>
    <a:srgbClr val="996633"/>
    <a:srgbClr val="990000"/>
    <a:srgbClr val="FAB900"/>
    <a:srgbClr val="CC9900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11" autoAdjust="0"/>
    <p:restoredTop sz="94660"/>
  </p:normalViewPr>
  <p:slideViewPr>
    <p:cSldViewPr>
      <p:cViewPr varScale="1">
        <p:scale>
          <a:sx n="65" d="100"/>
          <a:sy n="65" d="100"/>
        </p:scale>
        <p:origin x="-107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42CAE3-5682-4BF4-A875-42106A2AD36E}" type="datetimeFigureOut">
              <a:rPr lang="en-US" smtClean="0"/>
              <a:t>8/5/2011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579E8-468E-4F21-9F5E-475652DC5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28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579E8-468E-4F21-9F5E-475652DC51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366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D3A340-33F1-4B6B-903F-282F48089B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115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A0366-A094-4AF2-BA91-8E64AD1B23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44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EAAB8-6865-4E1E-A8CB-0A8419C35F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9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46F67-8D81-4C77-9140-8063D0CE3F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34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1C2EA-4087-4967-B8C7-21310B852D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51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B2D7C-76FA-41CB-B062-A63A41AAED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217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E846D-DC58-4882-BD7E-6820FE317B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20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A1DDE-C754-4ABA-9498-B93D98085A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959D8-288F-49CF-B7AB-9C3AB6AD8B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2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2933F-A432-4965-BE31-6749C0C207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17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4EA6B6-87AD-4336-AC01-EBCF21928F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719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3971EF5-9BD6-45C8-B352-0C86E0389D2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-304800" y="0"/>
            <a:ext cx="9753600" cy="71628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48800" cy="691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876800" y="2514600"/>
            <a:ext cx="4267200" cy="4343400"/>
          </a:xfrm>
          <a:ln/>
          <a:extLst>
            <a:ext uri="{91240B29-F687-4F45-9708-019B960494DF}">
              <a14:hiddenLine xmlns:a14="http://schemas.microsoft.com/office/drawing/2010/main" w="76200" cmpd="sng">
                <a:solidFill>
                  <a:srgbClr val="FFFFCC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8800" dirty="0">
                <a:solidFill>
                  <a:schemeClr val="bg2">
                    <a:lumMod val="40000"/>
                    <a:lumOff val="60000"/>
                  </a:schemeClr>
                </a:solidFill>
                <a:latin typeface="Avenir LT Std 55 Roman" pitchFamily="34" charset="0"/>
              </a:rPr>
              <a:t>The Tender</a:t>
            </a:r>
            <a:br>
              <a:rPr lang="en-US" sz="8800" dirty="0">
                <a:solidFill>
                  <a:schemeClr val="bg2">
                    <a:lumMod val="40000"/>
                    <a:lumOff val="60000"/>
                  </a:schemeClr>
                </a:solidFill>
                <a:latin typeface="Avenir LT Std 55 Roman" pitchFamily="34" charset="0"/>
              </a:rPr>
            </a:br>
            <a:r>
              <a:rPr lang="en-US" sz="8800" dirty="0">
                <a:solidFill>
                  <a:schemeClr val="bg2">
                    <a:lumMod val="40000"/>
                    <a:lumOff val="60000"/>
                  </a:schemeClr>
                </a:solidFill>
                <a:latin typeface="Avenir LT Std 55 Roman" pitchFamily="34" charset="0"/>
              </a:rPr>
              <a:t>Trap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4" y="-29308"/>
            <a:ext cx="9448800" cy="691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white">
          <a:xfrm>
            <a:off x="1447800" y="304800"/>
            <a:ext cx="7696200" cy="6324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996633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4800" b="1" dirty="0">
                <a:solidFill>
                  <a:schemeClr val="bg1"/>
                </a:solidFill>
                <a:latin typeface="Avenir LT Std 35 Light" pitchFamily="34" charset="0"/>
              </a:rPr>
              <a:t>Sex is </a:t>
            </a:r>
            <a:r>
              <a:rPr lang="en-US" sz="4800" b="1" u="sng" dirty="0">
                <a:solidFill>
                  <a:schemeClr val="bg1"/>
                </a:solidFill>
                <a:latin typeface="Avenir LT Std 35 Light" pitchFamily="34" charset="0"/>
              </a:rPr>
              <a:t>not</a:t>
            </a:r>
            <a:r>
              <a:rPr lang="en-US" sz="4800" b="1" dirty="0">
                <a:solidFill>
                  <a:schemeClr val="bg1"/>
                </a:solidFill>
                <a:latin typeface="Avenir LT Std 35 Light" pitchFamily="34" charset="0"/>
              </a:rPr>
              <a:t> sin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1400" b="1" dirty="0">
              <a:solidFill>
                <a:schemeClr val="bg1"/>
              </a:solidFill>
              <a:latin typeface="Avenir LT Std 35 Light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4800" b="1" dirty="0">
                <a:solidFill>
                  <a:schemeClr val="bg1"/>
                </a:solidFill>
                <a:latin typeface="Avenir LT Std 35 Light" pitchFamily="34" charset="0"/>
              </a:rPr>
              <a:t>Purpose of procreation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1400" b="1" dirty="0">
              <a:solidFill>
                <a:schemeClr val="bg1"/>
              </a:solidFill>
              <a:latin typeface="Avenir LT Std 35 Light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4800" b="1" dirty="0">
                <a:solidFill>
                  <a:schemeClr val="bg1"/>
                </a:solidFill>
                <a:latin typeface="Avenir LT Std 35 Light" pitchFamily="34" charset="0"/>
              </a:rPr>
              <a:t>Planned for personal </a:t>
            </a:r>
            <a:r>
              <a:rPr lang="en-US" sz="4800" b="1" dirty="0" smtClean="0">
                <a:solidFill>
                  <a:schemeClr val="bg1"/>
                </a:solidFill>
                <a:latin typeface="Avenir LT Std 35 Light" pitchFamily="34" charset="0"/>
              </a:rPr>
              <a:t>pleasure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1400" b="1" dirty="0" smtClean="0">
              <a:solidFill>
                <a:schemeClr val="bg1"/>
              </a:solidFill>
              <a:latin typeface="Avenir LT Std 35 Light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4800" b="1" dirty="0" smtClean="0">
                <a:solidFill>
                  <a:schemeClr val="bg1"/>
                </a:solidFill>
                <a:latin typeface="Avenir LT Std 35 Light" pitchFamily="34" charset="0"/>
              </a:rPr>
              <a:t>Perceived as high/holy</a:t>
            </a:r>
            <a:endParaRPr lang="en-US" sz="4800" b="1" dirty="0">
              <a:solidFill>
                <a:schemeClr val="bg1"/>
              </a:solidFill>
              <a:latin typeface="Avenir LT Std 35 Light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1400" b="1" dirty="0">
              <a:solidFill>
                <a:schemeClr val="bg1"/>
              </a:solidFill>
              <a:latin typeface="Avenir LT Std 35 Light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4800" b="1" dirty="0">
                <a:solidFill>
                  <a:schemeClr val="bg1"/>
                </a:solidFill>
                <a:latin typeface="Avenir LT Std 35 Light" pitchFamily="34" charset="0"/>
              </a:rPr>
              <a:t>Practiced only within marriage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 rot="16200000">
            <a:off x="-2934494" y="2966541"/>
            <a:ext cx="6859588" cy="923330"/>
          </a:xfrm>
          <a:prstGeom prst="rect">
            <a:avLst/>
          </a:prstGeom>
          <a:noFill/>
          <a:ln w="76200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>
                <a:solidFill>
                  <a:schemeClr val="bg1">
                    <a:lumMod val="75000"/>
                  </a:schemeClr>
                </a:solidFill>
                <a:latin typeface="AR JULIAN" pitchFamily="2" charset="0"/>
              </a:rPr>
              <a:t>The divine design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25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51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48800" cy="691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81000"/>
            <a:ext cx="7924800" cy="64770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4200" b="1" dirty="0">
                <a:solidFill>
                  <a:schemeClr val="bg1"/>
                </a:solidFill>
                <a:latin typeface="Avenir LT Std 35 Light" pitchFamily="34" charset="0"/>
              </a:rPr>
              <a:t>Blindness to vulnerabilities</a:t>
            </a:r>
          </a:p>
          <a:p>
            <a:pPr>
              <a:buFont typeface="Wingdings" pitchFamily="2" charset="2"/>
              <a:buChar char="§"/>
            </a:pPr>
            <a:endParaRPr lang="en-US" sz="1600" b="1" dirty="0">
              <a:solidFill>
                <a:schemeClr val="bg1"/>
              </a:solidFill>
              <a:latin typeface="Avenir LT Std 35 Ligh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4200" b="1" dirty="0">
                <a:solidFill>
                  <a:schemeClr val="bg1"/>
                </a:solidFill>
                <a:latin typeface="Avenir LT Std 35 Light" pitchFamily="34" charset="0"/>
              </a:rPr>
              <a:t>Lack of genuine conviction</a:t>
            </a:r>
          </a:p>
          <a:p>
            <a:pPr>
              <a:buFont typeface="Wingdings" pitchFamily="2" charset="2"/>
              <a:buChar char="§"/>
            </a:pPr>
            <a:endParaRPr lang="en-US" sz="1600" b="1" dirty="0">
              <a:solidFill>
                <a:schemeClr val="bg1"/>
              </a:solidFill>
              <a:latin typeface="Avenir LT Std 35 Ligh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4200" b="1" dirty="0">
                <a:solidFill>
                  <a:schemeClr val="bg1"/>
                </a:solidFill>
                <a:latin typeface="Avenir LT Std 35 Light" pitchFamily="34" charset="0"/>
              </a:rPr>
              <a:t>Unprotected eyes</a:t>
            </a:r>
          </a:p>
          <a:p>
            <a:pPr>
              <a:buFont typeface="Wingdings" pitchFamily="2" charset="2"/>
              <a:buChar char="§"/>
            </a:pPr>
            <a:endParaRPr lang="en-US" sz="1600" b="1" dirty="0">
              <a:solidFill>
                <a:schemeClr val="bg1"/>
              </a:solidFill>
              <a:latin typeface="Avenir LT Std 35 Ligh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4200" b="1" dirty="0">
                <a:solidFill>
                  <a:schemeClr val="bg1"/>
                </a:solidFill>
                <a:latin typeface="Avenir LT Std 35 Light" pitchFamily="34" charset="0"/>
              </a:rPr>
              <a:t>Carelessness during “down times”</a:t>
            </a:r>
          </a:p>
          <a:p>
            <a:pPr>
              <a:buFont typeface="Wingdings" pitchFamily="2" charset="2"/>
              <a:buChar char="§"/>
            </a:pPr>
            <a:endParaRPr lang="en-US" sz="1600" b="1" dirty="0">
              <a:solidFill>
                <a:schemeClr val="bg1"/>
              </a:solidFill>
              <a:latin typeface="Avenir LT Std 35 Ligh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4200" b="1" dirty="0">
                <a:solidFill>
                  <a:schemeClr val="bg1"/>
                </a:solidFill>
                <a:latin typeface="Avenir LT Std 35 Light" pitchFamily="34" charset="0"/>
              </a:rPr>
              <a:t>Improper use of lips, hands, and feet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 rot="16200000">
            <a:off x="-3040062" y="3075056"/>
            <a:ext cx="6858000" cy="707886"/>
          </a:xfrm>
          <a:prstGeom prst="rect">
            <a:avLst/>
          </a:prstGeom>
          <a:noFill/>
          <a:ln w="76200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>
                    <a:lumMod val="75000"/>
                  </a:schemeClr>
                </a:solidFill>
                <a:latin typeface="AR JULIAN" pitchFamily="2" charset="0"/>
              </a:rPr>
              <a:t>Flaws that lead to failure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25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61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-228600" y="-228600"/>
            <a:ext cx="9753600" cy="7543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53</Words>
  <Application>Microsoft Office PowerPoint</Application>
  <PresentationFormat>On-screen Show (4:3)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Wingdings</vt:lpstr>
      <vt:lpstr>Imprint MT Shadow</vt:lpstr>
      <vt:lpstr>Tahoma</vt:lpstr>
      <vt:lpstr>Default Design</vt:lpstr>
      <vt:lpstr>PowerPoint Presentation</vt:lpstr>
      <vt:lpstr>The Tender Trap</vt:lpstr>
      <vt:lpstr>PowerPoint Presentation</vt:lpstr>
      <vt:lpstr>PowerPoint Presentation</vt:lpstr>
      <vt:lpstr>PowerPoint Presentation</vt:lpstr>
    </vt:vector>
  </TitlesOfParts>
  <Company>Northwest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Terry Slack</dc:creator>
  <cp:lastModifiedBy>Terry</cp:lastModifiedBy>
  <cp:revision>15</cp:revision>
  <dcterms:created xsi:type="dcterms:W3CDTF">2005-09-09T16:30:57Z</dcterms:created>
  <dcterms:modified xsi:type="dcterms:W3CDTF">2011-08-05T18:16:33Z</dcterms:modified>
</cp:coreProperties>
</file>