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3"/>
  </p:handoutMasterIdLst>
  <p:sldIdLst>
    <p:sldId id="336" r:id="rId2"/>
    <p:sldId id="344" r:id="rId3"/>
    <p:sldId id="271" r:id="rId4"/>
    <p:sldId id="405" r:id="rId5"/>
    <p:sldId id="412" r:id="rId6"/>
    <p:sldId id="404" r:id="rId7"/>
    <p:sldId id="413" r:id="rId8"/>
    <p:sldId id="383" r:id="rId9"/>
    <p:sldId id="409" r:id="rId10"/>
    <p:sldId id="410" r:id="rId11"/>
    <p:sldId id="359" r:id="rId12"/>
    <p:sldId id="360" r:id="rId13"/>
    <p:sldId id="337" r:id="rId14"/>
    <p:sldId id="338" r:id="rId15"/>
    <p:sldId id="364" r:id="rId16"/>
    <p:sldId id="340" r:id="rId17"/>
    <p:sldId id="341" r:id="rId18"/>
    <p:sldId id="342" r:id="rId19"/>
    <p:sldId id="343" r:id="rId20"/>
    <p:sldId id="406" r:id="rId21"/>
    <p:sldId id="294"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8559"/>
    <p:restoredTop sz="94667"/>
  </p:normalViewPr>
  <p:slideViewPr>
    <p:cSldViewPr snapToGrid="0" snapToObjects="1">
      <p:cViewPr varScale="1">
        <p:scale>
          <a:sx n="106" d="100"/>
          <a:sy n="106" d="100"/>
        </p:scale>
        <p:origin x="192" y="41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5/5/2018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5/5/2018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5/5/2018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5/5/2018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5/5/2018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5/5/2018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5/5/2018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5/5/2018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5/5/2018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56-66</a:t>
            </a:r>
          </a:p>
          <a:p>
            <a:r>
              <a:rPr lang="en-US" sz="4400" dirty="0" smtClean="0">
                <a:solidFill>
                  <a:srgbClr val="00B0F0"/>
                </a:solidFill>
                <a:latin typeface="Tahoma" charset="0"/>
                <a:ea typeface="Tahoma" charset="0"/>
                <a:cs typeface="Tahoma" charset="0"/>
              </a:rPr>
              <a:t>Glorious Victory for God’s People</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(56-66)</a:t>
            </a:r>
            <a:endParaRPr lang="en-US" sz="2800" u="sng" dirty="0">
              <a:latin typeface="Tahoma" charset="0"/>
              <a:ea typeface="Tahoma" charset="0"/>
              <a:cs typeface="Tahoma" charset="0"/>
            </a:endParaRPr>
          </a:p>
        </p:txBody>
      </p:sp>
      <p:sp>
        <p:nvSpPr>
          <p:cNvPr id="5" name="TextBox 4"/>
          <p:cNvSpPr txBox="1"/>
          <p:nvPr/>
        </p:nvSpPr>
        <p:spPr>
          <a:xfrm>
            <a:off x="76199" y="442367"/>
            <a:ext cx="8948057" cy="2677656"/>
          </a:xfrm>
          <a:prstGeom prst="rect">
            <a:avLst/>
          </a:prstGeom>
          <a:noFill/>
        </p:spPr>
        <p:txBody>
          <a:bodyPr wrap="square" rtlCol="0">
            <a:spAutoFit/>
          </a:bodyPr>
          <a:lstStyle/>
          <a:p>
            <a:pPr marL="457200" indent="-457200">
              <a:buFont typeface="Wingdings" charset="2"/>
              <a:buChar char="q"/>
            </a:pPr>
            <a:r>
              <a:rPr lang="en-US" sz="2400" dirty="0"/>
              <a:t>I dwell in a high and holy place, and with the contrite and lowly.</a:t>
            </a:r>
          </a:p>
          <a:p>
            <a:pPr marL="457200" indent="-457200">
              <a:buFont typeface="Wingdings" charset="2"/>
              <a:buChar char="q"/>
            </a:pPr>
            <a:r>
              <a:rPr lang="en-US" sz="2400" dirty="0"/>
              <a:t>The Lord puts on His armor to bring salvation and recompense. </a:t>
            </a:r>
          </a:p>
          <a:p>
            <a:pPr marL="457200" indent="-457200">
              <a:buFont typeface="Wingdings" charset="2"/>
              <a:buChar char="q"/>
            </a:pPr>
            <a:r>
              <a:rPr lang="en-US" sz="2400" dirty="0"/>
              <a:t>Your gates will be open continually; they will not be closed. </a:t>
            </a:r>
          </a:p>
          <a:p>
            <a:pPr marL="457200" indent="-457200">
              <a:buFont typeface="Wingdings" charset="2"/>
              <a:buChar char="q"/>
            </a:pPr>
            <a:r>
              <a:rPr lang="en-US" sz="2400" dirty="0"/>
              <a:t>The Spirit of the Lord is on me</a:t>
            </a:r>
            <a:r>
              <a:rPr lang="mr-IN" sz="2400" dirty="0"/>
              <a:t>…</a:t>
            </a:r>
            <a:r>
              <a:rPr lang="en-US" sz="2400" dirty="0"/>
              <a:t>to proclaim good news to the poor.</a:t>
            </a:r>
          </a:p>
          <a:p>
            <a:pPr marL="457200" indent="-457200">
              <a:buFont typeface="Wingdings" charset="2"/>
              <a:buChar char="q"/>
            </a:pPr>
            <a:r>
              <a:rPr lang="en-US" sz="2400" dirty="0"/>
              <a:t>Zion will be called Delight &amp; Married, not Forsaken &amp; Desolate.</a:t>
            </a:r>
          </a:p>
          <a:p>
            <a:pPr marL="457200" indent="-457200">
              <a:buFont typeface="Wingdings" charset="2"/>
              <a:buChar char="q"/>
            </a:pPr>
            <a:r>
              <a:rPr lang="en-US" sz="2400" dirty="0" smtClean="0"/>
              <a:t>God treads the wine press alone, executing His wrath.</a:t>
            </a:r>
          </a:p>
          <a:p>
            <a:pPr marL="457200" indent="-457200">
              <a:buFont typeface="Wingdings" charset="2"/>
              <a:buChar char="q"/>
            </a:pPr>
            <a:r>
              <a:rPr lang="en-US" sz="2400" dirty="0" smtClean="0"/>
              <a:t>Oh, that you would rend the heavens and come down!</a:t>
            </a:r>
            <a:endParaRPr lang="en-US" sz="2400" dirty="0"/>
          </a:p>
        </p:txBody>
      </p:sp>
      <p:sp>
        <p:nvSpPr>
          <p:cNvPr id="17" name="Rectangle 16"/>
          <p:cNvSpPr/>
          <p:nvPr/>
        </p:nvSpPr>
        <p:spPr>
          <a:xfrm>
            <a:off x="76198" y="234464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63</a:t>
            </a:r>
            <a:endParaRPr lang="en-US" sz="2000" b="1" dirty="0">
              <a:solidFill>
                <a:schemeClr val="bg1"/>
              </a:solidFill>
            </a:endParaRPr>
          </a:p>
        </p:txBody>
      </p:sp>
      <p:sp>
        <p:nvSpPr>
          <p:cNvPr id="8" name="Rectangle 7"/>
          <p:cNvSpPr/>
          <p:nvPr/>
        </p:nvSpPr>
        <p:spPr>
          <a:xfrm>
            <a:off x="76198" y="839159"/>
            <a:ext cx="445225"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59</a:t>
            </a:r>
            <a:endParaRPr lang="en-US" sz="2000" b="1" dirty="0">
              <a:solidFill>
                <a:schemeClr val="bg1"/>
              </a:solidFill>
            </a:endParaRPr>
          </a:p>
        </p:txBody>
      </p:sp>
      <p:sp>
        <p:nvSpPr>
          <p:cNvPr id="15" name="Rectangle 14"/>
          <p:cNvSpPr/>
          <p:nvPr/>
        </p:nvSpPr>
        <p:spPr>
          <a:xfrm>
            <a:off x="76198" y="158993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61</a:t>
            </a:r>
            <a:endParaRPr lang="en-US" sz="2000" b="1" dirty="0">
              <a:solidFill>
                <a:schemeClr val="bg1"/>
              </a:solidFill>
            </a:endParaRPr>
          </a:p>
        </p:txBody>
      </p:sp>
      <p:sp>
        <p:nvSpPr>
          <p:cNvPr id="7" name="Rectangle 6"/>
          <p:cNvSpPr/>
          <p:nvPr/>
        </p:nvSpPr>
        <p:spPr>
          <a:xfrm>
            <a:off x="76196" y="46136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57</a:t>
            </a:r>
            <a:endParaRPr lang="en-US" sz="2000" b="1" dirty="0">
              <a:solidFill>
                <a:schemeClr val="bg1"/>
              </a:solidFill>
            </a:endParaRPr>
          </a:p>
        </p:txBody>
      </p:sp>
      <p:sp>
        <p:nvSpPr>
          <p:cNvPr id="9" name="Rectangle 8"/>
          <p:cNvSpPr/>
          <p:nvPr/>
        </p:nvSpPr>
        <p:spPr>
          <a:xfrm>
            <a:off x="76197" y="197121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62</a:t>
            </a:r>
            <a:endParaRPr lang="en-US" sz="2000" b="1" dirty="0">
              <a:solidFill>
                <a:schemeClr val="bg1"/>
              </a:solidFill>
            </a:endParaRPr>
          </a:p>
        </p:txBody>
      </p:sp>
      <p:sp>
        <p:nvSpPr>
          <p:cNvPr id="10" name="Rectangle 9"/>
          <p:cNvSpPr/>
          <p:nvPr/>
        </p:nvSpPr>
        <p:spPr>
          <a:xfrm>
            <a:off x="76197" y="2718073"/>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64</a:t>
            </a:r>
            <a:endParaRPr lang="en-US" sz="2000" b="1" dirty="0">
              <a:solidFill>
                <a:schemeClr val="bg1"/>
              </a:solidFill>
            </a:endParaRPr>
          </a:p>
        </p:txBody>
      </p:sp>
      <p:sp>
        <p:nvSpPr>
          <p:cNvPr id="11" name="Rectangle 10"/>
          <p:cNvSpPr/>
          <p:nvPr/>
        </p:nvSpPr>
        <p:spPr>
          <a:xfrm>
            <a:off x="76196" y="121214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60</a:t>
            </a:r>
            <a:endParaRPr lang="en-US" sz="2000" b="1" dirty="0">
              <a:solidFill>
                <a:schemeClr val="bg1"/>
              </a:solidFill>
            </a:endParaRPr>
          </a:p>
        </p:txBody>
      </p:sp>
    </p:spTree>
    <p:extLst>
      <p:ext uri="{BB962C8B-B14F-4D97-AF65-F5344CB8AC3E}">
        <p14:creationId xmlns:p14="http://schemas.microsoft.com/office/powerpoint/2010/main" val="76271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5" grpId="0" animBg="1"/>
      <p:bldP spid="7"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38356"/>
            <a:ext cx="7772399" cy="3280382"/>
          </a:xfrm>
        </p:spPr>
        <p:txBody>
          <a:bodyPr>
            <a:normAutofit/>
          </a:bodyPr>
          <a:lstStyle/>
          <a:p>
            <a:r>
              <a:rPr lang="en-US" sz="4800" dirty="0">
                <a:solidFill>
                  <a:srgbClr val="FFFF00"/>
                </a:solidFill>
                <a:latin typeface="Tahoma" charset="0"/>
                <a:ea typeface="Tahoma" charset="0"/>
                <a:cs typeface="Tahoma" charset="0"/>
              </a:rPr>
              <a:t>Chapters 56-66</a:t>
            </a:r>
          </a:p>
          <a:p>
            <a:r>
              <a:rPr lang="en-US" sz="4000" dirty="0">
                <a:solidFill>
                  <a:srgbClr val="00B0F0"/>
                </a:solidFill>
                <a:latin typeface="Tahoma" charset="0"/>
                <a:ea typeface="Tahoma" charset="0"/>
                <a:cs typeface="Tahoma" charset="0"/>
              </a:rPr>
              <a:t>Glorious Victory for God’s </a:t>
            </a:r>
            <a:r>
              <a:rPr lang="en-US" sz="4000" dirty="0" smtClean="0">
                <a:solidFill>
                  <a:srgbClr val="00B0F0"/>
                </a:solidFill>
                <a:latin typeface="Tahoma" charset="0"/>
                <a:ea typeface="Tahoma" charset="0"/>
                <a:cs typeface="Tahoma" charset="0"/>
              </a:rPr>
              <a:t>People</a:t>
            </a:r>
          </a:p>
          <a:p>
            <a:r>
              <a:rPr lang="en-US" sz="4000" dirty="0" smtClean="0">
                <a:solidFill>
                  <a:srgbClr val="FFFF00"/>
                </a:solidFill>
                <a:latin typeface="Tahoma" charset="0"/>
                <a:ea typeface="Tahoma" charset="0"/>
                <a:cs typeface="Tahoma" charset="0"/>
              </a:rPr>
              <a:t>*Next: chapters 58-59*</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427656"/>
            <a:ext cx="8948057" cy="6370975"/>
          </a:xfrm>
          <a:prstGeom prst="rect">
            <a:avLst/>
          </a:prstGeom>
          <a:noFill/>
        </p:spPr>
        <p:txBody>
          <a:bodyPr wrap="square" rtlCol="0">
            <a:spAutoFit/>
          </a:bodyPr>
          <a:lstStyle/>
          <a:p>
            <a:r>
              <a:rPr lang="en-US" sz="2400" dirty="0" smtClean="0"/>
              <a:t>Prophecies of the Assyrian Crisis</a:t>
            </a:r>
          </a:p>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The ransomed return to Zion on the Highway of Holiness.</a:t>
            </a:r>
          </a:p>
          <a:p>
            <a:r>
              <a:rPr lang="en-US" sz="2400" dirty="0" smtClean="0"/>
              <a:t>Stories of Assyrian Crisis</a:t>
            </a:r>
          </a:p>
          <a:p>
            <a:pPr marL="914400" lvl="1" indent="-457200">
              <a:buFont typeface="Wingdings" charset="2"/>
              <a:buChar char="q"/>
            </a:pPr>
            <a:r>
              <a:rPr lang="en-US" sz="2400" dirty="0"/>
              <a:t>Hezekiah foolishly shows off his wealth to the Babylonians.</a:t>
            </a:r>
          </a:p>
          <a:p>
            <a:pPr marL="914400" lvl="1" indent="-457200">
              <a:buFont typeface="Wingdings" charset="2"/>
              <a:buChar char="q"/>
            </a:pPr>
            <a:r>
              <a:rPr lang="en-US" sz="2400" dirty="0"/>
              <a:t>Assyria besieges and taunts the city of Jerusalem.</a:t>
            </a:r>
          </a:p>
          <a:p>
            <a:pPr marL="914400" lvl="1" indent="-457200">
              <a:buFont typeface="Wingdings" charset="2"/>
              <a:buChar char="q"/>
            </a:pPr>
            <a:r>
              <a:rPr lang="en-US" sz="2400" dirty="0"/>
              <a:t>Hezekiah falls fatally ill, prays to God and gets 15 years of life.</a:t>
            </a:r>
          </a:p>
          <a:p>
            <a:pPr marL="914400" lvl="1" indent="-457200">
              <a:buFont typeface="Wingdings" charset="2"/>
              <a:buChar char="q"/>
            </a:pPr>
            <a:r>
              <a:rPr lang="en-US" sz="2400" dirty="0"/>
              <a:t>Hezekiah calls to God and 185,000 Assyrians are killed</a:t>
            </a:r>
            <a:r>
              <a:rPr lang="en-US" sz="2400" dirty="0" smtClean="0"/>
              <a:t>.</a:t>
            </a:r>
            <a:endParaRPr lang="en-US" sz="2400" dirty="0"/>
          </a:p>
        </p:txBody>
      </p:sp>
      <p:sp>
        <p:nvSpPr>
          <p:cNvPr id="4" name="Rectangle 3"/>
          <p:cNvSpPr/>
          <p:nvPr/>
        </p:nvSpPr>
        <p:spPr>
          <a:xfrm>
            <a:off x="511317" y="308913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2" y="15671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14" y="561284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15" y="637171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58" y="2706658"/>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12" y="378493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18" y="232097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87514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16" y="45070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15" y="599625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3" y="52373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1572" y="5712477"/>
            <a:ext cx="1852246"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66:18-24</a:t>
            </a:r>
          </a:p>
        </p:txBody>
      </p:sp>
      <p:sp>
        <p:nvSpPr>
          <p:cNvPr id="5" name="Rectangle 4"/>
          <p:cNvSpPr/>
          <p:nvPr/>
        </p:nvSpPr>
        <p:spPr>
          <a:xfrm>
            <a:off x="861278" y="5712477"/>
            <a:ext cx="1696183" cy="457200"/>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56:1-8</a:t>
            </a:r>
            <a:endParaRPr lang="en-US" sz="3000" dirty="0">
              <a:solidFill>
                <a:schemeClr val="bg1"/>
              </a:solidFill>
              <a:latin typeface="Tahoma" charset="0"/>
              <a:ea typeface="Tahoma" charset="0"/>
              <a:cs typeface="Tahoma" charset="0"/>
            </a:endParaRPr>
          </a:p>
        </p:txBody>
      </p:sp>
      <p:sp>
        <p:nvSpPr>
          <p:cNvPr id="6" name="Rectangle 5"/>
          <p:cNvSpPr/>
          <p:nvPr/>
        </p:nvSpPr>
        <p:spPr>
          <a:xfrm>
            <a:off x="5805855" y="4566816"/>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7" name="Rectangle 6"/>
          <p:cNvSpPr/>
          <p:nvPr/>
        </p:nvSpPr>
        <p:spPr>
          <a:xfrm>
            <a:off x="1093175" y="4566816"/>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8" name="Rectangle 7"/>
          <p:cNvSpPr/>
          <p:nvPr/>
        </p:nvSpPr>
        <p:spPr>
          <a:xfrm>
            <a:off x="5564067" y="3434431"/>
            <a:ext cx="2274277"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10" name="Rectangle 9"/>
          <p:cNvSpPr/>
          <p:nvPr/>
        </p:nvSpPr>
        <p:spPr>
          <a:xfrm>
            <a:off x="1301262" y="3434431"/>
            <a:ext cx="2028092" cy="457200"/>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13" name="Rectangle 12"/>
          <p:cNvSpPr/>
          <p:nvPr/>
        </p:nvSpPr>
        <p:spPr>
          <a:xfrm>
            <a:off x="1770184" y="2313769"/>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4" name="Rectangle 13"/>
          <p:cNvSpPr/>
          <p:nvPr/>
        </p:nvSpPr>
        <p:spPr>
          <a:xfrm>
            <a:off x="5334000" y="2313769"/>
            <a:ext cx="2086708"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15" name="Rectangle 14"/>
          <p:cNvSpPr/>
          <p:nvPr/>
        </p:nvSpPr>
        <p:spPr>
          <a:xfrm>
            <a:off x="4734291" y="1168025"/>
            <a:ext cx="2403231"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Tahoma" charset="0"/>
                <a:ea typeface="Tahoma" charset="0"/>
                <a:cs typeface="Tahoma" charset="0"/>
              </a:rPr>
              <a:t>61:10-62:12</a:t>
            </a:r>
          </a:p>
        </p:txBody>
      </p:sp>
      <p:sp>
        <p:nvSpPr>
          <p:cNvPr id="16" name="Rectangle 15"/>
          <p:cNvSpPr/>
          <p:nvPr/>
        </p:nvSpPr>
        <p:spPr>
          <a:xfrm>
            <a:off x="2090370" y="1169661"/>
            <a:ext cx="1981200"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60:1-22</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135885"/>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bg1"/>
                </a:solidFill>
                <a:latin typeface="Tahoma" charset="0"/>
                <a:ea typeface="Tahoma" charset="0"/>
                <a:cs typeface="Tahoma" charset="0"/>
              </a:rPr>
              <a:t>61:1-9</a:t>
            </a:r>
            <a:endParaRPr lang="en-US" sz="3000" dirty="0">
              <a:solidFill>
                <a:schemeClr val="bg1"/>
              </a:solidFill>
              <a:latin typeface="Tahoma" charset="0"/>
              <a:ea typeface="Tahoma" charset="0"/>
              <a:cs typeface="Tahoma" charset="0"/>
            </a:endParaRPr>
          </a:p>
        </p:txBody>
      </p:sp>
      <p:sp>
        <p:nvSpPr>
          <p:cNvPr id="18" name="Rectangle 17"/>
          <p:cNvSpPr/>
          <p:nvPr/>
        </p:nvSpPr>
        <p:spPr>
          <a:xfrm>
            <a:off x="1498356" y="599730"/>
            <a:ext cx="6147289" cy="420342"/>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Commission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2076816" y="1624469"/>
            <a:ext cx="5084152"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20" name="Rectangle 19"/>
          <p:cNvSpPr/>
          <p:nvPr/>
        </p:nvSpPr>
        <p:spPr>
          <a:xfrm>
            <a:off x="1767255" y="2768400"/>
            <a:ext cx="5656383"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1" name="Rectangle 20"/>
          <p:cNvSpPr/>
          <p:nvPr/>
        </p:nvSpPr>
        <p:spPr>
          <a:xfrm>
            <a:off x="1301996" y="3890120"/>
            <a:ext cx="6540009"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Prayers for Jehovah’s Forgiveness</a:t>
            </a:r>
            <a:endParaRPr lang="en-US" sz="2800" dirty="0">
              <a:solidFill>
                <a:schemeClr val="tx1"/>
              </a:solidFill>
              <a:latin typeface="Tahoma" charset="0"/>
              <a:ea typeface="Tahoma" charset="0"/>
              <a:cs typeface="Tahoma" charset="0"/>
            </a:endParaRPr>
          </a:p>
        </p:txBody>
      </p:sp>
      <p:sp>
        <p:nvSpPr>
          <p:cNvPr id="22" name="Rectangle 21"/>
          <p:cNvSpPr/>
          <p:nvPr/>
        </p:nvSpPr>
        <p:spPr>
          <a:xfrm>
            <a:off x="1080722" y="5012852"/>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3" name="Rectangle 22"/>
          <p:cNvSpPr/>
          <p:nvPr/>
        </p:nvSpPr>
        <p:spPr>
          <a:xfrm>
            <a:off x="855785" y="6170982"/>
            <a:ext cx="7432430" cy="548222"/>
          </a:xfrm>
          <a:prstGeom prst="rect">
            <a:avLst/>
          </a:prstGeom>
          <a:solidFill>
            <a:schemeClr val="accent4">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Place of Foreigners in God’s Zion</a:t>
            </a:r>
            <a:endParaRPr lang="en-US" sz="2800" dirty="0">
              <a:solidFill>
                <a:schemeClr val="bg1"/>
              </a:solidFill>
              <a:latin typeface="Tahoma" charset="0"/>
              <a:ea typeface="Tahoma" charset="0"/>
              <a:cs typeface="Tahoma" charset="0"/>
            </a:endParaRPr>
          </a:p>
        </p:txBody>
      </p:sp>
      <p:cxnSp>
        <p:nvCxnSpPr>
          <p:cNvPr id="11" name="Straight Connector 10"/>
          <p:cNvCxnSpPr>
            <a:stCxn id="16" idx="3"/>
            <a:endCxn id="15" idx="1"/>
          </p:cNvCxnSpPr>
          <p:nvPr/>
        </p:nvCxnSpPr>
        <p:spPr>
          <a:xfrm flipV="1">
            <a:off x="4071570" y="1396625"/>
            <a:ext cx="662721" cy="1636"/>
          </a:xfrm>
          <a:prstGeom prst="line">
            <a:avLst/>
          </a:prstGeom>
          <a:ln w="38100">
            <a:solidFill>
              <a:srgbClr val="00B0F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3" idx="3"/>
            <a:endCxn id="14" idx="1"/>
          </p:cNvCxnSpPr>
          <p:nvPr/>
        </p:nvCxnSpPr>
        <p:spPr>
          <a:xfrm>
            <a:off x="3645876" y="2542369"/>
            <a:ext cx="1688124" cy="0"/>
          </a:xfrm>
          <a:prstGeom prst="line">
            <a:avLst/>
          </a:prstGeom>
          <a:ln w="38100">
            <a:solidFill>
              <a:srgbClr val="9411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3"/>
            <a:endCxn id="8" idx="1"/>
          </p:cNvCxnSpPr>
          <p:nvPr/>
        </p:nvCxnSpPr>
        <p:spPr>
          <a:xfrm>
            <a:off x="3329354" y="3663031"/>
            <a:ext cx="2234713" cy="0"/>
          </a:xfrm>
          <a:prstGeom prst="line">
            <a:avLst/>
          </a:prstGeom>
          <a:ln w="38100">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a:endCxn id="6" idx="1"/>
          </p:cNvCxnSpPr>
          <p:nvPr/>
        </p:nvCxnSpPr>
        <p:spPr>
          <a:xfrm>
            <a:off x="3031881" y="4795416"/>
            <a:ext cx="2773974" cy="0"/>
          </a:xfrm>
          <a:prstGeom prst="line">
            <a:avLst/>
          </a:prstGeom>
          <a:ln w="381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5" idx="3"/>
            <a:endCxn id="3" idx="1"/>
          </p:cNvCxnSpPr>
          <p:nvPr/>
        </p:nvCxnSpPr>
        <p:spPr>
          <a:xfrm>
            <a:off x="2557461" y="5941077"/>
            <a:ext cx="3874111" cy="0"/>
          </a:xfrm>
          <a:prstGeom prst="line">
            <a:avLst/>
          </a:prstGeom>
          <a:ln w="38100">
            <a:solidFill>
              <a:schemeClr val="accent4">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61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6631" y="5509846"/>
            <a:ext cx="8249132" cy="113169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ahoma" charset="0"/>
                <a:ea typeface="Tahoma" charset="0"/>
                <a:cs typeface="Tahoma" charset="0"/>
              </a:rPr>
              <a:t>Isaiah 56:1</a:t>
            </a:r>
            <a:endParaRPr lang="en-US" sz="4000" dirty="0">
              <a:latin typeface="Tahoma" charset="0"/>
              <a:ea typeface="Tahoma" charset="0"/>
              <a:cs typeface="Tahoma" charset="0"/>
            </a:endParaRPr>
          </a:p>
        </p:txBody>
      </p:sp>
      <p:sp>
        <p:nvSpPr>
          <p:cNvPr id="3" name="Content Placeholder 2"/>
          <p:cNvSpPr>
            <a:spLocks noGrp="1"/>
          </p:cNvSpPr>
          <p:nvPr>
            <p:ph idx="1"/>
          </p:nvPr>
        </p:nvSpPr>
        <p:spPr>
          <a:xfrm>
            <a:off x="593480" y="1825625"/>
            <a:ext cx="8059249" cy="4351338"/>
          </a:xfrm>
        </p:spPr>
        <p:txBody>
          <a:bodyPr>
            <a:normAutofit/>
          </a:bodyPr>
          <a:lstStyle/>
          <a:p>
            <a:pPr marL="0" indent="0">
              <a:buNone/>
            </a:pPr>
            <a:r>
              <a:rPr lang="en-US" sz="3600" dirty="0">
                <a:latin typeface="Tahoma" charset="0"/>
                <a:ea typeface="Tahoma" charset="0"/>
                <a:cs typeface="Tahoma" charset="0"/>
              </a:rPr>
              <a:t>Thus says the </a:t>
            </a:r>
            <a:r>
              <a:rPr lang="en-US" sz="3600" cap="small" dirty="0">
                <a:latin typeface="Tahoma" charset="0"/>
                <a:ea typeface="Tahoma" charset="0"/>
                <a:cs typeface="Tahoma" charset="0"/>
              </a:rPr>
              <a:t>Lord</a:t>
            </a:r>
            <a:r>
              <a:rPr lang="en-US" sz="3600" dirty="0">
                <a:latin typeface="Tahoma" charset="0"/>
                <a:ea typeface="Tahoma" charset="0"/>
                <a:cs typeface="Tahoma" charset="0"/>
              </a:rPr>
              <a:t>:</a:t>
            </a:r>
            <a:br>
              <a:rPr lang="en-US" sz="3600" dirty="0">
                <a:latin typeface="Tahoma" charset="0"/>
                <a:ea typeface="Tahoma" charset="0"/>
                <a:cs typeface="Tahoma" charset="0"/>
              </a:rPr>
            </a:br>
            <a:r>
              <a:rPr lang="en-US" sz="3600" dirty="0">
                <a:latin typeface="Tahoma" charset="0"/>
                <a:ea typeface="Tahoma" charset="0"/>
                <a:cs typeface="Tahoma" charset="0"/>
              </a:rPr>
              <a:t>“Keep justice, and do righteousness,</a:t>
            </a:r>
            <a:br>
              <a:rPr lang="en-US" sz="3600" dirty="0">
                <a:latin typeface="Tahoma" charset="0"/>
                <a:ea typeface="Tahoma" charset="0"/>
                <a:cs typeface="Tahoma" charset="0"/>
              </a:rPr>
            </a:br>
            <a:r>
              <a:rPr lang="en-US" sz="3600" dirty="0">
                <a:latin typeface="Tahoma" charset="0"/>
                <a:ea typeface="Tahoma" charset="0"/>
                <a:cs typeface="Tahoma" charset="0"/>
              </a:rPr>
              <a:t>for soon my salvation will come,</a:t>
            </a:r>
            <a:br>
              <a:rPr lang="en-US" sz="3600" dirty="0">
                <a:latin typeface="Tahoma" charset="0"/>
                <a:ea typeface="Tahoma" charset="0"/>
                <a:cs typeface="Tahoma" charset="0"/>
              </a:rPr>
            </a:br>
            <a:r>
              <a:rPr lang="en-US" sz="3600" dirty="0">
                <a:latin typeface="Tahoma" charset="0"/>
                <a:ea typeface="Tahoma" charset="0"/>
                <a:cs typeface="Tahoma" charset="0"/>
              </a:rPr>
              <a:t>    and my righteousness be </a:t>
            </a:r>
            <a:r>
              <a:rPr lang="en-US" sz="3600">
                <a:latin typeface="Tahoma" charset="0"/>
                <a:ea typeface="Tahoma" charset="0"/>
                <a:cs typeface="Tahoma" charset="0"/>
              </a:rPr>
              <a:t>revealed</a:t>
            </a:r>
            <a:r>
              <a:rPr lang="en-US" sz="3600" smtClean="0">
                <a:latin typeface="Tahoma" charset="0"/>
                <a:ea typeface="Tahoma" charset="0"/>
                <a:cs typeface="Tahoma" charset="0"/>
              </a:rPr>
              <a:t>.”</a:t>
            </a:r>
            <a:endParaRPr lang="en-US" sz="3600" dirty="0">
              <a:latin typeface="Tahoma" charset="0"/>
              <a:ea typeface="Tahoma" charset="0"/>
              <a:cs typeface="Tahoma" charset="0"/>
            </a:endParaRPr>
          </a:p>
        </p:txBody>
      </p:sp>
      <p:cxnSp>
        <p:nvCxnSpPr>
          <p:cNvPr id="5" name="Straight Connector 4"/>
          <p:cNvCxnSpPr/>
          <p:nvPr/>
        </p:nvCxnSpPr>
        <p:spPr>
          <a:xfrm>
            <a:off x="890954" y="2860431"/>
            <a:ext cx="70572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3364523"/>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91357" y="3880338"/>
            <a:ext cx="7057292" cy="0"/>
          </a:xfrm>
          <a:prstGeom prst="line">
            <a:avLst/>
          </a:prstGeom>
          <a:ln w="38100">
            <a:solidFill>
              <a:srgbClr val="76D6FF"/>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6102" y="4396153"/>
            <a:ext cx="8231797" cy="584775"/>
          </a:xfrm>
          <a:prstGeom prst="rect">
            <a:avLst/>
          </a:prstGeom>
          <a:noFill/>
          <a:ln w="38100">
            <a:solidFill>
              <a:srgbClr val="FF0000"/>
            </a:solidFill>
          </a:ln>
        </p:spPr>
        <p:txBody>
          <a:bodyPr wrap="square" rtlCol="0">
            <a:spAutoFit/>
          </a:bodyPr>
          <a:lstStyle/>
          <a:p>
            <a:r>
              <a:rPr lang="en-US" sz="3200" dirty="0" smtClean="0">
                <a:latin typeface="Tahoma" charset="0"/>
                <a:ea typeface="Tahoma" charset="0"/>
                <a:cs typeface="Tahoma" charset="0"/>
              </a:rPr>
              <a:t>Isaiah 1-39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Do justice and righteousness!</a:t>
            </a:r>
            <a:endParaRPr lang="en-US" sz="3200" dirty="0">
              <a:latin typeface="Tahoma" charset="0"/>
              <a:ea typeface="Tahoma" charset="0"/>
              <a:cs typeface="Tahoma" charset="0"/>
            </a:endParaRPr>
          </a:p>
        </p:txBody>
      </p:sp>
      <p:sp>
        <p:nvSpPr>
          <p:cNvPr id="9" name="TextBox 8"/>
          <p:cNvSpPr txBox="1"/>
          <p:nvPr/>
        </p:nvSpPr>
        <p:spPr>
          <a:xfrm>
            <a:off x="456100" y="5350277"/>
            <a:ext cx="8231799" cy="584775"/>
          </a:xfrm>
          <a:prstGeom prst="rect">
            <a:avLst/>
          </a:prstGeom>
          <a:noFill/>
          <a:ln w="38100">
            <a:solidFill>
              <a:srgbClr val="76D6FF"/>
            </a:solidFill>
          </a:ln>
        </p:spPr>
        <p:txBody>
          <a:bodyPr wrap="square" rtlCol="0">
            <a:spAutoFit/>
          </a:bodyPr>
          <a:lstStyle/>
          <a:p>
            <a:r>
              <a:rPr lang="en-US" sz="3200" dirty="0" smtClean="0">
                <a:latin typeface="Tahoma" charset="0"/>
                <a:ea typeface="Tahoma" charset="0"/>
                <a:cs typeface="Tahoma" charset="0"/>
              </a:rPr>
              <a:t>Isaiah 40-55 </a:t>
            </a:r>
            <a:r>
              <a:rPr lang="mr-IN" sz="3200" dirty="0" smtClean="0">
                <a:latin typeface="Tahoma" charset="0"/>
                <a:ea typeface="Tahoma" charset="0"/>
                <a:cs typeface="Tahoma" charset="0"/>
              </a:rPr>
              <a:t>–</a:t>
            </a:r>
            <a:r>
              <a:rPr lang="en-US" sz="3200" dirty="0" smtClean="0">
                <a:latin typeface="Tahoma" charset="0"/>
                <a:ea typeface="Tahoma" charset="0"/>
                <a:cs typeface="Tahoma" charset="0"/>
              </a:rPr>
              <a:t> God will act in righteousness.</a:t>
            </a:r>
            <a:endParaRPr lang="en-US" sz="3200" dirty="0">
              <a:latin typeface="Tahoma" charset="0"/>
              <a:ea typeface="Tahoma" charset="0"/>
              <a:cs typeface="Tahoma" charset="0"/>
            </a:endParaRPr>
          </a:p>
        </p:txBody>
      </p:sp>
    </p:spTree>
    <p:extLst>
      <p:ext uri="{BB962C8B-B14F-4D97-AF65-F5344CB8AC3E}">
        <p14:creationId xmlns:p14="http://schemas.microsoft.com/office/powerpoint/2010/main" val="61610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925862" y="1287917"/>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60</a:t>
            </a:r>
            <a:endParaRPr lang="en-US" sz="3000" dirty="0">
              <a:solidFill>
                <a:schemeClr val="bg1"/>
              </a:solidFill>
              <a:latin typeface="Tahoma" charset="0"/>
              <a:ea typeface="Tahoma" charset="0"/>
              <a:cs typeface="Tahoma" charset="0"/>
            </a:endParaRPr>
          </a:p>
        </p:txBody>
      </p:sp>
      <p:sp>
        <p:nvSpPr>
          <p:cNvPr id="17" name="Rectangle 16"/>
          <p:cNvSpPr/>
          <p:nvPr/>
        </p:nvSpPr>
        <p:spPr>
          <a:xfrm>
            <a:off x="3833447" y="206223"/>
            <a:ext cx="1477107" cy="457200"/>
          </a:xfrm>
          <a:prstGeom prst="rect">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61</a:t>
            </a:r>
            <a:endParaRPr lang="en-US" sz="3000" dirty="0">
              <a:solidFill>
                <a:schemeClr val="bg1"/>
              </a:solidFill>
              <a:latin typeface="Tahoma" charset="0"/>
              <a:ea typeface="Tahoma" charset="0"/>
              <a:cs typeface="Tahoma" charset="0"/>
            </a:endParaRPr>
          </a:p>
        </p:txBody>
      </p:sp>
      <p:sp>
        <p:nvSpPr>
          <p:cNvPr id="18" name="Rectangle 17"/>
          <p:cNvSpPr/>
          <p:nvPr/>
        </p:nvSpPr>
        <p:spPr>
          <a:xfrm>
            <a:off x="1080722" y="670067"/>
            <a:ext cx="6982556" cy="450555"/>
          </a:xfrm>
          <a:prstGeom prst="rect">
            <a:avLst/>
          </a:prstGeom>
          <a:solidFill>
            <a:srgbClr val="FFFF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The Work of the Anointed One</a:t>
            </a:r>
            <a:endParaRPr lang="en-US" sz="2800" dirty="0">
              <a:solidFill>
                <a:schemeClr val="bg1"/>
              </a:solidFill>
              <a:latin typeface="Tahoma" charset="0"/>
              <a:ea typeface="Tahoma" charset="0"/>
              <a:cs typeface="Tahoma" charset="0"/>
            </a:endParaRPr>
          </a:p>
        </p:txBody>
      </p:sp>
      <p:sp>
        <p:nvSpPr>
          <p:cNvPr id="19" name="Rectangle 18"/>
          <p:cNvSpPr/>
          <p:nvPr/>
        </p:nvSpPr>
        <p:spPr>
          <a:xfrm>
            <a:off x="1080722" y="1746596"/>
            <a:ext cx="6982556" cy="54822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Visions of Restored Jerusalem</a:t>
            </a:r>
            <a:endParaRPr lang="en-US" sz="2800" dirty="0">
              <a:solidFill>
                <a:schemeClr val="bg1"/>
              </a:solidFill>
              <a:latin typeface="Tahoma" charset="0"/>
              <a:ea typeface="Tahoma" charset="0"/>
              <a:cs typeface="Tahoma" charset="0"/>
            </a:endParaRPr>
          </a:p>
        </p:txBody>
      </p:sp>
      <p:sp>
        <p:nvSpPr>
          <p:cNvPr id="9" name="Rectangle 8"/>
          <p:cNvSpPr/>
          <p:nvPr/>
        </p:nvSpPr>
        <p:spPr>
          <a:xfrm>
            <a:off x="2322716" y="2463592"/>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59:15-21</a:t>
            </a:r>
            <a:endParaRPr lang="en-US" sz="3000" dirty="0">
              <a:solidFill>
                <a:schemeClr val="tx1"/>
              </a:solidFill>
              <a:latin typeface="Tahoma" charset="0"/>
              <a:ea typeface="Tahoma" charset="0"/>
              <a:cs typeface="Tahoma" charset="0"/>
            </a:endParaRPr>
          </a:p>
        </p:txBody>
      </p:sp>
      <p:sp>
        <p:nvSpPr>
          <p:cNvPr id="12" name="Rectangle 11"/>
          <p:cNvSpPr/>
          <p:nvPr/>
        </p:nvSpPr>
        <p:spPr>
          <a:xfrm>
            <a:off x="1080723" y="2915754"/>
            <a:ext cx="6982556" cy="548222"/>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Visions of Jehovah’s Judgment</a:t>
            </a:r>
            <a:endParaRPr lang="en-US" sz="2800" dirty="0">
              <a:solidFill>
                <a:schemeClr val="tx1"/>
              </a:solidFill>
              <a:latin typeface="Tahoma" charset="0"/>
              <a:ea typeface="Tahoma" charset="0"/>
              <a:cs typeface="Tahoma" charset="0"/>
            </a:endParaRPr>
          </a:p>
        </p:txBody>
      </p:sp>
      <p:sp>
        <p:nvSpPr>
          <p:cNvPr id="20" name="Rectangle 19"/>
          <p:cNvSpPr/>
          <p:nvPr/>
        </p:nvSpPr>
        <p:spPr>
          <a:xfrm>
            <a:off x="1495503" y="3615967"/>
            <a:ext cx="2028092" cy="548016"/>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smtClean="0">
                <a:solidFill>
                  <a:schemeClr val="tx1"/>
                </a:solidFill>
                <a:latin typeface="Tahoma" charset="0"/>
                <a:ea typeface="Tahoma" charset="0"/>
                <a:cs typeface="Tahoma" charset="0"/>
              </a:rPr>
              <a:t>59:9-15</a:t>
            </a:r>
            <a:endParaRPr lang="en-US" sz="3000" dirty="0">
              <a:solidFill>
                <a:schemeClr val="tx1"/>
              </a:solidFill>
              <a:latin typeface="Tahoma" charset="0"/>
              <a:ea typeface="Tahoma" charset="0"/>
              <a:cs typeface="Tahoma" charset="0"/>
            </a:endParaRPr>
          </a:p>
        </p:txBody>
      </p:sp>
      <p:sp>
        <p:nvSpPr>
          <p:cNvPr id="21" name="Rectangle 20"/>
          <p:cNvSpPr/>
          <p:nvPr/>
        </p:nvSpPr>
        <p:spPr>
          <a:xfrm>
            <a:off x="1080723" y="4157266"/>
            <a:ext cx="6982556" cy="548222"/>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ahoma" charset="0"/>
                <a:ea typeface="Tahoma" charset="0"/>
                <a:cs typeface="Tahoma" charset="0"/>
              </a:rPr>
              <a:t>Confession and Cry to Jehovah for Help</a:t>
            </a:r>
            <a:endParaRPr lang="en-US" sz="2800" dirty="0">
              <a:solidFill>
                <a:schemeClr val="tx1"/>
              </a:solidFill>
              <a:latin typeface="Tahoma" charset="0"/>
              <a:ea typeface="Tahoma" charset="0"/>
              <a:cs typeface="Tahoma" charset="0"/>
            </a:endParaRPr>
          </a:p>
        </p:txBody>
      </p:sp>
      <p:sp>
        <p:nvSpPr>
          <p:cNvPr id="23" name="Rectangle 22"/>
          <p:cNvSpPr/>
          <p:nvPr/>
        </p:nvSpPr>
        <p:spPr>
          <a:xfrm>
            <a:off x="1080722" y="4877813"/>
            <a:ext cx="193870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chemeClr val="bg1"/>
                </a:solidFill>
                <a:latin typeface="Tahoma" charset="0"/>
                <a:ea typeface="Tahoma" charset="0"/>
                <a:cs typeface="Tahoma" charset="0"/>
              </a:rPr>
              <a:t>56:9-59:8</a:t>
            </a:r>
            <a:endParaRPr lang="en-US" sz="3000" dirty="0">
              <a:solidFill>
                <a:schemeClr val="bg1"/>
              </a:solidFill>
              <a:latin typeface="Tahoma" charset="0"/>
              <a:ea typeface="Tahoma" charset="0"/>
              <a:cs typeface="Tahoma" charset="0"/>
            </a:endParaRPr>
          </a:p>
        </p:txBody>
      </p:sp>
      <p:sp>
        <p:nvSpPr>
          <p:cNvPr id="24" name="Rectangle 23"/>
          <p:cNvSpPr/>
          <p:nvPr/>
        </p:nvSpPr>
        <p:spPr>
          <a:xfrm>
            <a:off x="1080722" y="5333705"/>
            <a:ext cx="6982556" cy="548222"/>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ahoma" charset="0"/>
                <a:ea typeface="Tahoma" charset="0"/>
                <a:cs typeface="Tahoma" charset="0"/>
              </a:rPr>
              <a:t>Rebukes of Current Jerusalem</a:t>
            </a:r>
            <a:endParaRPr lang="en-US" sz="2800" dirty="0">
              <a:solidFill>
                <a:schemeClr val="bg1"/>
              </a:solidFill>
              <a:latin typeface="Tahoma" charset="0"/>
              <a:ea typeface="Tahoma" charset="0"/>
              <a:cs typeface="Tahoma" charset="0"/>
            </a:endParaRPr>
          </a:p>
        </p:txBody>
      </p:sp>
      <p:sp>
        <p:nvSpPr>
          <p:cNvPr id="25" name="Rectangle 24"/>
          <p:cNvSpPr/>
          <p:nvPr/>
        </p:nvSpPr>
        <p:spPr>
          <a:xfrm>
            <a:off x="5808052" y="4876505"/>
            <a:ext cx="2255226" cy="457200"/>
          </a:xfrm>
          <a:prstGeom prst="rect">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bg1"/>
                </a:solidFill>
                <a:latin typeface="Tahoma" charset="0"/>
                <a:ea typeface="Tahoma" charset="0"/>
                <a:cs typeface="Tahoma" charset="0"/>
              </a:rPr>
              <a:t>65:1-66:17</a:t>
            </a:r>
            <a:endParaRPr lang="en-US" sz="3000" dirty="0">
              <a:solidFill>
                <a:schemeClr val="bg1"/>
              </a:solidFill>
              <a:latin typeface="Tahoma" charset="0"/>
              <a:ea typeface="Tahoma" charset="0"/>
              <a:cs typeface="Tahoma" charset="0"/>
            </a:endParaRPr>
          </a:p>
        </p:txBody>
      </p:sp>
      <p:sp>
        <p:nvSpPr>
          <p:cNvPr id="26" name="Rectangle 25"/>
          <p:cNvSpPr/>
          <p:nvPr/>
        </p:nvSpPr>
        <p:spPr>
          <a:xfrm>
            <a:off x="5544901" y="3615760"/>
            <a:ext cx="2138034" cy="541505"/>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63:7-64:12</a:t>
            </a:r>
            <a:endParaRPr lang="en-US" sz="3000" dirty="0">
              <a:solidFill>
                <a:schemeClr val="tx1"/>
              </a:solidFill>
              <a:latin typeface="Tahoma" charset="0"/>
              <a:ea typeface="Tahoma" charset="0"/>
              <a:cs typeface="Tahoma" charset="0"/>
            </a:endParaRPr>
          </a:p>
        </p:txBody>
      </p:sp>
      <p:sp>
        <p:nvSpPr>
          <p:cNvPr id="27" name="Rectangle 26"/>
          <p:cNvSpPr/>
          <p:nvPr/>
        </p:nvSpPr>
        <p:spPr>
          <a:xfrm>
            <a:off x="5043098" y="2465835"/>
            <a:ext cx="1875692" cy="457200"/>
          </a:xfrm>
          <a:prstGeom prst="rect">
            <a:avLst/>
          </a:prstGeom>
          <a:solidFill>
            <a:srgbClr val="9411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a:solidFill>
                  <a:schemeClr val="tx1"/>
                </a:solidFill>
                <a:latin typeface="Tahoma" charset="0"/>
                <a:ea typeface="Tahoma" charset="0"/>
                <a:cs typeface="Tahoma" charset="0"/>
              </a:rPr>
              <a:t>63:1-6</a:t>
            </a:r>
            <a:endParaRPr lang="en-US" sz="3000" dirty="0">
              <a:solidFill>
                <a:schemeClr val="tx1"/>
              </a:solidFill>
              <a:latin typeface="Tahoma" charset="0"/>
              <a:ea typeface="Tahoma" charset="0"/>
              <a:cs typeface="Tahoma" charset="0"/>
            </a:endParaRPr>
          </a:p>
        </p:txBody>
      </p:sp>
      <p:sp>
        <p:nvSpPr>
          <p:cNvPr id="28" name="Rectangle 27"/>
          <p:cNvSpPr/>
          <p:nvPr/>
        </p:nvSpPr>
        <p:spPr>
          <a:xfrm>
            <a:off x="4680286" y="1287917"/>
            <a:ext cx="1590678" cy="457200"/>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bg1"/>
                </a:solidFill>
                <a:latin typeface="Tahoma" charset="0"/>
                <a:ea typeface="Tahoma" charset="0"/>
                <a:cs typeface="Tahoma" charset="0"/>
              </a:rPr>
              <a:t>ch.</a:t>
            </a:r>
            <a:r>
              <a:rPr lang="en-US" sz="3000" dirty="0" smtClean="0">
                <a:solidFill>
                  <a:schemeClr val="bg1"/>
                </a:solidFill>
                <a:latin typeface="Tahoma" charset="0"/>
                <a:ea typeface="Tahoma" charset="0"/>
                <a:cs typeface="Tahoma" charset="0"/>
              </a:rPr>
              <a:t> 62</a:t>
            </a:r>
            <a:endParaRPr lang="en-US" sz="3000" dirty="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15705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9" grpId="0" animBg="1"/>
      <p:bldP spid="12" grpId="0" animBg="1"/>
      <p:bldP spid="20" grpId="0" animBg="1"/>
      <p:bldP spid="21" grpId="0" animBg="1"/>
      <p:bldP spid="23" grpId="0" animBg="1"/>
      <p:bldP spid="24" grpId="0" animBg="1"/>
      <p:bldP spid="25" grpId="0" animBg="1"/>
      <p:bldP spid="26" grpId="0" animBg="1"/>
      <p:bldP spid="27"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6586"/>
            <a:ext cx="7886700" cy="944225"/>
          </a:xfrm>
        </p:spPr>
        <p:txBody>
          <a:bodyPr>
            <a:normAutofit/>
          </a:bodyPr>
          <a:lstStyle/>
          <a:p>
            <a:pPr algn="ctr"/>
            <a:r>
              <a:rPr lang="en-US" sz="3200" dirty="0" smtClean="0">
                <a:latin typeface="Tahoma" charset="0"/>
                <a:ea typeface="Tahoma" charset="0"/>
                <a:cs typeface="Tahoma" charset="0"/>
              </a:rPr>
              <a:t> </a:t>
            </a:r>
            <a:r>
              <a:rPr lang="en-US" sz="2800" dirty="0" smtClean="0">
                <a:latin typeface="Tahoma" charset="0"/>
                <a:ea typeface="Tahoma" charset="0"/>
                <a:cs typeface="Tahoma" charset="0"/>
              </a:rPr>
              <a:t>Isaiah 56:9 </a:t>
            </a:r>
            <a:r>
              <a:rPr lang="mr-IN" sz="2800" dirty="0" smtClean="0">
                <a:latin typeface="Tahoma" charset="0"/>
                <a:ea typeface="Tahoma" charset="0"/>
                <a:cs typeface="Tahoma" charset="0"/>
              </a:rPr>
              <a:t>–</a:t>
            </a:r>
            <a:r>
              <a:rPr lang="en-US" sz="2800" dirty="0" smtClean="0">
                <a:latin typeface="Tahoma" charset="0"/>
                <a:ea typeface="Tahoma" charset="0"/>
                <a:cs typeface="Tahoma" charset="0"/>
              </a:rPr>
              <a:t> 57:21</a:t>
            </a:r>
            <a:br>
              <a:rPr lang="en-US" sz="2800" dirty="0" smtClean="0">
                <a:latin typeface="Tahoma" charset="0"/>
                <a:ea typeface="Tahoma" charset="0"/>
                <a:cs typeface="Tahoma" charset="0"/>
              </a:rPr>
            </a:br>
            <a:r>
              <a:rPr lang="en-US" sz="2800" dirty="0" smtClean="0">
                <a:latin typeface="Tahoma" charset="0"/>
                <a:ea typeface="Tahoma" charset="0"/>
                <a:cs typeface="Tahoma" charset="0"/>
              </a:rPr>
              <a:t>Rebukes of Current Jerusalem</a:t>
            </a:r>
            <a:endParaRPr lang="en-US" sz="2800" dirty="0">
              <a:latin typeface="Tahoma" charset="0"/>
              <a:ea typeface="Tahoma" charset="0"/>
              <a:cs typeface="Tahoma" charset="0"/>
            </a:endParaRPr>
          </a:p>
        </p:txBody>
      </p:sp>
      <p:sp>
        <p:nvSpPr>
          <p:cNvPr id="3" name="Content Placeholder 2"/>
          <p:cNvSpPr>
            <a:spLocks noGrp="1"/>
          </p:cNvSpPr>
          <p:nvPr>
            <p:ph idx="1"/>
          </p:nvPr>
        </p:nvSpPr>
        <p:spPr>
          <a:xfrm>
            <a:off x="628650" y="1155032"/>
            <a:ext cx="7886700" cy="5522494"/>
          </a:xfrm>
        </p:spPr>
        <p:txBody>
          <a:bodyPr>
            <a:normAutofit/>
          </a:bodyPr>
          <a:lstStyle/>
          <a:p>
            <a:r>
              <a:rPr lang="en-US" dirty="0" smtClean="0">
                <a:solidFill>
                  <a:srgbClr val="FFFF00"/>
                </a:solidFill>
                <a:latin typeface="Tahoma" charset="0"/>
                <a:ea typeface="Tahoma" charset="0"/>
                <a:cs typeface="Tahoma" charset="0"/>
              </a:rPr>
              <a:t>56:10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Watchmen blind and mute, unlike the alert, loud watchmen of restored Zion in 62:6.</a:t>
            </a:r>
          </a:p>
          <a:p>
            <a:r>
              <a:rPr lang="en-US" dirty="0" smtClean="0">
                <a:solidFill>
                  <a:srgbClr val="FFFF00"/>
                </a:solidFill>
                <a:latin typeface="Tahoma" charset="0"/>
                <a:ea typeface="Tahoma" charset="0"/>
                <a:cs typeface="Tahoma" charset="0"/>
              </a:rPr>
              <a:t>56:11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Shepherds have “turned to there own way, each one,” like the sheep of 53:6.</a:t>
            </a:r>
          </a:p>
          <a:p>
            <a:r>
              <a:rPr lang="en-US" dirty="0" smtClean="0">
                <a:solidFill>
                  <a:srgbClr val="FFFF00"/>
                </a:solidFill>
                <a:latin typeface="Tahoma" charset="0"/>
                <a:ea typeface="Tahoma" charset="0"/>
                <a:cs typeface="Tahoma" charset="0"/>
              </a:rPr>
              <a:t>57:1-2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Death of the righteous one is welcome rest in such a wicked time. </a:t>
            </a:r>
          </a:p>
          <a:p>
            <a:r>
              <a:rPr lang="en-US" dirty="0" smtClean="0">
                <a:solidFill>
                  <a:srgbClr val="FFFF00"/>
                </a:solidFill>
                <a:latin typeface="Tahoma" charset="0"/>
                <a:ea typeface="Tahoma" charset="0"/>
                <a:cs typeface="Tahoma" charset="0"/>
              </a:rPr>
              <a:t>57:8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Idolatry and false worship described as humiliating sexual activity.</a:t>
            </a:r>
          </a:p>
          <a:p>
            <a:r>
              <a:rPr lang="en-US" dirty="0" smtClean="0">
                <a:solidFill>
                  <a:srgbClr val="FFFF00"/>
                </a:solidFill>
                <a:latin typeface="Tahoma" charset="0"/>
                <a:ea typeface="Tahoma" charset="0"/>
                <a:cs typeface="Tahoma" charset="0"/>
              </a:rPr>
              <a:t>57:10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Pursuing evil (instead of God) with renewed strength, without fainting (see 40:31)</a:t>
            </a:r>
          </a:p>
          <a:p>
            <a:r>
              <a:rPr lang="en-US" dirty="0" smtClean="0">
                <a:solidFill>
                  <a:srgbClr val="FFFF00"/>
                </a:solidFill>
                <a:latin typeface="Tahoma" charset="0"/>
                <a:ea typeface="Tahoma" charset="0"/>
                <a:cs typeface="Tahoma" charset="0"/>
              </a:rPr>
              <a:t>57:12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Righteousness and deeds will not profit them, which Isaiah laments in 64:6.</a:t>
            </a:r>
            <a:endParaRPr lang="en-US" dirty="0">
              <a:latin typeface="Tahoma" charset="0"/>
              <a:ea typeface="Tahoma" charset="0"/>
              <a:cs typeface="Tahoma" charset="0"/>
            </a:endParaRPr>
          </a:p>
        </p:txBody>
      </p:sp>
    </p:spTree>
    <p:extLst>
      <p:ext uri="{BB962C8B-B14F-4D97-AF65-F5344CB8AC3E}">
        <p14:creationId xmlns:p14="http://schemas.microsoft.com/office/powerpoint/2010/main" val="178055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6586"/>
            <a:ext cx="7886700" cy="944225"/>
          </a:xfrm>
        </p:spPr>
        <p:txBody>
          <a:bodyPr>
            <a:normAutofit/>
          </a:bodyPr>
          <a:lstStyle/>
          <a:p>
            <a:pPr algn="ctr"/>
            <a:r>
              <a:rPr lang="en-US" sz="3200" dirty="0" smtClean="0">
                <a:latin typeface="Tahoma" charset="0"/>
                <a:ea typeface="Tahoma" charset="0"/>
                <a:cs typeface="Tahoma" charset="0"/>
              </a:rPr>
              <a:t> </a:t>
            </a:r>
            <a:r>
              <a:rPr lang="en-US" sz="2800" dirty="0" smtClean="0">
                <a:latin typeface="Tahoma" charset="0"/>
                <a:ea typeface="Tahoma" charset="0"/>
                <a:cs typeface="Tahoma" charset="0"/>
              </a:rPr>
              <a:t>Isaiah 56:9 </a:t>
            </a:r>
            <a:r>
              <a:rPr lang="mr-IN" sz="2800" dirty="0" smtClean="0">
                <a:latin typeface="Tahoma" charset="0"/>
                <a:ea typeface="Tahoma" charset="0"/>
                <a:cs typeface="Tahoma" charset="0"/>
              </a:rPr>
              <a:t>–</a:t>
            </a:r>
            <a:r>
              <a:rPr lang="en-US" sz="2800" dirty="0" smtClean="0">
                <a:latin typeface="Tahoma" charset="0"/>
                <a:ea typeface="Tahoma" charset="0"/>
                <a:cs typeface="Tahoma" charset="0"/>
              </a:rPr>
              <a:t> 57:21</a:t>
            </a:r>
            <a:br>
              <a:rPr lang="en-US" sz="2800" dirty="0" smtClean="0">
                <a:latin typeface="Tahoma" charset="0"/>
                <a:ea typeface="Tahoma" charset="0"/>
                <a:cs typeface="Tahoma" charset="0"/>
              </a:rPr>
            </a:br>
            <a:r>
              <a:rPr lang="en-US" sz="2800" dirty="0" smtClean="0">
                <a:latin typeface="Tahoma" charset="0"/>
                <a:ea typeface="Tahoma" charset="0"/>
                <a:cs typeface="Tahoma" charset="0"/>
              </a:rPr>
              <a:t>Rebukes of Current Jerusalem</a:t>
            </a:r>
            <a:endParaRPr lang="en-US" sz="2800" dirty="0">
              <a:latin typeface="Tahoma" charset="0"/>
              <a:ea typeface="Tahoma" charset="0"/>
              <a:cs typeface="Tahoma" charset="0"/>
            </a:endParaRPr>
          </a:p>
        </p:txBody>
      </p:sp>
      <p:sp>
        <p:nvSpPr>
          <p:cNvPr id="3" name="Content Placeholder 2"/>
          <p:cNvSpPr>
            <a:spLocks noGrp="1"/>
          </p:cNvSpPr>
          <p:nvPr>
            <p:ph idx="1"/>
          </p:nvPr>
        </p:nvSpPr>
        <p:spPr>
          <a:xfrm>
            <a:off x="628650" y="1155032"/>
            <a:ext cx="7886700" cy="5522494"/>
          </a:xfrm>
        </p:spPr>
        <p:txBody>
          <a:bodyPr>
            <a:normAutofit/>
          </a:bodyPr>
          <a:lstStyle/>
          <a:p>
            <a:r>
              <a:rPr lang="en-US" dirty="0" smtClean="0">
                <a:solidFill>
                  <a:srgbClr val="FFFF00"/>
                </a:solidFill>
                <a:latin typeface="Tahoma" charset="0"/>
                <a:ea typeface="Tahoma" charset="0"/>
                <a:cs typeface="Tahoma" charset="0"/>
              </a:rPr>
              <a:t>57:13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BUT, God’s city is for those who trust in Him; they will inherit the land. (Psalm 37:11)</a:t>
            </a:r>
          </a:p>
          <a:p>
            <a:r>
              <a:rPr lang="en-US" dirty="0" smtClean="0">
                <a:solidFill>
                  <a:srgbClr val="FFFF00"/>
                </a:solidFill>
                <a:latin typeface="Tahoma" charset="0"/>
                <a:ea typeface="Tahoma" charset="0"/>
                <a:cs typeface="Tahoma" charset="0"/>
              </a:rPr>
              <a:t>57:14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Building of city (44:26; 60:10, 61:4) and preparing way for return (35:8-10; 40:3)</a:t>
            </a:r>
          </a:p>
          <a:p>
            <a:r>
              <a:rPr lang="en-US" dirty="0" smtClean="0">
                <a:solidFill>
                  <a:srgbClr val="FFFF00"/>
                </a:solidFill>
                <a:latin typeface="Tahoma" charset="0"/>
                <a:ea typeface="Tahoma" charset="0"/>
                <a:cs typeface="Tahoma" charset="0"/>
              </a:rPr>
              <a:t>57:16-18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God’s anger not forever, which is what Isaiah counts on in his lament in 64:9.</a:t>
            </a:r>
          </a:p>
          <a:p>
            <a:r>
              <a:rPr lang="en-US" dirty="0" smtClean="0">
                <a:solidFill>
                  <a:srgbClr val="FFFF00"/>
                </a:solidFill>
                <a:latin typeface="Tahoma" charset="0"/>
                <a:ea typeface="Tahoma" charset="0"/>
                <a:cs typeface="Tahoma" charset="0"/>
              </a:rPr>
              <a:t>57:18-19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God will heal the evil person, and we already know how that will happen (53:5)</a:t>
            </a:r>
          </a:p>
          <a:p>
            <a:r>
              <a:rPr lang="en-US" dirty="0" smtClean="0">
                <a:solidFill>
                  <a:srgbClr val="FFFF00"/>
                </a:solidFill>
                <a:latin typeface="Tahoma" charset="0"/>
                <a:ea typeface="Tahoma" charset="0"/>
                <a:cs typeface="Tahoma" charset="0"/>
              </a:rPr>
              <a:t>57:19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There is peace in God’s healing, whether you are far or near. (see 57:2)</a:t>
            </a:r>
          </a:p>
          <a:p>
            <a:r>
              <a:rPr lang="en-US" dirty="0" smtClean="0">
                <a:solidFill>
                  <a:srgbClr val="FFFF00"/>
                </a:solidFill>
                <a:latin typeface="Tahoma" charset="0"/>
                <a:ea typeface="Tahoma" charset="0"/>
                <a:cs typeface="Tahoma" charset="0"/>
              </a:rPr>
              <a:t>57:20-21 </a:t>
            </a:r>
            <a:r>
              <a:rPr lang="mr-IN" dirty="0" smtClean="0">
                <a:solidFill>
                  <a:srgbClr val="FFFF00"/>
                </a:solidFill>
                <a:latin typeface="Tahoma" charset="0"/>
                <a:ea typeface="Tahoma" charset="0"/>
                <a:cs typeface="Tahoma" charset="0"/>
              </a:rPr>
              <a:t>–</a:t>
            </a:r>
            <a:r>
              <a:rPr lang="en-US" dirty="0" smtClean="0">
                <a:solidFill>
                  <a:srgbClr val="FFFF00"/>
                </a:solidFill>
                <a:latin typeface="Tahoma" charset="0"/>
                <a:ea typeface="Tahoma" charset="0"/>
                <a:cs typeface="Tahoma" charset="0"/>
              </a:rPr>
              <a:t> </a:t>
            </a:r>
            <a:r>
              <a:rPr lang="en-US" dirty="0" smtClean="0">
                <a:latin typeface="Tahoma" charset="0"/>
                <a:ea typeface="Tahoma" charset="0"/>
                <a:cs typeface="Tahoma" charset="0"/>
              </a:rPr>
              <a:t>BUT, there is no peace—only turmoil—for the wicked.</a:t>
            </a:r>
            <a:endParaRPr lang="en-US" dirty="0">
              <a:latin typeface="Tahoma" charset="0"/>
              <a:ea typeface="Tahoma" charset="0"/>
              <a:cs typeface="Tahoma" charset="0"/>
            </a:endParaRPr>
          </a:p>
        </p:txBody>
      </p:sp>
    </p:spTree>
    <p:extLst>
      <p:ext uri="{BB962C8B-B14F-4D97-AF65-F5344CB8AC3E}">
        <p14:creationId xmlns:p14="http://schemas.microsoft.com/office/powerpoint/2010/main" val="193553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493"/>
            <a:ext cx="7886700" cy="530999"/>
          </a:xfrm>
        </p:spPr>
        <p:txBody>
          <a:bodyPr>
            <a:normAutofit/>
          </a:bodyPr>
          <a:lstStyle/>
          <a:p>
            <a:pPr algn="ctr"/>
            <a:r>
              <a:rPr lang="en-US" sz="3200" dirty="0" smtClean="0">
                <a:latin typeface="Tahoma" charset="0"/>
                <a:ea typeface="Tahoma" charset="0"/>
                <a:cs typeface="Tahoma" charset="0"/>
              </a:rPr>
              <a:t>Isaiah 57 in the New Testament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182126" y="656492"/>
            <a:ext cx="8779749" cy="5948846"/>
          </a:xfrm>
        </p:spPr>
        <p:txBody>
          <a:bodyPr>
            <a:normAutofit fontScale="85000" lnSpcReduction="20000"/>
          </a:bodyPr>
          <a:lstStyle/>
          <a:p>
            <a:pPr marL="0" indent="0">
              <a:lnSpc>
                <a:spcPct val="120000"/>
              </a:lnSpc>
              <a:spcBef>
                <a:spcPts val="0"/>
              </a:spcBef>
              <a:buNone/>
            </a:pPr>
            <a:r>
              <a:rPr lang="en-US" sz="3100" b="1" u="sng" dirty="0" smtClean="0">
                <a:latin typeface="Tahoma" charset="0"/>
                <a:ea typeface="Tahoma" charset="0"/>
                <a:cs typeface="Tahoma" charset="0"/>
              </a:rPr>
              <a:t>Ephesians 2</a:t>
            </a:r>
            <a:r>
              <a:rPr lang="en-US" sz="3100" b="1" dirty="0" smtClean="0">
                <a:latin typeface="Tahoma" charset="0"/>
                <a:ea typeface="Tahoma" charset="0"/>
                <a:cs typeface="Tahoma" charset="0"/>
              </a:rPr>
              <a:t> </a:t>
            </a:r>
            <a:r>
              <a:rPr lang="en-US" sz="3100" b="1" i="1" dirty="0" smtClean="0">
                <a:solidFill>
                  <a:srgbClr val="FFFF00"/>
                </a:solidFill>
                <a:latin typeface="Tahoma" charset="0"/>
                <a:ea typeface="Tahoma" charset="0"/>
                <a:cs typeface="Tahoma" charset="0"/>
              </a:rPr>
              <a:t>(see Isaiah 57:19)</a:t>
            </a:r>
            <a:endParaRPr lang="en-US" sz="3100" b="1" i="1" u="sng" dirty="0" smtClean="0">
              <a:solidFill>
                <a:srgbClr val="FFFF00"/>
              </a:solidFill>
              <a:latin typeface="Tahoma" charset="0"/>
              <a:ea typeface="Tahoma" charset="0"/>
              <a:cs typeface="Tahoma" charset="0"/>
            </a:endParaRPr>
          </a:p>
          <a:p>
            <a:pPr marL="0" indent="0">
              <a:lnSpc>
                <a:spcPct val="110000"/>
              </a:lnSpc>
              <a:spcBef>
                <a:spcPts val="0"/>
              </a:spcBef>
              <a:buNone/>
            </a:pPr>
            <a:r>
              <a:rPr lang="en-US" sz="3500" dirty="0">
                <a:latin typeface="Tahoma" charset="0"/>
                <a:ea typeface="Tahoma" charset="0"/>
                <a:cs typeface="Tahoma" charset="0"/>
              </a:rPr>
              <a:t>But now in Christ Jesus you who once were far off have been brought near by the blood of Christ. For he himself is our peace, who has made us both one and has broken down in his flesh the dividing wall of hostility by abolishing the law of commandments expressed in ordinances, that he might create in himself one new man in place of the two, so making peace, and might reconcile us both to God in one body through the cross, thereby killing the hostility. </a:t>
            </a:r>
            <a:r>
              <a:rPr lang="en-US" sz="3500" dirty="0">
                <a:solidFill>
                  <a:srgbClr val="FFFF00"/>
                </a:solidFill>
                <a:latin typeface="Tahoma" charset="0"/>
                <a:ea typeface="Tahoma" charset="0"/>
                <a:cs typeface="Tahoma" charset="0"/>
              </a:rPr>
              <a:t>And he came and preached peace to you who were far off and peace to those who were near. </a:t>
            </a:r>
            <a:r>
              <a:rPr lang="en-US" sz="3500" dirty="0">
                <a:latin typeface="Tahoma" charset="0"/>
                <a:ea typeface="Tahoma" charset="0"/>
                <a:cs typeface="Tahoma" charset="0"/>
              </a:rPr>
              <a:t>For through him we both have access in one Spirit to the Father.</a:t>
            </a:r>
            <a:endParaRPr lang="en-US" sz="3500" dirty="0">
              <a:solidFill>
                <a:srgbClr val="FFFF00"/>
              </a:solidFill>
              <a:latin typeface="Tahoma" charset="0"/>
              <a:ea typeface="Tahoma" charset="0"/>
              <a:cs typeface="Tahoma" charset="0"/>
            </a:endParaRPr>
          </a:p>
        </p:txBody>
      </p:sp>
    </p:spTree>
    <p:extLst>
      <p:ext uri="{BB962C8B-B14F-4D97-AF65-F5344CB8AC3E}">
        <p14:creationId xmlns:p14="http://schemas.microsoft.com/office/powerpoint/2010/main" val="1711449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
        <p:nvSpPr>
          <p:cNvPr id="9" name="TextBox 8"/>
          <p:cNvSpPr txBox="1"/>
          <p:nvPr/>
        </p:nvSpPr>
        <p:spPr>
          <a:xfrm>
            <a:off x="4520868" y="5138622"/>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56-66</a:t>
            </a:r>
            <a:r>
              <a:rPr lang="en-US" sz="2400" dirty="0" smtClean="0">
                <a:solidFill>
                  <a:sysClr val="windowText" lastClr="000000"/>
                </a:solidFill>
              </a:rPr>
              <a:t> : Glorious Victory for Servants of the Lord</a:t>
            </a:r>
          </a:p>
        </p:txBody>
      </p:sp>
    </p:spTree>
    <p:extLst>
      <p:ext uri="{BB962C8B-B14F-4D97-AF65-F5344CB8AC3E}">
        <p14:creationId xmlns:p14="http://schemas.microsoft.com/office/powerpoint/2010/main" val="118197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21641</TotalTime>
  <Words>1503</Words>
  <Application>Microsoft Office PowerPoint</Application>
  <PresentationFormat>On-screen Show (4:3)</PresentationFormat>
  <Paragraphs>236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Book of Isaiah</vt:lpstr>
      <vt:lpstr>PowerPoint Presentation</vt:lpstr>
      <vt:lpstr>Class Plan</vt:lpstr>
      <vt:lpstr>Isaiah 56:1</vt:lpstr>
      <vt:lpstr>PowerPoint Presentation</vt:lpstr>
      <vt:lpstr> Isaiah 56:9 – 57:21 Rebukes of Current Jerusalem</vt:lpstr>
      <vt:lpstr> Isaiah 56:9 – 57:21 Rebukes of Current Jerusalem</vt:lpstr>
      <vt:lpstr>Isaiah 57 in the New Testament</vt:lpstr>
      <vt:lpstr>Structure of Isaiah</vt:lpstr>
      <vt:lpstr>Isaiah Highlights (56-66)</vt:lpstr>
      <vt:lpstr>Structure of Isaiah</vt:lpstr>
      <vt:lpstr>Isaiah Highlights (40-55)</vt:lpstr>
      <vt:lpstr>Book of Isaiah</vt:lpstr>
      <vt:lpstr>Structure of Isaiah</vt:lpstr>
      <vt:lpstr>Isaiah Highlights (1-12)</vt:lpstr>
      <vt:lpstr>Structure of Isaiah</vt:lpstr>
      <vt:lpstr>Isaiah Highlights (13-27)</vt:lpstr>
      <vt:lpstr>Structure of Isaiah</vt:lpstr>
      <vt:lpstr>Isaiah Highlights (28-39)</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300</cp:revision>
  <cp:lastPrinted>2018-04-25T23:03:11Z</cp:lastPrinted>
  <dcterms:created xsi:type="dcterms:W3CDTF">2017-12-06T22:33:32Z</dcterms:created>
  <dcterms:modified xsi:type="dcterms:W3CDTF">2018-05-05T17:26:28Z</dcterms:modified>
</cp:coreProperties>
</file>