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7"/>
  </p:handoutMasterIdLst>
  <p:sldIdLst>
    <p:sldId id="336" r:id="rId2"/>
    <p:sldId id="271" r:id="rId3"/>
    <p:sldId id="404" r:id="rId4"/>
    <p:sldId id="413" r:id="rId5"/>
    <p:sldId id="405" r:id="rId6"/>
    <p:sldId id="414" r:id="rId7"/>
    <p:sldId id="412" r:id="rId8"/>
    <p:sldId id="415" r:id="rId9"/>
    <p:sldId id="383" r:id="rId10"/>
    <p:sldId id="417" r:id="rId11"/>
    <p:sldId id="416" r:id="rId12"/>
    <p:sldId id="409" r:id="rId13"/>
    <p:sldId id="410" r:id="rId14"/>
    <p:sldId id="337" r:id="rId15"/>
    <p:sldId id="359" r:id="rId16"/>
    <p:sldId id="360" r:id="rId17"/>
    <p:sldId id="338" r:id="rId18"/>
    <p:sldId id="364" r:id="rId19"/>
    <p:sldId id="340" r:id="rId20"/>
    <p:sldId id="341" r:id="rId21"/>
    <p:sldId id="342" r:id="rId22"/>
    <p:sldId id="343" r:id="rId23"/>
    <p:sldId id="406" r:id="rId24"/>
    <p:sldId id="294" r:id="rId25"/>
    <p:sldId id="344" r:id="rId2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559"/>
    <p:restoredTop sz="94667"/>
  </p:normalViewPr>
  <p:slideViewPr>
    <p:cSldViewPr snapToGrid="0" snapToObjects="1">
      <p:cViewPr varScale="1">
        <p:scale>
          <a:sx n="73" d="100"/>
          <a:sy n="73" d="100"/>
        </p:scale>
        <p:origin x="498" y="72"/>
      </p:cViewPr>
      <p:guideLst>
        <p:guide orient="horz" pos="2160"/>
        <p:guide pos="2880"/>
      </p:guideLst>
    </p:cSldViewPr>
  </p:slideViewPr>
  <p:notesTextViewPr>
    <p:cViewPr>
      <p:scale>
        <a:sx n="1" d="1"/>
        <a:sy n="1" d="1"/>
      </p:scale>
      <p:origin x="0" y="0"/>
    </p:cViewPr>
  </p:notesTextViewPr>
  <p:sorterViewPr>
    <p:cViewPr>
      <p:scale>
        <a:sx n="80" d="100"/>
        <a:sy n="80" d="100"/>
      </p:scale>
      <p:origin x="0" y="-2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2"/>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5/9/2018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5/9/2018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5/9/2018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5/9/2018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5/9/2018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5/9/2018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5/9/2018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5/9/2018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5/9/2018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5/9/2018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5/9/2018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5/9/2018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5/9/2018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a:latin typeface="Tahoma" charset="0"/>
                <a:ea typeface="Tahoma" charset="0"/>
                <a:cs typeface="Tahoma" charset="0"/>
              </a:rPr>
              <a:t>Book of Isaiah</a:t>
            </a: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a:solidFill>
                  <a:srgbClr val="FFFF00"/>
                </a:solidFill>
                <a:latin typeface="Tahoma" charset="0"/>
                <a:ea typeface="Tahoma" charset="0"/>
                <a:cs typeface="Tahoma" charset="0"/>
              </a:rPr>
              <a:t>Chapters 56-66</a:t>
            </a:r>
          </a:p>
          <a:p>
            <a:r>
              <a:rPr lang="en-US" sz="4400" dirty="0">
                <a:solidFill>
                  <a:srgbClr val="00B0F0"/>
                </a:solidFill>
                <a:latin typeface="Tahoma" charset="0"/>
                <a:ea typeface="Tahoma" charset="0"/>
                <a:cs typeface="Tahoma" charset="0"/>
              </a:rPr>
              <a:t>Glorious Victory for God’s People</a:t>
            </a:r>
          </a:p>
        </p:txBody>
      </p:sp>
    </p:spTree>
    <p:extLst>
      <p:ext uri="{BB962C8B-B14F-4D97-AF65-F5344CB8AC3E}">
        <p14:creationId xmlns:p14="http://schemas.microsoft.com/office/powerpoint/2010/main" val="841725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a:latin typeface="Tahoma" charset="0"/>
                <a:ea typeface="Tahoma" charset="0"/>
                <a:cs typeface="Tahoma" charset="0"/>
              </a:rPr>
              <a:t>Isaiah 58 in the New Testament</a:t>
            </a:r>
          </a:p>
        </p:txBody>
      </p:sp>
      <p:sp>
        <p:nvSpPr>
          <p:cNvPr id="3" name="Content Placeholder 2"/>
          <p:cNvSpPr>
            <a:spLocks noGrp="1"/>
          </p:cNvSpPr>
          <p:nvPr>
            <p:ph idx="1"/>
          </p:nvPr>
        </p:nvSpPr>
        <p:spPr>
          <a:xfrm>
            <a:off x="182126" y="656491"/>
            <a:ext cx="8779749" cy="6093225"/>
          </a:xfrm>
        </p:spPr>
        <p:txBody>
          <a:bodyPr>
            <a:normAutofit fontScale="77500" lnSpcReduction="20000"/>
          </a:bodyPr>
          <a:lstStyle/>
          <a:p>
            <a:pPr marL="0" indent="0">
              <a:lnSpc>
                <a:spcPct val="120000"/>
              </a:lnSpc>
              <a:spcBef>
                <a:spcPts val="0"/>
              </a:spcBef>
              <a:buNone/>
            </a:pPr>
            <a:r>
              <a:rPr lang="en-US" sz="3100" b="1" u="sng">
                <a:latin typeface="Tahoma" charset="0"/>
                <a:ea typeface="Tahoma" charset="0"/>
                <a:cs typeface="Tahoma" charset="0"/>
              </a:rPr>
              <a:t>Mark</a:t>
            </a:r>
            <a:r>
              <a:rPr lang="en-US" sz="3100" b="1">
                <a:latin typeface="Tahoma" charset="0"/>
                <a:ea typeface="Tahoma" charset="0"/>
                <a:cs typeface="Tahoma" charset="0"/>
              </a:rPr>
              <a:t> </a:t>
            </a:r>
            <a:r>
              <a:rPr lang="en-US" sz="3100" b="1" i="1" dirty="0">
                <a:solidFill>
                  <a:srgbClr val="FFFF00"/>
                </a:solidFill>
                <a:latin typeface="Tahoma" charset="0"/>
                <a:ea typeface="Tahoma" charset="0"/>
                <a:cs typeface="Tahoma" charset="0"/>
              </a:rPr>
              <a:t>(see Isaiah 58:13-14)</a:t>
            </a:r>
            <a:endParaRPr lang="en-US" sz="3100" b="1" i="1" u="sng" dirty="0">
              <a:solidFill>
                <a:srgbClr val="FFFF00"/>
              </a:solidFill>
              <a:latin typeface="Tahoma" charset="0"/>
              <a:ea typeface="Tahoma" charset="0"/>
              <a:cs typeface="Tahoma" charset="0"/>
            </a:endParaRPr>
          </a:p>
          <a:p>
            <a:pPr marL="0" indent="0">
              <a:lnSpc>
                <a:spcPct val="110000"/>
              </a:lnSpc>
              <a:spcBef>
                <a:spcPts val="0"/>
              </a:spcBef>
              <a:buNone/>
            </a:pPr>
            <a:r>
              <a:rPr lang="en-US" sz="3700" dirty="0">
                <a:latin typeface="Tahoma" charset="0"/>
                <a:ea typeface="Tahoma" charset="0"/>
                <a:cs typeface="Tahoma" charset="0"/>
              </a:rPr>
              <a:t>Again he entered the synagogue, and a man was there with a withered hand. And they watched Jesus, to see whether he would heal him on the Sabbath, so that they might accuse him. And he said to the man with the withered hand, “Come here.” And he said to them, “Is it lawful on the Sabbath to do good or to do harm, to save life or to kill?” But they were silent. And he looked around at them with anger, grieved at their hardness of heart, and said to the man, “Stretch out your hand.” He stretched it out, and his hand was restored. The Pharisees went out and immediately held counsel with the </a:t>
            </a:r>
            <a:r>
              <a:rPr lang="en-US" sz="3700" dirty="0" err="1">
                <a:latin typeface="Tahoma" charset="0"/>
                <a:ea typeface="Tahoma" charset="0"/>
                <a:cs typeface="Tahoma" charset="0"/>
              </a:rPr>
              <a:t>Herodians</a:t>
            </a:r>
            <a:r>
              <a:rPr lang="en-US" sz="3700" dirty="0">
                <a:latin typeface="Tahoma" charset="0"/>
                <a:ea typeface="Tahoma" charset="0"/>
                <a:cs typeface="Tahoma" charset="0"/>
              </a:rPr>
              <a:t> against him, how to destroy him.</a:t>
            </a:r>
            <a:endParaRPr lang="en-US" sz="37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927391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333"/>
            <a:ext cx="7886700" cy="530999"/>
          </a:xfrm>
        </p:spPr>
        <p:txBody>
          <a:bodyPr>
            <a:normAutofit/>
          </a:bodyPr>
          <a:lstStyle/>
          <a:p>
            <a:pPr algn="ctr"/>
            <a:r>
              <a:rPr lang="en-US" sz="2800" dirty="0">
                <a:latin typeface="Tahoma" charset="0"/>
                <a:ea typeface="Tahoma" charset="0"/>
                <a:cs typeface="Tahoma" charset="0"/>
              </a:rPr>
              <a:t>Isaiah 59 in the New Testament</a:t>
            </a:r>
          </a:p>
        </p:txBody>
      </p:sp>
      <p:sp>
        <p:nvSpPr>
          <p:cNvPr id="3" name="Content Placeholder 2"/>
          <p:cNvSpPr>
            <a:spLocks noGrp="1"/>
          </p:cNvSpPr>
          <p:nvPr>
            <p:ph idx="1"/>
          </p:nvPr>
        </p:nvSpPr>
        <p:spPr>
          <a:xfrm>
            <a:off x="182126" y="505326"/>
            <a:ext cx="8877653" cy="6256421"/>
          </a:xfrm>
        </p:spPr>
        <p:txBody>
          <a:bodyPr>
            <a:normAutofit fontScale="62500" lnSpcReduction="20000"/>
          </a:bodyPr>
          <a:lstStyle/>
          <a:p>
            <a:pPr marL="0" indent="0">
              <a:lnSpc>
                <a:spcPct val="120000"/>
              </a:lnSpc>
              <a:spcBef>
                <a:spcPts val="0"/>
              </a:spcBef>
              <a:buNone/>
            </a:pPr>
            <a:r>
              <a:rPr lang="en-US" sz="3500" b="1" u="sng" dirty="0">
                <a:latin typeface="Tahoma" charset="0"/>
                <a:ea typeface="Tahoma" charset="0"/>
                <a:cs typeface="Tahoma" charset="0"/>
              </a:rPr>
              <a:t>Romans 3</a:t>
            </a:r>
            <a:r>
              <a:rPr lang="en-US" sz="3500" b="1" dirty="0">
                <a:latin typeface="Tahoma" charset="0"/>
                <a:ea typeface="Tahoma" charset="0"/>
                <a:cs typeface="Tahoma" charset="0"/>
              </a:rPr>
              <a:t> </a:t>
            </a:r>
            <a:r>
              <a:rPr lang="en-US" sz="3500" b="1" i="1" dirty="0">
                <a:solidFill>
                  <a:srgbClr val="FFFF00"/>
                </a:solidFill>
                <a:latin typeface="Tahoma" charset="0"/>
                <a:ea typeface="Tahoma" charset="0"/>
                <a:cs typeface="Tahoma" charset="0"/>
              </a:rPr>
              <a:t>(see Isaiah 59:7)</a:t>
            </a:r>
            <a:endParaRPr lang="en-US" sz="3500" b="1" i="1" u="sng" dirty="0">
              <a:solidFill>
                <a:srgbClr val="FFFF00"/>
              </a:solidFill>
              <a:latin typeface="Tahoma" charset="0"/>
              <a:ea typeface="Tahoma" charset="0"/>
              <a:cs typeface="Tahoma" charset="0"/>
            </a:endParaRPr>
          </a:p>
          <a:p>
            <a:pPr marL="0" indent="0">
              <a:lnSpc>
                <a:spcPct val="110000"/>
              </a:lnSpc>
              <a:spcBef>
                <a:spcPts val="0"/>
              </a:spcBef>
              <a:buNone/>
            </a:pPr>
            <a:r>
              <a:rPr lang="en-US" sz="4000" dirty="0">
                <a:latin typeface="Tahoma" charset="0"/>
                <a:ea typeface="Tahoma" charset="0"/>
                <a:cs typeface="Tahoma" charset="0"/>
              </a:rPr>
              <a:t>Are we Jews any better off? No, not at all. For we have already charged that all, both Jews and Greeks, are under sin, as it is written:</a:t>
            </a:r>
          </a:p>
          <a:p>
            <a:pPr marL="0" indent="0">
              <a:lnSpc>
                <a:spcPct val="110000"/>
              </a:lnSpc>
              <a:spcBef>
                <a:spcPts val="0"/>
              </a:spcBef>
              <a:buNone/>
            </a:pPr>
            <a:r>
              <a:rPr lang="en-US" sz="4000" dirty="0">
                <a:latin typeface="Tahoma" charset="0"/>
                <a:ea typeface="Tahoma" charset="0"/>
                <a:cs typeface="Tahoma" charset="0"/>
              </a:rPr>
              <a:t>“None is righteous, no, not one;</a:t>
            </a:r>
          </a:p>
          <a:p>
            <a:pPr marL="0" indent="0">
              <a:lnSpc>
                <a:spcPct val="110000"/>
              </a:lnSpc>
              <a:spcBef>
                <a:spcPts val="0"/>
              </a:spcBef>
              <a:buNone/>
            </a:pPr>
            <a:r>
              <a:rPr lang="en-US" sz="4000" dirty="0">
                <a:latin typeface="Tahoma" charset="0"/>
                <a:ea typeface="Tahoma" charset="0"/>
                <a:cs typeface="Tahoma" charset="0"/>
              </a:rPr>
              <a:t>    no one understands;</a:t>
            </a:r>
          </a:p>
          <a:p>
            <a:pPr marL="0" indent="0">
              <a:lnSpc>
                <a:spcPct val="110000"/>
              </a:lnSpc>
              <a:spcBef>
                <a:spcPts val="0"/>
              </a:spcBef>
              <a:buNone/>
            </a:pPr>
            <a:r>
              <a:rPr lang="en-US" sz="4000" dirty="0">
                <a:latin typeface="Tahoma" charset="0"/>
                <a:ea typeface="Tahoma" charset="0"/>
                <a:cs typeface="Tahoma" charset="0"/>
              </a:rPr>
              <a:t>    no one seeks for God.</a:t>
            </a:r>
          </a:p>
          <a:p>
            <a:pPr marL="0" indent="0">
              <a:lnSpc>
                <a:spcPct val="110000"/>
              </a:lnSpc>
              <a:spcBef>
                <a:spcPts val="0"/>
              </a:spcBef>
              <a:buNone/>
            </a:pPr>
            <a:r>
              <a:rPr lang="en-US" sz="4000" dirty="0">
                <a:latin typeface="Tahoma" charset="0"/>
                <a:ea typeface="Tahoma" charset="0"/>
                <a:cs typeface="Tahoma" charset="0"/>
              </a:rPr>
              <a:t>All have turned aside; together they have become worthless;</a:t>
            </a:r>
          </a:p>
          <a:p>
            <a:pPr marL="0" indent="0">
              <a:lnSpc>
                <a:spcPct val="110000"/>
              </a:lnSpc>
              <a:spcBef>
                <a:spcPts val="0"/>
              </a:spcBef>
              <a:buNone/>
            </a:pPr>
            <a:r>
              <a:rPr lang="en-US" sz="4000" dirty="0">
                <a:latin typeface="Tahoma" charset="0"/>
                <a:ea typeface="Tahoma" charset="0"/>
                <a:cs typeface="Tahoma" charset="0"/>
              </a:rPr>
              <a:t>    no one does good,</a:t>
            </a:r>
          </a:p>
          <a:p>
            <a:pPr marL="0" indent="0">
              <a:lnSpc>
                <a:spcPct val="110000"/>
              </a:lnSpc>
              <a:spcBef>
                <a:spcPts val="0"/>
              </a:spcBef>
              <a:buNone/>
            </a:pPr>
            <a:r>
              <a:rPr lang="en-US" sz="4000" dirty="0">
                <a:latin typeface="Tahoma" charset="0"/>
                <a:ea typeface="Tahoma" charset="0"/>
                <a:cs typeface="Tahoma" charset="0"/>
              </a:rPr>
              <a:t>    not even one.”</a:t>
            </a:r>
          </a:p>
          <a:p>
            <a:pPr marL="0" indent="0">
              <a:lnSpc>
                <a:spcPct val="110000"/>
              </a:lnSpc>
              <a:spcBef>
                <a:spcPts val="0"/>
              </a:spcBef>
              <a:buNone/>
            </a:pPr>
            <a:r>
              <a:rPr lang="en-US" sz="4000" dirty="0">
                <a:latin typeface="Tahoma" charset="0"/>
                <a:ea typeface="Tahoma" charset="0"/>
                <a:cs typeface="Tahoma" charset="0"/>
              </a:rPr>
              <a:t>“Their throat is an open grave;</a:t>
            </a:r>
          </a:p>
          <a:p>
            <a:pPr marL="0" indent="0">
              <a:lnSpc>
                <a:spcPct val="110000"/>
              </a:lnSpc>
              <a:spcBef>
                <a:spcPts val="0"/>
              </a:spcBef>
              <a:buNone/>
            </a:pPr>
            <a:r>
              <a:rPr lang="en-US" sz="4000" dirty="0">
                <a:latin typeface="Tahoma" charset="0"/>
                <a:ea typeface="Tahoma" charset="0"/>
                <a:cs typeface="Tahoma" charset="0"/>
              </a:rPr>
              <a:t>    they use their tongues to deceive.”</a:t>
            </a:r>
          </a:p>
          <a:p>
            <a:pPr marL="0" indent="0">
              <a:lnSpc>
                <a:spcPct val="110000"/>
              </a:lnSpc>
              <a:spcBef>
                <a:spcPts val="0"/>
              </a:spcBef>
              <a:buNone/>
            </a:pPr>
            <a:r>
              <a:rPr lang="en-US" sz="4000" dirty="0">
                <a:latin typeface="Tahoma" charset="0"/>
                <a:ea typeface="Tahoma" charset="0"/>
                <a:cs typeface="Tahoma" charset="0"/>
              </a:rPr>
              <a:t>“The venom of asps is under their lips.”</a:t>
            </a:r>
          </a:p>
          <a:p>
            <a:pPr marL="0" indent="0">
              <a:lnSpc>
                <a:spcPct val="110000"/>
              </a:lnSpc>
              <a:spcBef>
                <a:spcPts val="0"/>
              </a:spcBef>
              <a:buNone/>
            </a:pPr>
            <a:r>
              <a:rPr lang="en-US" sz="4000" dirty="0">
                <a:latin typeface="Tahoma" charset="0"/>
                <a:ea typeface="Tahoma" charset="0"/>
                <a:cs typeface="Tahoma" charset="0"/>
              </a:rPr>
              <a:t>    “Their mouth is full of curses and bitterness.”</a:t>
            </a:r>
          </a:p>
          <a:p>
            <a:pPr marL="0" indent="0">
              <a:lnSpc>
                <a:spcPct val="110000"/>
              </a:lnSpc>
              <a:spcBef>
                <a:spcPts val="0"/>
              </a:spcBef>
              <a:buNone/>
            </a:pPr>
            <a:r>
              <a:rPr lang="en-US" sz="4000" dirty="0">
                <a:solidFill>
                  <a:srgbClr val="FFFF00"/>
                </a:solidFill>
                <a:latin typeface="Tahoma" charset="0"/>
                <a:ea typeface="Tahoma" charset="0"/>
                <a:cs typeface="Tahoma" charset="0"/>
              </a:rPr>
              <a:t>“Their feet are swift to shed blood;</a:t>
            </a:r>
          </a:p>
          <a:p>
            <a:pPr marL="0" indent="0">
              <a:lnSpc>
                <a:spcPct val="110000"/>
              </a:lnSpc>
              <a:spcBef>
                <a:spcPts val="0"/>
              </a:spcBef>
              <a:buNone/>
            </a:pPr>
            <a:r>
              <a:rPr lang="en-US" sz="4000" dirty="0">
                <a:solidFill>
                  <a:srgbClr val="FFFF00"/>
                </a:solidFill>
                <a:latin typeface="Tahoma" charset="0"/>
                <a:ea typeface="Tahoma" charset="0"/>
                <a:cs typeface="Tahoma" charset="0"/>
              </a:rPr>
              <a:t>    in their paths are ruin and misery,</a:t>
            </a:r>
          </a:p>
          <a:p>
            <a:pPr marL="0" indent="0">
              <a:lnSpc>
                <a:spcPct val="110000"/>
              </a:lnSpc>
              <a:spcBef>
                <a:spcPts val="0"/>
              </a:spcBef>
              <a:buNone/>
            </a:pPr>
            <a:r>
              <a:rPr lang="en-US" sz="4000" dirty="0">
                <a:solidFill>
                  <a:srgbClr val="FFFF00"/>
                </a:solidFill>
                <a:latin typeface="Tahoma" charset="0"/>
                <a:ea typeface="Tahoma" charset="0"/>
                <a:cs typeface="Tahoma" charset="0"/>
              </a:rPr>
              <a:t>and the way of peace they have not known.”</a:t>
            </a:r>
          </a:p>
          <a:p>
            <a:pPr marL="0" indent="0">
              <a:lnSpc>
                <a:spcPct val="110000"/>
              </a:lnSpc>
              <a:spcBef>
                <a:spcPts val="0"/>
              </a:spcBef>
              <a:buNone/>
            </a:pPr>
            <a:r>
              <a:rPr lang="en-US" sz="4000" dirty="0">
                <a:latin typeface="Tahoma" charset="0"/>
                <a:ea typeface="Tahoma" charset="0"/>
                <a:cs typeface="Tahoma" charset="0"/>
              </a:rPr>
              <a:t>    “There is no fear of God before their eyes.”</a:t>
            </a:r>
            <a:endParaRPr lang="en-US" sz="40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367179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ahoma" charset="0"/>
                <a:ea typeface="Tahoma" charset="0"/>
                <a:cs typeface="Tahoma" charset="0"/>
              </a:rPr>
              <a:t>Structure of Isaiah</a:t>
            </a: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a:solidFill>
                  <a:sysClr val="windowText" lastClr="000000"/>
                </a:solidFill>
              </a:rPr>
              <a:t>1-12</a:t>
            </a:r>
            <a:r>
              <a:rPr lang="en-US" sz="2400" dirty="0">
                <a:solidFill>
                  <a:sysClr val="windowText" lastClr="000000"/>
                </a:solidFill>
              </a:rPr>
              <a:t> : Judgment/Hope for Judah &amp; Jerusalem</a:t>
            </a: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a:solidFill>
                  <a:sysClr val="windowText" lastClr="000000"/>
                </a:solidFill>
              </a:rPr>
              <a:t>13-27</a:t>
            </a:r>
            <a:r>
              <a:rPr lang="en-US" sz="2400" dirty="0">
                <a:solidFill>
                  <a:sysClr val="windowText" lastClr="000000"/>
                </a:solidFill>
              </a:rPr>
              <a:t> : Judgment/Hope for the Nations &amp; World</a:t>
            </a: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a:solidFill>
                  <a:sysClr val="windowText" lastClr="000000"/>
                </a:solidFill>
              </a:rPr>
              <a:t>28-39</a:t>
            </a:r>
            <a:r>
              <a:rPr lang="en-US" sz="2400" dirty="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a:solidFill>
                  <a:sysClr val="windowText" lastClr="000000"/>
                </a:solidFill>
              </a:rPr>
              <a:t>40-55</a:t>
            </a:r>
            <a:r>
              <a:rPr lang="en-US" sz="2400" dirty="0">
                <a:solidFill>
                  <a:sysClr val="windowText" lastClr="000000"/>
                </a:solidFill>
              </a:rPr>
              <a:t> : God’s Servant Fulfills His Mission</a:t>
            </a:r>
          </a:p>
        </p:txBody>
      </p:sp>
      <p:sp>
        <p:nvSpPr>
          <p:cNvPr id="9" name="TextBox 8"/>
          <p:cNvSpPr txBox="1"/>
          <p:nvPr/>
        </p:nvSpPr>
        <p:spPr>
          <a:xfrm>
            <a:off x="4520868" y="5138622"/>
            <a:ext cx="3636545" cy="830997"/>
          </a:xfrm>
          <a:prstGeom prst="rect">
            <a:avLst/>
          </a:prstGeom>
          <a:solidFill>
            <a:srgbClr val="FFFF00"/>
          </a:solidFill>
          <a:ln w="28575">
            <a:noFill/>
          </a:ln>
        </p:spPr>
        <p:txBody>
          <a:bodyPr wrap="square" rtlCol="0">
            <a:spAutoFit/>
          </a:bodyPr>
          <a:lstStyle/>
          <a:p>
            <a:r>
              <a:rPr lang="en-US" sz="2400" b="1" dirty="0">
                <a:solidFill>
                  <a:sysClr val="windowText" lastClr="000000"/>
                </a:solidFill>
              </a:rPr>
              <a:t>56-66</a:t>
            </a:r>
            <a:r>
              <a:rPr lang="en-US" sz="2400" dirty="0">
                <a:solidFill>
                  <a:sysClr val="windowText" lastClr="000000"/>
                </a:solidFill>
              </a:rPr>
              <a:t> : Glorious Victory for Servants of the Lord</a:t>
            </a:r>
          </a:p>
        </p:txBody>
      </p:sp>
    </p:spTree>
    <p:extLst>
      <p:ext uri="{BB962C8B-B14F-4D97-AF65-F5344CB8AC3E}">
        <p14:creationId xmlns:p14="http://schemas.microsoft.com/office/powerpoint/2010/main" val="118197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a:latin typeface="Tahoma" charset="0"/>
                <a:ea typeface="Tahoma" charset="0"/>
                <a:cs typeface="Tahoma" charset="0"/>
              </a:rPr>
              <a:t>Isaiah Highlights (56-66)</a:t>
            </a:r>
          </a:p>
        </p:txBody>
      </p:sp>
      <p:sp>
        <p:nvSpPr>
          <p:cNvPr id="5" name="TextBox 4"/>
          <p:cNvSpPr txBox="1"/>
          <p:nvPr/>
        </p:nvSpPr>
        <p:spPr>
          <a:xfrm>
            <a:off x="76199" y="442367"/>
            <a:ext cx="8948057" cy="3046988"/>
          </a:xfrm>
          <a:prstGeom prst="rect">
            <a:avLst/>
          </a:prstGeom>
          <a:noFill/>
        </p:spPr>
        <p:txBody>
          <a:bodyPr wrap="square" rtlCol="0">
            <a:spAutoFit/>
          </a:bodyPr>
          <a:lstStyle/>
          <a:p>
            <a:pPr marL="457200" indent="-457200">
              <a:buFont typeface="Wingdings" charset="2"/>
              <a:buChar char="q"/>
            </a:pPr>
            <a:r>
              <a:rPr lang="en-US" sz="2400" dirty="0"/>
              <a:t>I dwell in a high and holy place, and with the contrite and lowly.</a:t>
            </a:r>
          </a:p>
          <a:p>
            <a:pPr marL="457200" indent="-457200">
              <a:buFont typeface="Wingdings" charset="2"/>
              <a:buChar char="q"/>
            </a:pPr>
            <a:r>
              <a:rPr lang="en-US" sz="2400" dirty="0"/>
              <a:t>Is this not the fast I choose, to loosen the bonds of wickedness?</a:t>
            </a:r>
          </a:p>
          <a:p>
            <a:pPr marL="457200" indent="-457200">
              <a:buFont typeface="Wingdings" charset="2"/>
              <a:buChar char="q"/>
            </a:pPr>
            <a:r>
              <a:rPr lang="en-US" sz="2400" dirty="0"/>
              <a:t>The Lord puts on His armor to bring salvation and recompense. </a:t>
            </a:r>
          </a:p>
          <a:p>
            <a:pPr marL="457200" indent="-457200">
              <a:buFont typeface="Wingdings" charset="2"/>
              <a:buChar char="q"/>
            </a:pPr>
            <a:r>
              <a:rPr lang="en-US" sz="2400" dirty="0"/>
              <a:t>Your gates will be open continually; they will not be closed. </a:t>
            </a:r>
          </a:p>
          <a:p>
            <a:pPr marL="457200" indent="-457200">
              <a:buFont typeface="Wingdings" charset="2"/>
              <a:buChar char="q"/>
            </a:pPr>
            <a:r>
              <a:rPr lang="en-US" sz="2400" dirty="0"/>
              <a:t>The Spirit of the Lord is on me</a:t>
            </a:r>
            <a:r>
              <a:rPr lang="mr-IN" sz="2400" dirty="0"/>
              <a:t>…</a:t>
            </a:r>
            <a:r>
              <a:rPr lang="en-US" sz="2400" dirty="0"/>
              <a:t>to proclaim good news to the poor.</a:t>
            </a:r>
          </a:p>
          <a:p>
            <a:pPr marL="457200" indent="-457200">
              <a:buFont typeface="Wingdings" charset="2"/>
              <a:buChar char="q"/>
            </a:pPr>
            <a:r>
              <a:rPr lang="en-US" sz="2400" dirty="0"/>
              <a:t>Zion will be called Delight &amp; Married, not Forsaken &amp; Desolate.</a:t>
            </a:r>
          </a:p>
          <a:p>
            <a:pPr marL="457200" indent="-457200">
              <a:buFont typeface="Wingdings" charset="2"/>
              <a:buChar char="q"/>
            </a:pPr>
            <a:r>
              <a:rPr lang="en-US" sz="2400" dirty="0"/>
              <a:t>God treads the wine press alone, executing His wrath.</a:t>
            </a:r>
          </a:p>
          <a:p>
            <a:pPr marL="457200" indent="-457200">
              <a:buFont typeface="Wingdings" charset="2"/>
              <a:buChar char="q"/>
            </a:pPr>
            <a:r>
              <a:rPr lang="en-US" sz="2400" dirty="0"/>
              <a:t>Oh, that you would rend the heavens and come down!</a:t>
            </a:r>
          </a:p>
        </p:txBody>
      </p:sp>
      <p:sp>
        <p:nvSpPr>
          <p:cNvPr id="17" name="Rectangle 16"/>
          <p:cNvSpPr/>
          <p:nvPr/>
        </p:nvSpPr>
        <p:spPr>
          <a:xfrm>
            <a:off x="76198" y="272966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63</a:t>
            </a:r>
          </a:p>
        </p:txBody>
      </p:sp>
      <p:sp>
        <p:nvSpPr>
          <p:cNvPr id="8" name="Rectangle 7"/>
          <p:cNvSpPr/>
          <p:nvPr/>
        </p:nvSpPr>
        <p:spPr>
          <a:xfrm>
            <a:off x="76198" y="1224178"/>
            <a:ext cx="445225"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59</a:t>
            </a:r>
          </a:p>
        </p:txBody>
      </p:sp>
      <p:sp>
        <p:nvSpPr>
          <p:cNvPr id="15" name="Rectangle 14"/>
          <p:cNvSpPr/>
          <p:nvPr/>
        </p:nvSpPr>
        <p:spPr>
          <a:xfrm>
            <a:off x="76198" y="19749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61</a:t>
            </a:r>
          </a:p>
        </p:txBody>
      </p:sp>
      <p:sp>
        <p:nvSpPr>
          <p:cNvPr id="7" name="Rectangle 6"/>
          <p:cNvSpPr/>
          <p:nvPr/>
        </p:nvSpPr>
        <p:spPr>
          <a:xfrm>
            <a:off x="76196" y="47339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57</a:t>
            </a:r>
          </a:p>
        </p:txBody>
      </p:sp>
      <p:sp>
        <p:nvSpPr>
          <p:cNvPr id="9" name="Rectangle 8"/>
          <p:cNvSpPr/>
          <p:nvPr/>
        </p:nvSpPr>
        <p:spPr>
          <a:xfrm>
            <a:off x="76197" y="235623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62</a:t>
            </a:r>
          </a:p>
        </p:txBody>
      </p:sp>
      <p:sp>
        <p:nvSpPr>
          <p:cNvPr id="10" name="Rectangle 9"/>
          <p:cNvSpPr/>
          <p:nvPr/>
        </p:nvSpPr>
        <p:spPr>
          <a:xfrm>
            <a:off x="76197" y="310309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64</a:t>
            </a:r>
          </a:p>
        </p:txBody>
      </p:sp>
      <p:sp>
        <p:nvSpPr>
          <p:cNvPr id="11" name="Rectangle 10"/>
          <p:cNvSpPr/>
          <p:nvPr/>
        </p:nvSpPr>
        <p:spPr>
          <a:xfrm>
            <a:off x="76196" y="1597164"/>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60</a:t>
            </a:r>
          </a:p>
        </p:txBody>
      </p:sp>
      <p:sp>
        <p:nvSpPr>
          <p:cNvPr id="12" name="Rectangle 11"/>
          <p:cNvSpPr/>
          <p:nvPr/>
        </p:nvSpPr>
        <p:spPr>
          <a:xfrm>
            <a:off x="76195" y="85280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58</a:t>
            </a:r>
          </a:p>
        </p:txBody>
      </p:sp>
    </p:spTree>
    <p:extLst>
      <p:ext uri="{BB962C8B-B14F-4D97-AF65-F5344CB8AC3E}">
        <p14:creationId xmlns:p14="http://schemas.microsoft.com/office/powerpoint/2010/main" val="76271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15" grpId="0" animBg="1"/>
      <p:bldP spid="7" grpId="0" animBg="1"/>
      <p:bldP spid="9" grpId="0" animBg="1"/>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a:latin typeface="Tahoma" charset="0"/>
                <a:ea typeface="Tahoma" charset="0"/>
                <a:cs typeface="Tahoma" charset="0"/>
              </a:rPr>
              <a:t>Book of Isaiah</a:t>
            </a:r>
          </a:p>
        </p:txBody>
      </p:sp>
      <p:sp>
        <p:nvSpPr>
          <p:cNvPr id="3" name="Subtitle 2"/>
          <p:cNvSpPr>
            <a:spLocks noGrp="1"/>
          </p:cNvSpPr>
          <p:nvPr>
            <p:ph type="subTitle" idx="1"/>
          </p:nvPr>
        </p:nvSpPr>
        <p:spPr>
          <a:xfrm>
            <a:off x="685800" y="3038356"/>
            <a:ext cx="7772399" cy="3280382"/>
          </a:xfrm>
        </p:spPr>
        <p:txBody>
          <a:bodyPr>
            <a:normAutofit/>
          </a:bodyPr>
          <a:lstStyle/>
          <a:p>
            <a:r>
              <a:rPr lang="en-US" sz="4800" dirty="0">
                <a:solidFill>
                  <a:srgbClr val="FFFF00"/>
                </a:solidFill>
                <a:latin typeface="Tahoma" charset="0"/>
                <a:ea typeface="Tahoma" charset="0"/>
                <a:cs typeface="Tahoma" charset="0"/>
              </a:rPr>
              <a:t>Chapters 56-66</a:t>
            </a:r>
          </a:p>
          <a:p>
            <a:r>
              <a:rPr lang="en-US" sz="4000" dirty="0">
                <a:solidFill>
                  <a:srgbClr val="00B0F0"/>
                </a:solidFill>
                <a:latin typeface="Tahoma" charset="0"/>
                <a:ea typeface="Tahoma" charset="0"/>
                <a:cs typeface="Tahoma" charset="0"/>
              </a:rPr>
              <a:t>Glorious Victory for God’s People</a:t>
            </a:r>
          </a:p>
          <a:p>
            <a:r>
              <a:rPr lang="en-US" sz="4000" dirty="0">
                <a:solidFill>
                  <a:srgbClr val="FFFF00"/>
                </a:solidFill>
                <a:latin typeface="Tahoma" charset="0"/>
                <a:ea typeface="Tahoma" charset="0"/>
                <a:cs typeface="Tahoma" charset="0"/>
              </a:rPr>
              <a:t>*Next: chapter 65*</a:t>
            </a:r>
          </a:p>
        </p:txBody>
      </p:sp>
    </p:spTree>
    <p:extLst>
      <p:ext uri="{BB962C8B-B14F-4D97-AF65-F5344CB8AC3E}">
        <p14:creationId xmlns:p14="http://schemas.microsoft.com/office/powerpoint/2010/main" val="1330671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ahoma" charset="0"/>
                <a:ea typeface="Tahoma" charset="0"/>
                <a:cs typeface="Tahoma" charset="0"/>
              </a:rPr>
              <a:t>Structure of Isaiah</a:t>
            </a: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a:solidFill>
                  <a:sysClr val="windowText" lastClr="000000"/>
                </a:solidFill>
              </a:rPr>
              <a:t>1-12</a:t>
            </a:r>
            <a:r>
              <a:rPr lang="en-US" sz="2400" dirty="0">
                <a:solidFill>
                  <a:sysClr val="windowText" lastClr="000000"/>
                </a:solidFill>
              </a:rPr>
              <a:t> : Judgment/Hope for Judah &amp; Jerusalem</a:t>
            </a: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a:solidFill>
                  <a:sysClr val="windowText" lastClr="000000"/>
                </a:solidFill>
              </a:rPr>
              <a:t>13-27</a:t>
            </a:r>
            <a:r>
              <a:rPr lang="en-US" sz="2400" dirty="0">
                <a:solidFill>
                  <a:sysClr val="windowText" lastClr="000000"/>
                </a:solidFill>
              </a:rPr>
              <a:t> : Judgment/Hope for the Nations &amp; World</a:t>
            </a: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a:solidFill>
                  <a:sysClr val="windowText" lastClr="000000"/>
                </a:solidFill>
              </a:rPr>
              <a:t>28-39</a:t>
            </a:r>
            <a:r>
              <a:rPr lang="en-US" sz="2400" dirty="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a:solidFill>
                  <a:sysClr val="windowText" lastClr="000000"/>
                </a:solidFill>
              </a:rPr>
              <a:t>40-55</a:t>
            </a:r>
            <a:r>
              <a:rPr lang="en-US" sz="2400" dirty="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a:latin typeface="Tahoma" charset="0"/>
                <a:ea typeface="Tahoma" charset="0"/>
                <a:cs typeface="Tahoma" charset="0"/>
              </a:rPr>
              <a:t>Isaiah Highlights (40-55)</a:t>
            </a:r>
          </a:p>
        </p:txBody>
      </p:sp>
      <p:sp>
        <p:nvSpPr>
          <p:cNvPr id="5" name="TextBox 4"/>
          <p:cNvSpPr txBox="1"/>
          <p:nvPr/>
        </p:nvSpPr>
        <p:spPr>
          <a:xfrm>
            <a:off x="76199" y="442367"/>
            <a:ext cx="8948057" cy="6370975"/>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p>
          <a:p>
            <a:pPr marL="914400" lvl="1" indent="-457200">
              <a:buFont typeface="Wingdings" charset="2"/>
              <a:buChar char="q"/>
            </a:pPr>
            <a:r>
              <a:rPr lang="en-US" sz="2400" dirty="0"/>
              <a:t>Look to Abraham your father: I blessed him; I will comfort you. </a:t>
            </a:r>
          </a:p>
          <a:p>
            <a:pPr marL="914400" lvl="1" indent="-457200">
              <a:buFont typeface="Wingdings" charset="2"/>
              <a:buChar char="q"/>
            </a:pPr>
            <a:r>
              <a:rPr lang="en-US" sz="2400" dirty="0"/>
              <a:t>Do not fear, worm Jacob, I will help you</a:t>
            </a:r>
            <a:r>
              <a:rPr lang="mr-IN" sz="2400" dirty="0"/>
              <a:t>…</a:t>
            </a:r>
            <a:r>
              <a:rPr lang="en-US" sz="2400" dirty="0"/>
              <a:t>pulverize mountains.</a:t>
            </a:r>
          </a:p>
          <a:p>
            <a:pPr marL="914400" lvl="1" indent="-457200">
              <a:buFont typeface="Wingdings" charset="2"/>
              <a:buChar char="q"/>
            </a:pPr>
            <a:r>
              <a:rPr lang="en-US" sz="2400" dirty="0"/>
              <a:t>Babylon the virgin is exposed and humiliated.</a:t>
            </a:r>
          </a:p>
          <a:p>
            <a:pPr marL="914400" lvl="1" indent="-457200">
              <a:buFont typeface="Wingdings" charset="2"/>
              <a:buChar char="q"/>
            </a:pPr>
            <a:r>
              <a:rPr lang="en-US" sz="2400" dirty="0"/>
              <a:t>The Servant is crushed for the healing of God’s people.</a:t>
            </a:r>
          </a:p>
          <a:p>
            <a:pPr marL="914400" lvl="1" indent="-457200">
              <a:buFont typeface="Wingdings" charset="2"/>
              <a:buChar char="q"/>
            </a:pPr>
            <a:r>
              <a:rPr lang="en-US" sz="2400" dirty="0"/>
              <a:t>God will redeem Israel from captivity like in Egypt.</a:t>
            </a:r>
          </a:p>
          <a:p>
            <a:pPr marL="914400" lvl="1" indent="-457200">
              <a:buFont typeface="Wingdings" charset="2"/>
              <a:buChar char="q"/>
            </a:pPr>
            <a:r>
              <a:rPr lang="en-US" sz="2400" dirty="0"/>
              <a:t>“Come to the waters! Buy wine and milk without cost!”</a:t>
            </a:r>
          </a:p>
          <a:p>
            <a:pPr marL="914400" lvl="1" indent="-457200">
              <a:buFont typeface="Wingdings" charset="2"/>
              <a:buChar char="q"/>
            </a:pPr>
            <a:r>
              <a:rPr lang="en-US" sz="2400" dirty="0"/>
              <a:t>”Can a woman forget her nursing child? </a:t>
            </a:r>
            <a:r>
              <a:rPr lang="mr-IN" sz="2400" dirty="0"/>
              <a:t>…</a:t>
            </a:r>
            <a:r>
              <a:rPr lang="en-US" sz="2400" dirty="0"/>
              <a:t>I will not forget</a:t>
            </a:r>
            <a:r>
              <a:rPr lang="mr-IN" sz="2400" dirty="0"/>
              <a:t>…</a:t>
            </a:r>
            <a:r>
              <a:rPr lang="en-US" sz="2400" dirty="0"/>
              <a:t>”</a:t>
            </a:r>
          </a:p>
          <a:p>
            <a:pPr marL="914400" lvl="1" indent="-457200">
              <a:buFont typeface="Wingdings" charset="2"/>
              <a:buChar char="q"/>
            </a:pPr>
            <a:r>
              <a:rPr lang="en-US" sz="2400" dirty="0"/>
              <a:t>“You have wearied me with iniquities; I am the one who wipes out transgressions.”</a:t>
            </a:r>
          </a:p>
          <a:p>
            <a:pPr marL="914400" lvl="1" indent="-457200">
              <a:buFont typeface="Wingdings" charset="2"/>
              <a:buChar char="q"/>
            </a:pPr>
            <a:r>
              <a:rPr lang="en-US" sz="2400" dirty="0"/>
              <a:t>How lovely are the feet who bring good news: “God reigns!”</a:t>
            </a:r>
          </a:p>
          <a:p>
            <a:pPr marL="914400" lvl="1" indent="-457200">
              <a:buFont typeface="Wingdings" charset="2"/>
              <a:buChar char="q"/>
            </a:pPr>
            <a:r>
              <a:rPr lang="en-US" sz="2400" dirty="0"/>
              <a:t>Babylon’s idols bow down and are carried into captivity. </a:t>
            </a:r>
          </a:p>
          <a:p>
            <a:pPr marL="914400" lvl="1" indent="-457200">
              <a:buFont typeface="Wingdings" charset="2"/>
              <a:buChar char="q"/>
            </a:pPr>
            <a:r>
              <a:rPr lang="en-US" sz="2400" dirty="0"/>
              <a:t>A voice cries, “In the wilderness prepare the way of the Lord!”</a:t>
            </a:r>
          </a:p>
          <a:p>
            <a:pPr marL="914400" lvl="1" indent="-457200">
              <a:buFont typeface="Wingdings" charset="2"/>
              <a:buChar char="q"/>
            </a:pPr>
            <a:r>
              <a:rPr lang="en-US" sz="2400" dirty="0"/>
              <a:t>“My Servant, whom I uphold</a:t>
            </a:r>
            <a:r>
              <a:rPr lang="mr-IN" sz="2400" dirty="0"/>
              <a:t>…</a:t>
            </a:r>
            <a:r>
              <a:rPr lang="en-US" sz="2400" dirty="0"/>
              <a:t>I have put my Spirit upon him.”</a:t>
            </a:r>
          </a:p>
          <a:p>
            <a:pPr marL="914400" lvl="1" indent="-457200">
              <a:buFont typeface="Wingdings" charset="2"/>
              <a:buChar char="q"/>
            </a:pPr>
            <a:r>
              <a:rPr lang="en-US" sz="2400" dirty="0"/>
              <a:t>“For a moment I forsook you, but with everlasting love I will have compassion on you.”</a:t>
            </a:r>
          </a:p>
          <a:p>
            <a:pPr marL="914400" lvl="1" indent="-457200">
              <a:buFont typeface="Wingdings" charset="2"/>
              <a:buChar char="q"/>
            </a:pPr>
            <a:r>
              <a:rPr lang="en-US" sz="2400" dirty="0"/>
              <a:t>The Servant sets his face like flint to do his work.</a:t>
            </a:r>
          </a:p>
        </p:txBody>
      </p:sp>
      <p:sp>
        <p:nvSpPr>
          <p:cNvPr id="13" name="Rectangle 12"/>
          <p:cNvSpPr/>
          <p:nvPr/>
        </p:nvSpPr>
        <p:spPr>
          <a:xfrm>
            <a:off x="511320" y="487384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bg1"/>
                </a:solidFill>
              </a:rPr>
              <a:t>40</a:t>
            </a:r>
            <a:endParaRPr lang="en-US" sz="2000" b="1" dirty="0">
              <a:solidFill>
                <a:schemeClr val="bg1"/>
              </a:solidFill>
            </a:endParaRPr>
          </a:p>
        </p:txBody>
      </p:sp>
      <p:sp>
        <p:nvSpPr>
          <p:cNvPr id="17" name="Rectangle 16"/>
          <p:cNvSpPr/>
          <p:nvPr/>
        </p:nvSpPr>
        <p:spPr>
          <a:xfrm>
            <a:off x="511325" y="12039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41</a:t>
            </a:r>
          </a:p>
        </p:txBody>
      </p:sp>
      <p:sp>
        <p:nvSpPr>
          <p:cNvPr id="6" name="Rectangle 5"/>
          <p:cNvSpPr/>
          <p:nvPr/>
        </p:nvSpPr>
        <p:spPr>
          <a:xfrm>
            <a:off x="511320" y="52622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42</a:t>
            </a:r>
          </a:p>
        </p:txBody>
      </p:sp>
      <p:sp>
        <p:nvSpPr>
          <p:cNvPr id="7" name="Rectangle 6"/>
          <p:cNvSpPr/>
          <p:nvPr/>
        </p:nvSpPr>
        <p:spPr>
          <a:xfrm>
            <a:off x="511320" y="34690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43</a:t>
            </a:r>
          </a:p>
        </p:txBody>
      </p:sp>
      <p:sp>
        <p:nvSpPr>
          <p:cNvPr id="8" name="Rectangle 7"/>
          <p:cNvSpPr/>
          <p:nvPr/>
        </p:nvSpPr>
        <p:spPr>
          <a:xfrm>
            <a:off x="97968" y="463509"/>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bg1"/>
                </a:solidFill>
              </a:rPr>
              <a:t>44-45</a:t>
            </a:r>
            <a:endParaRPr lang="en-US" sz="2000" b="1" dirty="0">
              <a:solidFill>
                <a:schemeClr val="bg1"/>
              </a:solidFill>
            </a:endParaRPr>
          </a:p>
        </p:txBody>
      </p:sp>
      <p:sp>
        <p:nvSpPr>
          <p:cNvPr id="9" name="Rectangle 8"/>
          <p:cNvSpPr/>
          <p:nvPr/>
        </p:nvSpPr>
        <p:spPr>
          <a:xfrm>
            <a:off x="511320" y="450308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bg1"/>
                </a:solidFill>
              </a:rPr>
              <a:t>46</a:t>
            </a:r>
            <a:endParaRPr lang="en-US" sz="2000" b="1" dirty="0">
              <a:solidFill>
                <a:schemeClr val="bg1"/>
              </a:solidFill>
            </a:endParaRPr>
          </a:p>
        </p:txBody>
      </p:sp>
      <p:sp>
        <p:nvSpPr>
          <p:cNvPr id="10" name="Rectangle 9"/>
          <p:cNvSpPr/>
          <p:nvPr/>
        </p:nvSpPr>
        <p:spPr>
          <a:xfrm>
            <a:off x="502870" y="15823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47</a:t>
            </a:r>
          </a:p>
        </p:txBody>
      </p:sp>
      <p:sp>
        <p:nvSpPr>
          <p:cNvPr id="11" name="Rectangle 10"/>
          <p:cNvSpPr/>
          <p:nvPr/>
        </p:nvSpPr>
        <p:spPr>
          <a:xfrm>
            <a:off x="511320" y="23239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48</a:t>
            </a:r>
          </a:p>
        </p:txBody>
      </p:sp>
      <p:sp>
        <p:nvSpPr>
          <p:cNvPr id="12" name="Rectangle 11"/>
          <p:cNvSpPr/>
          <p:nvPr/>
        </p:nvSpPr>
        <p:spPr>
          <a:xfrm>
            <a:off x="511320" y="308674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49</a:t>
            </a:r>
          </a:p>
        </p:txBody>
      </p:sp>
      <p:sp>
        <p:nvSpPr>
          <p:cNvPr id="14" name="Rectangle 13"/>
          <p:cNvSpPr/>
          <p:nvPr/>
        </p:nvSpPr>
        <p:spPr>
          <a:xfrm>
            <a:off x="511320" y="63568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50</a:t>
            </a:r>
          </a:p>
        </p:txBody>
      </p:sp>
      <p:sp>
        <p:nvSpPr>
          <p:cNvPr id="15" name="Rectangle 14"/>
          <p:cNvSpPr/>
          <p:nvPr/>
        </p:nvSpPr>
        <p:spPr>
          <a:xfrm>
            <a:off x="511320" y="8323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51</a:t>
            </a:r>
          </a:p>
        </p:txBody>
      </p:sp>
      <p:sp>
        <p:nvSpPr>
          <p:cNvPr id="16" name="Rectangle 15"/>
          <p:cNvSpPr/>
          <p:nvPr/>
        </p:nvSpPr>
        <p:spPr>
          <a:xfrm>
            <a:off x="511320" y="41323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52</a:t>
            </a:r>
          </a:p>
        </p:txBody>
      </p:sp>
      <p:sp>
        <p:nvSpPr>
          <p:cNvPr id="18" name="Rectangle 17"/>
          <p:cNvSpPr/>
          <p:nvPr/>
        </p:nvSpPr>
        <p:spPr>
          <a:xfrm>
            <a:off x="511320" y="195012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53</a:t>
            </a:r>
          </a:p>
        </p:txBody>
      </p:sp>
      <p:sp>
        <p:nvSpPr>
          <p:cNvPr id="19" name="Rectangle 18"/>
          <p:cNvSpPr/>
          <p:nvPr/>
        </p:nvSpPr>
        <p:spPr>
          <a:xfrm>
            <a:off x="511320" y="563302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54</a:t>
            </a:r>
          </a:p>
        </p:txBody>
      </p:sp>
      <p:sp>
        <p:nvSpPr>
          <p:cNvPr id="20" name="Rectangle 19"/>
          <p:cNvSpPr/>
          <p:nvPr/>
        </p:nvSpPr>
        <p:spPr>
          <a:xfrm>
            <a:off x="511320" y="270160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55</a:t>
            </a: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19"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ahoma" charset="0"/>
                <a:ea typeface="Tahoma" charset="0"/>
                <a:cs typeface="Tahoma" charset="0"/>
              </a:rPr>
              <a:t>Structure of Isaiah</a:t>
            </a: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a:solidFill>
                  <a:sysClr val="windowText" lastClr="000000"/>
                </a:solidFill>
              </a:rPr>
              <a:t>1-12</a:t>
            </a:r>
            <a:r>
              <a:rPr lang="en-US" sz="2400" dirty="0">
                <a:solidFill>
                  <a:sysClr val="windowText" lastClr="000000"/>
                </a:solidFill>
              </a:rPr>
              <a:t> : Judgment/Hope for Judah &amp; Jerusalem</a:t>
            </a: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a:latin typeface="Tahoma" charset="0"/>
                <a:ea typeface="Tahoma" charset="0"/>
                <a:cs typeface="Tahoma" charset="0"/>
              </a:rPr>
              <a:t>Isaiah Highlights (1-12)</a:t>
            </a: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a:t>The 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a:t>The mountain of the house of the Lord, nations flow to it.</a:t>
            </a:r>
          </a:p>
          <a:p>
            <a:pPr marL="457200" indent="-457200">
              <a:buFont typeface="Wingdings" charset="2"/>
              <a:buChar char="q"/>
            </a:pPr>
            <a:r>
              <a:rPr lang="en-US" sz="2400" dirty="0"/>
              <a:t>God will remove jewelry/accessories of wealthy Jerusalem women. </a:t>
            </a:r>
          </a:p>
          <a:p>
            <a:pPr marL="457200" indent="-457200">
              <a:buFont typeface="Wingdings" charset="2"/>
              <a:buChar char="q"/>
            </a:pPr>
            <a:r>
              <a:rPr lang="en-US" sz="2400" dirty="0"/>
              <a:t>A shoot will spring from the stem of Jesse.</a:t>
            </a:r>
          </a:p>
          <a:p>
            <a:pPr marL="457200" indent="-457200">
              <a:buFont typeface="Wingdings" charset="2"/>
              <a:buChar char="q"/>
            </a:pPr>
            <a:r>
              <a:rPr lang="en-US" sz="2400" dirty="0"/>
              <a:t>God 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a:t>“Come, let us reason together, says the Lord. Though your sins are as scarlet, they will be as white as snow.”</a:t>
            </a:r>
          </a:p>
          <a:p>
            <a:pPr marL="457200" indent="-457200">
              <a:buFont typeface="Wingdings" charset="2"/>
              <a:buChar char="q"/>
            </a:pPr>
            <a:r>
              <a:rPr lang="en-US" sz="2400" dirty="0"/>
              <a:t>Isaiah 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a:t>Assyrian conquest of Israel foretold w/ child named “swift-spoil-speedy-prey.”</a:t>
            </a:r>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1</a:t>
            </a:r>
          </a:p>
        </p:txBody>
      </p:sp>
      <p:sp>
        <p:nvSpPr>
          <p:cNvPr id="8" name="Rectangle 7"/>
          <p:cNvSpPr/>
          <p:nvPr/>
        </p:nvSpPr>
        <p:spPr>
          <a:xfrm>
            <a:off x="141519" y="20880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3</a:t>
            </a:r>
          </a:p>
        </p:txBody>
      </p:sp>
      <p:sp>
        <p:nvSpPr>
          <p:cNvPr id="10" name="Rectangle 9"/>
          <p:cNvSpPr/>
          <p:nvPr/>
        </p:nvSpPr>
        <p:spPr>
          <a:xfrm>
            <a:off x="141516" y="6292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091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5</a:t>
            </a:r>
          </a:p>
        </p:txBody>
      </p:sp>
      <p:sp>
        <p:nvSpPr>
          <p:cNvPr id="12" name="Rectangle 11"/>
          <p:cNvSpPr/>
          <p:nvPr/>
        </p:nvSpPr>
        <p:spPr>
          <a:xfrm>
            <a:off x="141516" y="46837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7</a:t>
            </a: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4003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9</a:t>
            </a:r>
          </a:p>
        </p:txBody>
      </p:sp>
      <p:sp>
        <p:nvSpPr>
          <p:cNvPr id="16" name="Rectangle 15"/>
          <p:cNvSpPr/>
          <p:nvPr/>
        </p:nvSpPr>
        <p:spPr>
          <a:xfrm>
            <a:off x="97971" y="3591890"/>
            <a:ext cx="457200" cy="3891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bg1"/>
                </a:solidFill>
              </a:rPr>
              <a:t>10</a:t>
            </a:r>
            <a:endParaRPr lang="en-US" sz="2000" b="1" dirty="0">
              <a:solidFill>
                <a:schemeClr val="bg1"/>
              </a:solidFill>
            </a:endParaRPr>
          </a:p>
        </p:txBody>
      </p:sp>
      <p:sp>
        <p:nvSpPr>
          <p:cNvPr id="17" name="Rectangle 16"/>
          <p:cNvSpPr/>
          <p:nvPr/>
        </p:nvSpPr>
        <p:spPr>
          <a:xfrm>
            <a:off x="97973" y="2862385"/>
            <a:ext cx="457200" cy="3341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12</a:t>
            </a: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ahoma" charset="0"/>
                <a:ea typeface="Tahoma" charset="0"/>
                <a:cs typeface="Tahoma" charset="0"/>
              </a:rPr>
              <a:t>Structure of Isaiah</a:t>
            </a: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a:solidFill>
                  <a:sysClr val="windowText" lastClr="000000"/>
                </a:solidFill>
              </a:rPr>
              <a:t>1-12</a:t>
            </a:r>
            <a:r>
              <a:rPr lang="en-US" sz="2400" dirty="0">
                <a:solidFill>
                  <a:sysClr val="windowText" lastClr="000000"/>
                </a:solidFill>
              </a:rPr>
              <a:t> : Judgment/Hope for Judah &amp; Jerusalem</a:t>
            </a: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a:solidFill>
                  <a:sysClr val="windowText" lastClr="000000"/>
                </a:solidFill>
              </a:rPr>
              <a:t>13-27</a:t>
            </a:r>
            <a:r>
              <a:rPr lang="en-US" sz="2400" dirty="0">
                <a:solidFill>
                  <a:sysClr val="windowText" lastClr="000000"/>
                </a:solidFill>
              </a:rPr>
              <a:t> : Judgment/Hope for the Nations &amp; World</a:t>
            </a: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a:latin typeface="Tahoma" charset="0"/>
                <a:ea typeface="Tahoma" charset="0"/>
                <a:cs typeface="Tahoma" charset="0"/>
              </a:rPr>
              <a:t>Class Plan</a:t>
            </a:r>
          </a:p>
        </p:txBody>
      </p:sp>
      <p:sp>
        <p:nvSpPr>
          <p:cNvPr id="2" name="Oval 1"/>
          <p:cNvSpPr/>
          <p:nvPr/>
        </p:nvSpPr>
        <p:spPr>
          <a:xfrm>
            <a:off x="446631" y="5509846"/>
            <a:ext cx="8249132" cy="113169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a:latin typeface="Tahoma" charset="0"/>
                <a:ea typeface="Tahoma" charset="0"/>
                <a:cs typeface="Tahoma" charset="0"/>
              </a:rPr>
              <a:t>Isaiah Highlights (13-27)</a:t>
            </a: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a:t>Ethiopia</a:t>
            </a:r>
          </a:p>
          <a:p>
            <a:pPr marL="800100" lvl="1" indent="-342900">
              <a:buFont typeface="Wingdings" charset="2"/>
              <a:buChar char="q"/>
            </a:pPr>
            <a:r>
              <a:rPr lang="en-US" sz="2400" dirty="0"/>
              <a:t>Babylon</a:t>
            </a:r>
          </a:p>
          <a:p>
            <a:pPr marL="800100" lvl="1" indent="-342900">
              <a:buFont typeface="Wingdings" charset="2"/>
              <a:buChar char="q"/>
            </a:pPr>
            <a:r>
              <a:rPr lang="en-US" sz="2400" dirty="0"/>
              <a:t>Egypt</a:t>
            </a:r>
          </a:p>
          <a:p>
            <a:pPr marL="800100" lvl="1" indent="-342900">
              <a:buFont typeface="Wingdings" charset="2"/>
              <a:buChar char="q"/>
            </a:pPr>
            <a:r>
              <a:rPr lang="en-US" sz="2400" dirty="0"/>
              <a:t>Moab</a:t>
            </a:r>
          </a:p>
          <a:p>
            <a:r>
              <a:rPr lang="en-US" sz="2400" dirty="0"/>
              <a:t>The 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a:t>God prepares a banquet on His mountain, swallows up death forever.</a:t>
            </a:r>
          </a:p>
          <a:p>
            <a:pPr marL="800100" lvl="1" indent="-342900">
              <a:buFont typeface="Wingdings" charset="2"/>
              <a:buChar char="q"/>
            </a:pPr>
            <a:r>
              <a:rPr lang="en-US" sz="2400" dirty="0"/>
              <a:t>God brings destruction on the whole earth. </a:t>
            </a:r>
          </a:p>
          <a:p>
            <a:pPr marL="800100" lvl="1" indent="-342900">
              <a:buFont typeface="Wingdings" charset="2"/>
              <a:buChar char="q"/>
            </a:pPr>
            <a:r>
              <a:rPr lang="en-US" sz="2400" dirty="0"/>
              <a:t>The wicked die and are destroyed, the dead of God’s people rise again. </a:t>
            </a:r>
          </a:p>
        </p:txBody>
      </p:sp>
      <p:sp>
        <p:nvSpPr>
          <p:cNvPr id="4" name="Rectangle 3"/>
          <p:cNvSpPr/>
          <p:nvPr/>
        </p:nvSpPr>
        <p:spPr>
          <a:xfrm>
            <a:off x="97972" y="25086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bg1"/>
                </a:solidFill>
              </a:rPr>
              <a:t>13-14</a:t>
            </a:r>
            <a:endParaRPr lang="en-US" sz="2000" b="1" dirty="0">
              <a:solidFill>
                <a:schemeClr val="bg1"/>
              </a:solidFill>
            </a:endParaRPr>
          </a:p>
        </p:txBody>
      </p:sp>
      <p:sp>
        <p:nvSpPr>
          <p:cNvPr id="9" name="Rectangle 8"/>
          <p:cNvSpPr/>
          <p:nvPr/>
        </p:nvSpPr>
        <p:spPr>
          <a:xfrm>
            <a:off x="97972" y="32640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bg1"/>
                </a:solidFill>
              </a:rPr>
              <a:t>15-16</a:t>
            </a:r>
            <a:endParaRPr lang="en-US" sz="2000" b="1" dirty="0">
              <a:solidFill>
                <a:schemeClr val="bg1"/>
              </a:solidFill>
            </a:endParaRPr>
          </a:p>
        </p:txBody>
      </p:sp>
      <p:sp>
        <p:nvSpPr>
          <p:cNvPr id="10" name="Rectangle 9"/>
          <p:cNvSpPr/>
          <p:nvPr/>
        </p:nvSpPr>
        <p:spPr>
          <a:xfrm>
            <a:off x="478971" y="13802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bg1"/>
                </a:solidFill>
              </a:rPr>
              <a:t>17</a:t>
            </a:r>
            <a:endParaRPr lang="en-US" sz="2000" b="1" dirty="0">
              <a:solidFill>
                <a:schemeClr val="bg1"/>
              </a:solidFill>
            </a:endParaRPr>
          </a:p>
        </p:txBody>
      </p:sp>
      <p:sp>
        <p:nvSpPr>
          <p:cNvPr id="11" name="Rectangle 10"/>
          <p:cNvSpPr/>
          <p:nvPr/>
        </p:nvSpPr>
        <p:spPr>
          <a:xfrm>
            <a:off x="478970" y="21312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18</a:t>
            </a:r>
          </a:p>
        </p:txBody>
      </p:sp>
      <p:sp>
        <p:nvSpPr>
          <p:cNvPr id="12" name="Rectangle 11"/>
          <p:cNvSpPr/>
          <p:nvPr/>
        </p:nvSpPr>
        <p:spPr>
          <a:xfrm>
            <a:off x="97973" y="28852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19-20</a:t>
            </a:r>
          </a:p>
        </p:txBody>
      </p:sp>
      <p:sp>
        <p:nvSpPr>
          <p:cNvPr id="13" name="Rectangle 12"/>
          <p:cNvSpPr/>
          <p:nvPr/>
        </p:nvSpPr>
        <p:spPr>
          <a:xfrm>
            <a:off x="478969" y="10045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22</a:t>
            </a:r>
          </a:p>
        </p:txBody>
      </p:sp>
      <p:sp>
        <p:nvSpPr>
          <p:cNvPr id="14" name="Rectangle 13"/>
          <p:cNvSpPr/>
          <p:nvPr/>
        </p:nvSpPr>
        <p:spPr>
          <a:xfrm>
            <a:off x="478969" y="17568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23</a:t>
            </a: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24</a:t>
            </a: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25</a:t>
            </a: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27</a:t>
            </a: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ahoma" charset="0"/>
                <a:ea typeface="Tahoma" charset="0"/>
                <a:cs typeface="Tahoma" charset="0"/>
              </a:rPr>
              <a:t>Structure of Isaiah</a:t>
            </a: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a:solidFill>
                  <a:sysClr val="windowText" lastClr="000000"/>
                </a:solidFill>
              </a:rPr>
              <a:t>1-12</a:t>
            </a:r>
            <a:r>
              <a:rPr lang="en-US" sz="2400" dirty="0">
                <a:solidFill>
                  <a:sysClr val="windowText" lastClr="000000"/>
                </a:solidFill>
              </a:rPr>
              <a:t> : Judgment/Hope for Judah &amp; Jerusalem</a:t>
            </a: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a:solidFill>
                  <a:sysClr val="windowText" lastClr="000000"/>
                </a:solidFill>
              </a:rPr>
              <a:t>13-27</a:t>
            </a:r>
            <a:r>
              <a:rPr lang="en-US" sz="2400" dirty="0">
                <a:solidFill>
                  <a:sysClr val="windowText" lastClr="000000"/>
                </a:solidFill>
              </a:rPr>
              <a:t> : Judgment/Hope for the Nations &amp; World</a:t>
            </a: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a:solidFill>
                  <a:sysClr val="windowText" lastClr="000000"/>
                </a:solidFill>
              </a:rPr>
              <a:t>28-39</a:t>
            </a:r>
            <a:r>
              <a:rPr lang="en-US" sz="2400" dirty="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a:latin typeface="Tahoma" charset="0"/>
                <a:ea typeface="Tahoma" charset="0"/>
                <a:cs typeface="Tahoma" charset="0"/>
              </a:rPr>
              <a:t>Isaiah Highlights (28-39)</a:t>
            </a:r>
          </a:p>
        </p:txBody>
      </p:sp>
      <p:sp>
        <p:nvSpPr>
          <p:cNvPr id="5" name="TextBox 4"/>
          <p:cNvSpPr txBox="1"/>
          <p:nvPr/>
        </p:nvSpPr>
        <p:spPr>
          <a:xfrm>
            <a:off x="97972" y="427656"/>
            <a:ext cx="8948057" cy="6370975"/>
          </a:xfrm>
          <a:prstGeom prst="rect">
            <a:avLst/>
          </a:prstGeom>
          <a:noFill/>
        </p:spPr>
        <p:txBody>
          <a:bodyPr wrap="square" rtlCol="0">
            <a:spAutoFit/>
          </a:bodyPr>
          <a:lstStyle/>
          <a:p>
            <a:r>
              <a:rPr lang="en-US" sz="2400" dirty="0"/>
              <a:t>Prophecies of the Assyrian Crisis</a:t>
            </a:r>
          </a:p>
          <a:p>
            <a:pPr marL="914400" lvl="1" indent="-457200">
              <a:buFont typeface="Wingdings" charset="2"/>
              <a:buChar char="q"/>
            </a:pPr>
            <a:r>
              <a:rPr lang="en-US" sz="2400" dirty="0"/>
              <a:t>The Lord slaughters the nations in a great, heavenly, bloody, greasy sacrifice.</a:t>
            </a:r>
          </a:p>
          <a:p>
            <a:pPr marL="914400" lvl="1" indent="-457200">
              <a:buFont typeface="Wingdings" charset="2"/>
              <a:buChar char="q"/>
            </a:pPr>
            <a:r>
              <a:rPr lang="en-US" sz="2400" dirty="0"/>
              <a:t>“This people draw near with their words and honor me with lip service, but they remove their hearts far from me.”</a:t>
            </a:r>
          </a:p>
          <a:p>
            <a:pPr marL="914400" lvl="1" indent="-457200">
              <a:buFont typeface="Wingdings" charset="2"/>
              <a:buChar char="q"/>
            </a:pPr>
            <a:r>
              <a:rPr lang="en-US" sz="2400" dirty="0"/>
              <a:t>“The Destroyer” will be destroyed after he is done destroying.</a:t>
            </a:r>
          </a:p>
          <a:p>
            <a:pPr marL="914400" lvl="1" indent="-457200">
              <a:buFont typeface="Wingdings" charset="2"/>
              <a:buChar char="q"/>
            </a:pPr>
            <a:r>
              <a:rPr lang="en-US" sz="2400" dirty="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p>
          <a:p>
            <a:pPr marL="914400" lvl="1" indent="-457200">
              <a:buFont typeface="Wingdings" charset="2"/>
              <a:buChar char="q"/>
            </a:pPr>
            <a:r>
              <a:rPr lang="en-US" sz="2400" dirty="0"/>
              <a:t>The Spirit is poured out, bringing life, righteousness, peace, and security to God’s people.</a:t>
            </a:r>
          </a:p>
          <a:p>
            <a:pPr marL="914400" lvl="1" indent="-457200">
              <a:buFont typeface="Wingdings" charset="2"/>
              <a:buChar char="q"/>
            </a:pPr>
            <a:r>
              <a:rPr lang="en-US" sz="2400" dirty="0"/>
              <a:t>The ransomed return to Zion on the Highway of Holiness.</a:t>
            </a:r>
          </a:p>
          <a:p>
            <a:r>
              <a:rPr lang="en-US" sz="2400" dirty="0"/>
              <a:t>Stories of Assyrian Crisis</a:t>
            </a:r>
          </a:p>
          <a:p>
            <a:pPr marL="914400" lvl="1" indent="-457200">
              <a:buFont typeface="Wingdings" charset="2"/>
              <a:buChar char="q"/>
            </a:pPr>
            <a:r>
              <a:rPr lang="en-US" sz="2400" dirty="0"/>
              <a:t>Hezekiah foolishly shows off his wealth to the Babylonians.</a:t>
            </a:r>
          </a:p>
          <a:p>
            <a:pPr marL="914400" lvl="1" indent="-457200">
              <a:buFont typeface="Wingdings" charset="2"/>
              <a:buChar char="q"/>
            </a:pPr>
            <a:r>
              <a:rPr lang="en-US" sz="2400" dirty="0"/>
              <a:t>Assyria besieges and taunts the city of Jerusalem.</a:t>
            </a:r>
          </a:p>
          <a:p>
            <a:pPr marL="914400" lvl="1" indent="-457200">
              <a:buFont typeface="Wingdings" charset="2"/>
              <a:buChar char="q"/>
            </a:pPr>
            <a:r>
              <a:rPr lang="en-US" sz="2400" dirty="0"/>
              <a:t>Hezekiah falls fatally ill, prays to God and gets 15 years of life.</a:t>
            </a:r>
          </a:p>
          <a:p>
            <a:pPr marL="914400" lvl="1" indent="-457200">
              <a:buFont typeface="Wingdings" charset="2"/>
              <a:buChar char="q"/>
            </a:pPr>
            <a:r>
              <a:rPr lang="en-US" sz="2400" dirty="0"/>
              <a:t>Hezekiah calls to God and 185,000 Assyrians are killed.</a:t>
            </a:r>
          </a:p>
        </p:txBody>
      </p:sp>
      <p:sp>
        <p:nvSpPr>
          <p:cNvPr id="4" name="Rectangle 3"/>
          <p:cNvSpPr/>
          <p:nvPr/>
        </p:nvSpPr>
        <p:spPr>
          <a:xfrm>
            <a:off x="511317" y="308913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bg1"/>
                </a:solidFill>
              </a:rPr>
              <a:t>28</a:t>
            </a:r>
            <a:endParaRPr lang="en-US" sz="2000" b="1" dirty="0">
              <a:solidFill>
                <a:schemeClr val="bg1"/>
              </a:solidFill>
            </a:endParaRPr>
          </a:p>
        </p:txBody>
      </p:sp>
      <p:sp>
        <p:nvSpPr>
          <p:cNvPr id="6" name="Rectangle 5"/>
          <p:cNvSpPr/>
          <p:nvPr/>
        </p:nvSpPr>
        <p:spPr>
          <a:xfrm>
            <a:off x="511312" y="15671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29</a:t>
            </a:r>
          </a:p>
        </p:txBody>
      </p:sp>
      <p:sp>
        <p:nvSpPr>
          <p:cNvPr id="7" name="Rectangle 6"/>
          <p:cNvSpPr/>
          <p:nvPr/>
        </p:nvSpPr>
        <p:spPr>
          <a:xfrm>
            <a:off x="511314" y="561284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36</a:t>
            </a:r>
          </a:p>
        </p:txBody>
      </p:sp>
      <p:sp>
        <p:nvSpPr>
          <p:cNvPr id="8" name="Rectangle 7"/>
          <p:cNvSpPr/>
          <p:nvPr/>
        </p:nvSpPr>
        <p:spPr>
          <a:xfrm>
            <a:off x="511315" y="637171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37</a:t>
            </a:r>
          </a:p>
        </p:txBody>
      </p:sp>
      <p:sp>
        <p:nvSpPr>
          <p:cNvPr id="10" name="Rectangle 9"/>
          <p:cNvSpPr/>
          <p:nvPr/>
        </p:nvSpPr>
        <p:spPr>
          <a:xfrm>
            <a:off x="165158" y="2706658"/>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bg1"/>
                </a:solidFill>
              </a:rPr>
              <a:t>30-31</a:t>
            </a:r>
            <a:endParaRPr lang="en-US" sz="2000" b="1" dirty="0">
              <a:solidFill>
                <a:schemeClr val="bg1"/>
              </a:solidFill>
            </a:endParaRPr>
          </a:p>
        </p:txBody>
      </p:sp>
      <p:sp>
        <p:nvSpPr>
          <p:cNvPr id="9" name="Rectangle 8"/>
          <p:cNvSpPr/>
          <p:nvPr/>
        </p:nvSpPr>
        <p:spPr>
          <a:xfrm>
            <a:off x="511312" y="378493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32</a:t>
            </a:r>
          </a:p>
        </p:txBody>
      </p:sp>
      <p:sp>
        <p:nvSpPr>
          <p:cNvPr id="12" name="Rectangle 11"/>
          <p:cNvSpPr/>
          <p:nvPr/>
        </p:nvSpPr>
        <p:spPr>
          <a:xfrm>
            <a:off x="511318" y="232097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33</a:t>
            </a:r>
          </a:p>
        </p:txBody>
      </p:sp>
      <p:sp>
        <p:nvSpPr>
          <p:cNvPr id="13" name="Rectangle 12"/>
          <p:cNvSpPr/>
          <p:nvPr/>
        </p:nvSpPr>
        <p:spPr>
          <a:xfrm>
            <a:off x="511325" y="87514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34</a:t>
            </a:r>
          </a:p>
        </p:txBody>
      </p:sp>
      <p:sp>
        <p:nvSpPr>
          <p:cNvPr id="14" name="Rectangle 13"/>
          <p:cNvSpPr/>
          <p:nvPr/>
        </p:nvSpPr>
        <p:spPr>
          <a:xfrm>
            <a:off x="511316" y="45070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35</a:t>
            </a:r>
          </a:p>
        </p:txBody>
      </p:sp>
      <p:sp>
        <p:nvSpPr>
          <p:cNvPr id="15" name="Rectangle 14"/>
          <p:cNvSpPr/>
          <p:nvPr/>
        </p:nvSpPr>
        <p:spPr>
          <a:xfrm>
            <a:off x="511315" y="599625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38</a:t>
            </a:r>
          </a:p>
        </p:txBody>
      </p:sp>
      <p:sp>
        <p:nvSpPr>
          <p:cNvPr id="16" name="Rectangle 15"/>
          <p:cNvSpPr/>
          <p:nvPr/>
        </p:nvSpPr>
        <p:spPr>
          <a:xfrm>
            <a:off x="511313" y="52373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39</a:t>
            </a: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31572" y="5712477"/>
            <a:ext cx="1852246"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66:18-24</a:t>
            </a:r>
          </a:p>
        </p:txBody>
      </p:sp>
      <p:sp>
        <p:nvSpPr>
          <p:cNvPr id="5" name="Rectangle 4"/>
          <p:cNvSpPr/>
          <p:nvPr/>
        </p:nvSpPr>
        <p:spPr>
          <a:xfrm>
            <a:off x="861278" y="5712477"/>
            <a:ext cx="1696183"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56:1-8</a:t>
            </a:r>
          </a:p>
        </p:txBody>
      </p:sp>
      <p:sp>
        <p:nvSpPr>
          <p:cNvPr id="6" name="Rectangle 5"/>
          <p:cNvSpPr/>
          <p:nvPr/>
        </p:nvSpPr>
        <p:spPr>
          <a:xfrm>
            <a:off x="5805855" y="4566816"/>
            <a:ext cx="225522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65:1-66:17</a:t>
            </a:r>
            <a:endParaRPr lang="en-US" sz="3000" dirty="0">
              <a:solidFill>
                <a:schemeClr val="bg1"/>
              </a:solidFill>
              <a:latin typeface="Tahoma" charset="0"/>
              <a:ea typeface="Tahoma" charset="0"/>
              <a:cs typeface="Tahoma" charset="0"/>
            </a:endParaRPr>
          </a:p>
        </p:txBody>
      </p:sp>
      <p:sp>
        <p:nvSpPr>
          <p:cNvPr id="7" name="Rectangle 6"/>
          <p:cNvSpPr/>
          <p:nvPr/>
        </p:nvSpPr>
        <p:spPr>
          <a:xfrm>
            <a:off x="1093175" y="4566816"/>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56:9-59:8</a:t>
            </a:r>
          </a:p>
        </p:txBody>
      </p:sp>
      <p:sp>
        <p:nvSpPr>
          <p:cNvPr id="8" name="Rectangle 7"/>
          <p:cNvSpPr/>
          <p:nvPr/>
        </p:nvSpPr>
        <p:spPr>
          <a:xfrm>
            <a:off x="5564067" y="3434431"/>
            <a:ext cx="2274277"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10" name="Rectangle 9"/>
          <p:cNvSpPr/>
          <p:nvPr/>
        </p:nvSpPr>
        <p:spPr>
          <a:xfrm>
            <a:off x="1301262" y="3434431"/>
            <a:ext cx="2028092"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13" name="Rectangle 12"/>
          <p:cNvSpPr/>
          <p:nvPr/>
        </p:nvSpPr>
        <p:spPr>
          <a:xfrm>
            <a:off x="1770184" y="2313769"/>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4" name="Rectangle 13"/>
          <p:cNvSpPr/>
          <p:nvPr/>
        </p:nvSpPr>
        <p:spPr>
          <a:xfrm>
            <a:off x="5334000" y="2313769"/>
            <a:ext cx="2086708"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15" name="Rectangle 14"/>
          <p:cNvSpPr/>
          <p:nvPr/>
        </p:nvSpPr>
        <p:spPr>
          <a:xfrm>
            <a:off x="4734291" y="1168025"/>
            <a:ext cx="2403231"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61:10-62:12</a:t>
            </a:r>
          </a:p>
        </p:txBody>
      </p:sp>
      <p:sp>
        <p:nvSpPr>
          <p:cNvPr id="16" name="Rectangle 15"/>
          <p:cNvSpPr/>
          <p:nvPr/>
        </p:nvSpPr>
        <p:spPr>
          <a:xfrm>
            <a:off x="2090370" y="1169661"/>
            <a:ext cx="1981200"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60:1-22</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135885"/>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61:1-9</a:t>
            </a:r>
            <a:endParaRPr lang="en-US" sz="3000" dirty="0">
              <a:solidFill>
                <a:schemeClr val="bg1"/>
              </a:solidFill>
              <a:latin typeface="Tahoma" charset="0"/>
              <a:ea typeface="Tahoma" charset="0"/>
              <a:cs typeface="Tahoma" charset="0"/>
            </a:endParaRPr>
          </a:p>
        </p:txBody>
      </p:sp>
      <p:sp>
        <p:nvSpPr>
          <p:cNvPr id="18" name="Rectangle 17"/>
          <p:cNvSpPr/>
          <p:nvPr/>
        </p:nvSpPr>
        <p:spPr>
          <a:xfrm>
            <a:off x="1498356" y="599730"/>
            <a:ext cx="6147289" cy="420342"/>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Tahoma" charset="0"/>
                <a:ea typeface="Tahoma" charset="0"/>
                <a:cs typeface="Tahoma" charset="0"/>
              </a:rPr>
              <a:t>The Commission of the Anointed One</a:t>
            </a:r>
          </a:p>
        </p:txBody>
      </p:sp>
      <p:sp>
        <p:nvSpPr>
          <p:cNvPr id="19" name="Rectangle 18"/>
          <p:cNvSpPr/>
          <p:nvPr/>
        </p:nvSpPr>
        <p:spPr>
          <a:xfrm>
            <a:off x="2076816" y="1624469"/>
            <a:ext cx="5084152"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Tahoma" charset="0"/>
                <a:ea typeface="Tahoma" charset="0"/>
                <a:cs typeface="Tahoma" charset="0"/>
              </a:rPr>
              <a:t>Visions of Restored Jerusalem</a:t>
            </a:r>
          </a:p>
        </p:txBody>
      </p:sp>
      <p:sp>
        <p:nvSpPr>
          <p:cNvPr id="20" name="Rectangle 19"/>
          <p:cNvSpPr/>
          <p:nvPr/>
        </p:nvSpPr>
        <p:spPr>
          <a:xfrm>
            <a:off x="1767255" y="2768400"/>
            <a:ext cx="5656383"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charset="0"/>
                <a:ea typeface="Tahoma" charset="0"/>
                <a:cs typeface="Tahoma" charset="0"/>
              </a:rPr>
              <a:t>Visions of Jehovah’s Judgment</a:t>
            </a:r>
          </a:p>
        </p:txBody>
      </p:sp>
      <p:sp>
        <p:nvSpPr>
          <p:cNvPr id="21" name="Rectangle 20"/>
          <p:cNvSpPr/>
          <p:nvPr/>
        </p:nvSpPr>
        <p:spPr>
          <a:xfrm>
            <a:off x="1301996" y="3890120"/>
            <a:ext cx="6540009"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charset="0"/>
                <a:ea typeface="Tahoma" charset="0"/>
                <a:cs typeface="Tahoma" charset="0"/>
              </a:rPr>
              <a:t>Prayers for Jehovah’s Forgiveness</a:t>
            </a:r>
          </a:p>
        </p:txBody>
      </p:sp>
      <p:sp>
        <p:nvSpPr>
          <p:cNvPr id="22" name="Rectangle 21"/>
          <p:cNvSpPr/>
          <p:nvPr/>
        </p:nvSpPr>
        <p:spPr>
          <a:xfrm>
            <a:off x="1080722" y="5012852"/>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Tahoma" charset="0"/>
                <a:ea typeface="Tahoma" charset="0"/>
                <a:cs typeface="Tahoma" charset="0"/>
              </a:rPr>
              <a:t>Rebukes of Current Jerusalem</a:t>
            </a:r>
          </a:p>
        </p:txBody>
      </p:sp>
      <p:sp>
        <p:nvSpPr>
          <p:cNvPr id="23" name="Rectangle 22"/>
          <p:cNvSpPr/>
          <p:nvPr/>
        </p:nvSpPr>
        <p:spPr>
          <a:xfrm>
            <a:off x="855785" y="6170982"/>
            <a:ext cx="7432430" cy="548222"/>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Tahoma" charset="0"/>
                <a:ea typeface="Tahoma" charset="0"/>
                <a:cs typeface="Tahoma" charset="0"/>
              </a:rPr>
              <a:t>The Place of Foreigners in God’s Zion</a:t>
            </a:r>
          </a:p>
        </p:txBody>
      </p:sp>
      <p:cxnSp>
        <p:nvCxnSpPr>
          <p:cNvPr id="11" name="Straight Connector 10"/>
          <p:cNvCxnSpPr>
            <a:stCxn id="16" idx="3"/>
            <a:endCxn id="15" idx="1"/>
          </p:cNvCxnSpPr>
          <p:nvPr/>
        </p:nvCxnSpPr>
        <p:spPr>
          <a:xfrm flipV="1">
            <a:off x="4071570" y="1396625"/>
            <a:ext cx="662721" cy="1636"/>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3" idx="3"/>
            <a:endCxn id="14" idx="1"/>
          </p:cNvCxnSpPr>
          <p:nvPr/>
        </p:nvCxnSpPr>
        <p:spPr>
          <a:xfrm>
            <a:off x="3645876" y="2542369"/>
            <a:ext cx="1688124" cy="0"/>
          </a:xfrm>
          <a:prstGeom prst="line">
            <a:avLst/>
          </a:prstGeom>
          <a:ln w="38100">
            <a:solidFill>
              <a:srgbClr val="94110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0" idx="3"/>
            <a:endCxn id="8" idx="1"/>
          </p:cNvCxnSpPr>
          <p:nvPr/>
        </p:nvCxnSpPr>
        <p:spPr>
          <a:xfrm>
            <a:off x="3329354" y="3663031"/>
            <a:ext cx="2234713" cy="0"/>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3"/>
            <a:endCxn id="6" idx="1"/>
          </p:cNvCxnSpPr>
          <p:nvPr/>
        </p:nvCxnSpPr>
        <p:spPr>
          <a:xfrm>
            <a:off x="3031881" y="4795416"/>
            <a:ext cx="2773974" cy="0"/>
          </a:xfrm>
          <a:prstGeom prst="line">
            <a:avLst/>
          </a:prstGeom>
          <a:ln w="381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5" idx="3"/>
            <a:endCxn id="3" idx="1"/>
          </p:cNvCxnSpPr>
          <p:nvPr/>
        </p:nvCxnSpPr>
        <p:spPr>
          <a:xfrm>
            <a:off x="2557461" y="5941077"/>
            <a:ext cx="3874111" cy="0"/>
          </a:xfrm>
          <a:prstGeom prst="line">
            <a:avLst/>
          </a:prstGeom>
          <a:ln w="38100">
            <a:solidFill>
              <a:schemeClr val="accent4">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61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a:latin typeface="Tahoma" charset="0"/>
                <a:ea typeface="Tahoma" charset="0"/>
                <a:cs typeface="Tahoma" charset="0"/>
              </a:rPr>
              <a:t>Book of Isaiah:</a:t>
            </a:r>
          </a:p>
          <a:p>
            <a:pPr marL="285750" indent="-285750">
              <a:buFont typeface="Arial" charset="0"/>
              <a:buChar char="•"/>
            </a:pPr>
            <a:r>
              <a:rPr lang="en-US" sz="2800" dirty="0">
                <a:solidFill>
                  <a:srgbClr val="FFFF00"/>
                </a:solidFill>
                <a:latin typeface="Tahoma" charset="0"/>
                <a:ea typeface="Tahoma" charset="0"/>
                <a:cs typeface="Tahoma" charset="0"/>
              </a:rPr>
              <a:t>1-39: </a:t>
            </a:r>
            <a:r>
              <a:rPr lang="en-US" sz="2800" dirty="0">
                <a:latin typeface="Tahoma" charset="0"/>
                <a:ea typeface="Tahoma" charset="0"/>
                <a:cs typeface="Tahoma" charset="0"/>
              </a:rPr>
              <a:t>Present Crises</a:t>
            </a:r>
          </a:p>
          <a:p>
            <a:pPr marL="742950" lvl="1" indent="-285750">
              <a:buFont typeface="Arial" charset="0"/>
              <a:buChar char="•"/>
            </a:pPr>
            <a:r>
              <a:rPr lang="en-US" sz="2800" dirty="0">
                <a:latin typeface="Tahoma" charset="0"/>
                <a:ea typeface="Tahoma" charset="0"/>
                <a:cs typeface="Tahoma" charset="0"/>
              </a:rPr>
              <a:t>Syrian Crisis under Ahaz (1-12)</a:t>
            </a:r>
          </a:p>
          <a:p>
            <a:pPr marL="742950" lvl="1" indent="-285750">
              <a:buFont typeface="Arial" charset="0"/>
              <a:buChar char="•"/>
            </a:pPr>
            <a:r>
              <a:rPr lang="en-US" sz="2800" dirty="0">
                <a:latin typeface="Tahoma" charset="0"/>
                <a:ea typeface="Tahoma" charset="0"/>
                <a:cs typeface="Tahoma" charset="0"/>
              </a:rPr>
              <a:t>Assyrian Crisis under Hezekiah (28-39)</a:t>
            </a:r>
          </a:p>
          <a:p>
            <a:pPr marL="285750" indent="-285750">
              <a:buFont typeface="Arial" charset="0"/>
              <a:buChar char="•"/>
            </a:pPr>
            <a:r>
              <a:rPr lang="en-US" sz="2800" dirty="0">
                <a:solidFill>
                  <a:srgbClr val="FFFF00"/>
                </a:solidFill>
                <a:latin typeface="Tahoma" charset="0"/>
                <a:ea typeface="Tahoma" charset="0"/>
                <a:cs typeface="Tahoma" charset="0"/>
              </a:rPr>
              <a:t>40-66: </a:t>
            </a:r>
            <a:r>
              <a:rPr lang="en-US" sz="2800" dirty="0">
                <a:latin typeface="Tahoma" charset="0"/>
                <a:ea typeface="Tahoma" charset="0"/>
                <a:cs typeface="Tahoma" charset="0"/>
              </a:rPr>
              <a:t>Future Hope</a:t>
            </a:r>
          </a:p>
          <a:p>
            <a:pPr marL="742950" lvl="1" indent="-285750">
              <a:buFont typeface="Arial" charset="0"/>
              <a:buChar char="•"/>
            </a:pPr>
            <a:r>
              <a:rPr lang="en-US" sz="2800" dirty="0">
                <a:latin typeface="Tahoma" charset="0"/>
                <a:ea typeface="Tahoma" charset="0"/>
                <a:cs typeface="Tahoma" charset="0"/>
              </a:rPr>
              <a:t>Return after Babylonian Crisis</a:t>
            </a:r>
          </a:p>
          <a:p>
            <a:pPr marL="742950" lvl="1" indent="-285750">
              <a:buFont typeface="Arial" charset="0"/>
              <a:buChar char="•"/>
            </a:pPr>
            <a:r>
              <a:rPr lang="en-US" sz="2800" dirty="0">
                <a:latin typeface="Tahoma" charset="0"/>
                <a:ea typeface="Tahoma" charset="0"/>
                <a:cs typeface="Tahoma" charset="0"/>
              </a:rPr>
              <a:t>Highly Messianic</a:t>
            </a: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6586"/>
            <a:ext cx="7886700" cy="944225"/>
          </a:xfrm>
        </p:spPr>
        <p:txBody>
          <a:bodyPr>
            <a:normAutofit/>
          </a:bodyPr>
          <a:lstStyle/>
          <a:p>
            <a:pPr algn="ctr"/>
            <a:r>
              <a:rPr lang="en-US" sz="3200" dirty="0">
                <a:latin typeface="Tahoma" charset="0"/>
                <a:ea typeface="Tahoma" charset="0"/>
                <a:cs typeface="Tahoma" charset="0"/>
              </a:rPr>
              <a:t> </a:t>
            </a:r>
            <a:r>
              <a:rPr lang="en-US" sz="2800" dirty="0">
                <a:latin typeface="Tahoma" charset="0"/>
                <a:ea typeface="Tahoma" charset="0"/>
                <a:cs typeface="Tahoma" charset="0"/>
              </a:rPr>
              <a:t>Isaiah 58:1 </a:t>
            </a:r>
            <a:r>
              <a:rPr lang="mr-IN" sz="2800" dirty="0">
                <a:latin typeface="Tahoma" charset="0"/>
                <a:ea typeface="Tahoma" charset="0"/>
                <a:cs typeface="Tahoma" charset="0"/>
              </a:rPr>
              <a:t>–</a:t>
            </a:r>
            <a:r>
              <a:rPr lang="en-US" sz="2800" dirty="0">
                <a:latin typeface="Tahoma" charset="0"/>
                <a:ea typeface="Tahoma" charset="0"/>
                <a:cs typeface="Tahoma" charset="0"/>
              </a:rPr>
              <a:t> 59:8</a:t>
            </a:r>
            <a:br>
              <a:rPr lang="en-US" sz="2800" dirty="0">
                <a:latin typeface="Tahoma" charset="0"/>
                <a:ea typeface="Tahoma" charset="0"/>
                <a:cs typeface="Tahoma" charset="0"/>
              </a:rPr>
            </a:br>
            <a:r>
              <a:rPr lang="en-US" sz="2800" dirty="0">
                <a:latin typeface="Tahoma" charset="0"/>
                <a:ea typeface="Tahoma" charset="0"/>
                <a:cs typeface="Tahoma" charset="0"/>
              </a:rPr>
              <a:t>Rebukes of Current Jerusalem</a:t>
            </a:r>
          </a:p>
        </p:txBody>
      </p:sp>
      <p:sp>
        <p:nvSpPr>
          <p:cNvPr id="5" name="Rectangle 4"/>
          <p:cNvSpPr/>
          <p:nvPr/>
        </p:nvSpPr>
        <p:spPr>
          <a:xfrm>
            <a:off x="931388" y="1945901"/>
            <a:ext cx="7281225" cy="144700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Tahoma" charset="0"/>
                <a:ea typeface="Tahoma" charset="0"/>
                <a:cs typeface="Tahoma" charset="0"/>
              </a:rPr>
              <a:t>Look for the tension between what is and </a:t>
            </a:r>
            <a:r>
              <a:rPr lang="en-US" sz="3600">
                <a:solidFill>
                  <a:schemeClr val="tx1"/>
                </a:solidFill>
                <a:latin typeface="Tahoma" charset="0"/>
                <a:ea typeface="Tahoma" charset="0"/>
                <a:cs typeface="Tahoma" charset="0"/>
              </a:rPr>
              <a:t>what should be. </a:t>
            </a:r>
            <a:endParaRPr lang="en-US" sz="3600" dirty="0">
              <a:solidFill>
                <a:schemeClr val="tx1"/>
              </a:solidFill>
              <a:latin typeface="Tahoma" charset="0"/>
              <a:ea typeface="Tahoma" charset="0"/>
              <a:cs typeface="Tahoma" charset="0"/>
            </a:endParaRPr>
          </a:p>
        </p:txBody>
      </p:sp>
      <p:sp>
        <p:nvSpPr>
          <p:cNvPr id="6" name="Rectangle 5"/>
          <p:cNvSpPr/>
          <p:nvPr/>
        </p:nvSpPr>
        <p:spPr>
          <a:xfrm>
            <a:off x="931388" y="3782723"/>
            <a:ext cx="7281225" cy="196436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Tahoma" charset="0"/>
                <a:ea typeface="Tahoma" charset="0"/>
                <a:cs typeface="Tahoma" charset="0"/>
              </a:rPr>
              <a:t>Look for words like ‘yet’ and ’but’, ‘if’ and ‘then’ that are clues for meaning </a:t>
            </a:r>
            <a:r>
              <a:rPr lang="en-US" sz="3600">
                <a:solidFill>
                  <a:schemeClr val="tx1"/>
                </a:solidFill>
                <a:latin typeface="Tahoma" charset="0"/>
                <a:ea typeface="Tahoma" charset="0"/>
                <a:cs typeface="Tahoma" charset="0"/>
              </a:rPr>
              <a:t>and message. </a:t>
            </a:r>
            <a:endParaRPr lang="en-US" sz="3600" dirty="0">
              <a:solidFill>
                <a:schemeClr val="tx1"/>
              </a:solidFill>
              <a:latin typeface="Tahoma" charset="0"/>
              <a:ea typeface="Tahoma" charset="0"/>
              <a:cs typeface="Tahoma" charset="0"/>
            </a:endParaRPr>
          </a:p>
        </p:txBody>
      </p:sp>
    </p:spTree>
    <p:extLst>
      <p:ext uri="{BB962C8B-B14F-4D97-AF65-F5344CB8AC3E}">
        <p14:creationId xmlns:p14="http://schemas.microsoft.com/office/powerpoint/2010/main" val="178055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6586"/>
            <a:ext cx="7886700" cy="944225"/>
          </a:xfrm>
        </p:spPr>
        <p:txBody>
          <a:bodyPr>
            <a:normAutofit/>
          </a:bodyPr>
          <a:lstStyle/>
          <a:p>
            <a:pPr algn="ctr"/>
            <a:r>
              <a:rPr lang="en-US" sz="3200" dirty="0">
                <a:latin typeface="Tahoma" charset="0"/>
                <a:ea typeface="Tahoma" charset="0"/>
                <a:cs typeface="Tahoma" charset="0"/>
              </a:rPr>
              <a:t> </a:t>
            </a:r>
            <a:r>
              <a:rPr lang="en-US" sz="2800" dirty="0">
                <a:latin typeface="Tahoma" charset="0"/>
                <a:ea typeface="Tahoma" charset="0"/>
                <a:cs typeface="Tahoma" charset="0"/>
              </a:rPr>
              <a:t>Isaiah 58:1 </a:t>
            </a:r>
            <a:r>
              <a:rPr lang="mr-IN" sz="2800" dirty="0">
                <a:latin typeface="Tahoma" charset="0"/>
                <a:ea typeface="Tahoma" charset="0"/>
                <a:cs typeface="Tahoma" charset="0"/>
              </a:rPr>
              <a:t>–</a:t>
            </a:r>
            <a:r>
              <a:rPr lang="en-US" sz="2800" dirty="0">
                <a:latin typeface="Tahoma" charset="0"/>
                <a:ea typeface="Tahoma" charset="0"/>
                <a:cs typeface="Tahoma" charset="0"/>
              </a:rPr>
              <a:t> 59:8</a:t>
            </a:r>
            <a:br>
              <a:rPr lang="en-US" sz="2800" dirty="0">
                <a:latin typeface="Tahoma" charset="0"/>
                <a:ea typeface="Tahoma" charset="0"/>
                <a:cs typeface="Tahoma" charset="0"/>
              </a:rPr>
            </a:br>
            <a:r>
              <a:rPr lang="en-US" sz="2800" dirty="0">
                <a:latin typeface="Tahoma" charset="0"/>
                <a:ea typeface="Tahoma" charset="0"/>
                <a:cs typeface="Tahoma" charset="0"/>
              </a:rPr>
              <a:t>Rebukes of Current Jerusalem</a:t>
            </a:r>
          </a:p>
        </p:txBody>
      </p:sp>
      <p:sp>
        <p:nvSpPr>
          <p:cNvPr id="5" name="Rectangle 4"/>
          <p:cNvSpPr/>
          <p:nvPr/>
        </p:nvSpPr>
        <p:spPr>
          <a:xfrm>
            <a:off x="704335" y="1233241"/>
            <a:ext cx="7735330" cy="1188720"/>
          </a:xfrm>
          <a:prstGeom prst="rect">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Tahoma" charset="0"/>
                <a:ea typeface="Tahoma" charset="0"/>
                <a:cs typeface="Tahoma" charset="0"/>
              </a:rPr>
              <a:t>“Declare to the people </a:t>
            </a:r>
            <a:r>
              <a:rPr lang="en-US" sz="3600">
                <a:solidFill>
                  <a:schemeClr val="bg1"/>
                </a:solidFill>
                <a:latin typeface="Tahoma" charset="0"/>
                <a:ea typeface="Tahoma" charset="0"/>
                <a:cs typeface="Tahoma" charset="0"/>
              </a:rPr>
              <a:t>their transgression.” (58:1)</a:t>
            </a:r>
            <a:endParaRPr lang="en-US" sz="3600" dirty="0">
              <a:solidFill>
                <a:schemeClr val="bg1"/>
              </a:solidFill>
              <a:latin typeface="Tahoma" charset="0"/>
              <a:ea typeface="Tahoma" charset="0"/>
              <a:cs typeface="Tahoma" charset="0"/>
            </a:endParaRPr>
          </a:p>
        </p:txBody>
      </p:sp>
      <p:sp>
        <p:nvSpPr>
          <p:cNvPr id="6" name="Rectangle 5"/>
          <p:cNvSpPr/>
          <p:nvPr/>
        </p:nvSpPr>
        <p:spPr>
          <a:xfrm>
            <a:off x="704335" y="2584391"/>
            <a:ext cx="7735331" cy="1188720"/>
          </a:xfrm>
          <a:prstGeom prst="rect">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Tahoma" charset="0"/>
                <a:ea typeface="Tahoma" charset="0"/>
                <a:cs typeface="Tahoma" charset="0"/>
              </a:rPr>
              <a:t>But they seek God, so what’s the problem? (58:2-5)</a:t>
            </a:r>
          </a:p>
        </p:txBody>
      </p:sp>
      <p:sp>
        <p:nvSpPr>
          <p:cNvPr id="7" name="Rectangle 6"/>
          <p:cNvSpPr/>
          <p:nvPr/>
        </p:nvSpPr>
        <p:spPr>
          <a:xfrm>
            <a:off x="706368" y="3935541"/>
            <a:ext cx="7735330" cy="1188720"/>
          </a:xfrm>
          <a:prstGeom prst="rect">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Tahoma" charset="0"/>
                <a:ea typeface="Tahoma" charset="0"/>
                <a:cs typeface="Tahoma" charset="0"/>
              </a:rPr>
              <a:t>If they seek in righteousness, then God will restore them. (58:6-14)</a:t>
            </a:r>
          </a:p>
        </p:txBody>
      </p:sp>
      <p:sp>
        <p:nvSpPr>
          <p:cNvPr id="8" name="Rectangle 7"/>
          <p:cNvSpPr/>
          <p:nvPr/>
        </p:nvSpPr>
        <p:spPr>
          <a:xfrm>
            <a:off x="704335" y="5286691"/>
            <a:ext cx="7735330" cy="1188720"/>
          </a:xfrm>
          <a:prstGeom prst="rect">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Tahoma" charset="0"/>
                <a:ea typeface="Tahoma" charset="0"/>
                <a:cs typeface="Tahoma" charset="0"/>
              </a:rPr>
              <a:t>God can save them, but the problem is with the people. (59:1-8)</a:t>
            </a:r>
          </a:p>
        </p:txBody>
      </p:sp>
    </p:spTree>
    <p:extLst>
      <p:ext uri="{BB962C8B-B14F-4D97-AF65-F5344CB8AC3E}">
        <p14:creationId xmlns:p14="http://schemas.microsoft.com/office/powerpoint/2010/main" val="193553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ahoma" charset="0"/>
                <a:ea typeface="Tahoma" charset="0"/>
                <a:cs typeface="Tahoma" charset="0"/>
              </a:rPr>
              <a:t>Isaiah 56:1</a:t>
            </a:r>
          </a:p>
        </p:txBody>
      </p:sp>
      <p:sp>
        <p:nvSpPr>
          <p:cNvPr id="3" name="Content Placeholder 2"/>
          <p:cNvSpPr>
            <a:spLocks noGrp="1"/>
          </p:cNvSpPr>
          <p:nvPr>
            <p:ph idx="1"/>
          </p:nvPr>
        </p:nvSpPr>
        <p:spPr>
          <a:xfrm>
            <a:off x="593480" y="1825625"/>
            <a:ext cx="8059249" cy="4351338"/>
          </a:xfrm>
        </p:spPr>
        <p:txBody>
          <a:bodyPr>
            <a:normAutofit/>
          </a:bodyPr>
          <a:lstStyle/>
          <a:p>
            <a:pPr marL="0" indent="0">
              <a:buNone/>
            </a:pPr>
            <a:r>
              <a:rPr lang="en-US" sz="3600" dirty="0">
                <a:latin typeface="Tahoma" charset="0"/>
                <a:ea typeface="Tahoma" charset="0"/>
                <a:cs typeface="Tahoma" charset="0"/>
              </a:rPr>
              <a:t>Thus says the </a:t>
            </a:r>
            <a:r>
              <a:rPr lang="en-US" sz="3600" cap="small" dirty="0">
                <a:latin typeface="Tahoma" charset="0"/>
                <a:ea typeface="Tahoma" charset="0"/>
                <a:cs typeface="Tahoma" charset="0"/>
              </a:rPr>
              <a:t>Lord</a:t>
            </a:r>
            <a:r>
              <a:rPr lang="en-US" sz="3600" dirty="0">
                <a:latin typeface="Tahoma" charset="0"/>
                <a:ea typeface="Tahoma" charset="0"/>
                <a:cs typeface="Tahoma" charset="0"/>
              </a:rPr>
              <a:t>:</a:t>
            </a:r>
            <a:br>
              <a:rPr lang="en-US" sz="3600" dirty="0">
                <a:latin typeface="Tahoma" charset="0"/>
                <a:ea typeface="Tahoma" charset="0"/>
                <a:cs typeface="Tahoma" charset="0"/>
              </a:rPr>
            </a:br>
            <a:r>
              <a:rPr lang="en-US" sz="3600" dirty="0">
                <a:latin typeface="Tahoma" charset="0"/>
                <a:ea typeface="Tahoma" charset="0"/>
                <a:cs typeface="Tahoma" charset="0"/>
              </a:rPr>
              <a:t>“Keep justice, and do righteousness,</a:t>
            </a:r>
            <a:br>
              <a:rPr lang="en-US" sz="3600" dirty="0">
                <a:latin typeface="Tahoma" charset="0"/>
                <a:ea typeface="Tahoma" charset="0"/>
                <a:cs typeface="Tahoma" charset="0"/>
              </a:rPr>
            </a:br>
            <a:r>
              <a:rPr lang="en-US" sz="3600" dirty="0">
                <a:latin typeface="Tahoma" charset="0"/>
                <a:ea typeface="Tahoma" charset="0"/>
                <a:cs typeface="Tahoma" charset="0"/>
              </a:rPr>
              <a:t>for soon my salvation will come,</a:t>
            </a:r>
            <a:br>
              <a:rPr lang="en-US" sz="3600" dirty="0">
                <a:latin typeface="Tahoma" charset="0"/>
                <a:ea typeface="Tahoma" charset="0"/>
                <a:cs typeface="Tahoma" charset="0"/>
              </a:rPr>
            </a:br>
            <a:r>
              <a:rPr lang="en-US" sz="3600" dirty="0">
                <a:latin typeface="Tahoma" charset="0"/>
                <a:ea typeface="Tahoma" charset="0"/>
                <a:cs typeface="Tahoma" charset="0"/>
              </a:rPr>
              <a:t>    and my righteousness be </a:t>
            </a:r>
            <a:r>
              <a:rPr lang="en-US" sz="3600">
                <a:latin typeface="Tahoma" charset="0"/>
                <a:ea typeface="Tahoma" charset="0"/>
                <a:cs typeface="Tahoma" charset="0"/>
              </a:rPr>
              <a:t>revealed.”</a:t>
            </a:r>
            <a:endParaRPr lang="en-US" sz="3600" dirty="0">
              <a:latin typeface="Tahoma" charset="0"/>
              <a:ea typeface="Tahoma" charset="0"/>
              <a:cs typeface="Tahoma" charset="0"/>
            </a:endParaRPr>
          </a:p>
        </p:txBody>
      </p:sp>
      <p:cxnSp>
        <p:nvCxnSpPr>
          <p:cNvPr id="5" name="Straight Connector 4"/>
          <p:cNvCxnSpPr/>
          <p:nvPr/>
        </p:nvCxnSpPr>
        <p:spPr>
          <a:xfrm>
            <a:off x="890954" y="2860431"/>
            <a:ext cx="70572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8650" y="3364523"/>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91357" y="3880338"/>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6102" y="4396153"/>
            <a:ext cx="8231797" cy="584775"/>
          </a:xfrm>
          <a:prstGeom prst="rect">
            <a:avLst/>
          </a:prstGeom>
          <a:noFill/>
          <a:ln w="38100">
            <a:solidFill>
              <a:srgbClr val="FF0000"/>
            </a:solidFill>
          </a:ln>
        </p:spPr>
        <p:txBody>
          <a:bodyPr wrap="square" rtlCol="0">
            <a:spAutoFit/>
          </a:bodyPr>
          <a:lstStyle/>
          <a:p>
            <a:r>
              <a:rPr lang="en-US" sz="3200" dirty="0">
                <a:latin typeface="Tahoma" charset="0"/>
                <a:ea typeface="Tahoma" charset="0"/>
                <a:cs typeface="Tahoma" charset="0"/>
              </a:rPr>
              <a:t>Isaiah 1-39 </a:t>
            </a:r>
            <a:r>
              <a:rPr lang="mr-IN" sz="3200" dirty="0">
                <a:latin typeface="Tahoma" charset="0"/>
                <a:ea typeface="Tahoma" charset="0"/>
                <a:cs typeface="Tahoma" charset="0"/>
              </a:rPr>
              <a:t>–</a:t>
            </a:r>
            <a:r>
              <a:rPr lang="en-US" sz="3200" dirty="0">
                <a:latin typeface="Tahoma" charset="0"/>
                <a:ea typeface="Tahoma" charset="0"/>
                <a:cs typeface="Tahoma" charset="0"/>
              </a:rPr>
              <a:t> Do justice and righteousness!</a:t>
            </a:r>
          </a:p>
        </p:txBody>
      </p:sp>
      <p:sp>
        <p:nvSpPr>
          <p:cNvPr id="9" name="TextBox 8"/>
          <p:cNvSpPr txBox="1"/>
          <p:nvPr/>
        </p:nvSpPr>
        <p:spPr>
          <a:xfrm>
            <a:off x="456100" y="5350277"/>
            <a:ext cx="8231799" cy="584775"/>
          </a:xfrm>
          <a:prstGeom prst="rect">
            <a:avLst/>
          </a:prstGeom>
          <a:noFill/>
          <a:ln w="38100">
            <a:solidFill>
              <a:srgbClr val="76D6FF"/>
            </a:solidFill>
          </a:ln>
        </p:spPr>
        <p:txBody>
          <a:bodyPr wrap="square" rtlCol="0">
            <a:spAutoFit/>
          </a:bodyPr>
          <a:lstStyle/>
          <a:p>
            <a:r>
              <a:rPr lang="en-US" sz="3200" dirty="0">
                <a:latin typeface="Tahoma" charset="0"/>
                <a:ea typeface="Tahoma" charset="0"/>
                <a:cs typeface="Tahoma" charset="0"/>
              </a:rPr>
              <a:t>Isaiah 40-55 </a:t>
            </a:r>
            <a:r>
              <a:rPr lang="mr-IN" sz="3200" dirty="0">
                <a:latin typeface="Tahoma" charset="0"/>
                <a:ea typeface="Tahoma" charset="0"/>
                <a:cs typeface="Tahoma" charset="0"/>
              </a:rPr>
              <a:t>–</a:t>
            </a:r>
            <a:r>
              <a:rPr lang="en-US" sz="3200" dirty="0">
                <a:latin typeface="Tahoma" charset="0"/>
                <a:ea typeface="Tahoma" charset="0"/>
                <a:cs typeface="Tahoma" charset="0"/>
              </a:rPr>
              <a:t> God will act in righteousness.</a:t>
            </a:r>
          </a:p>
        </p:txBody>
      </p:sp>
    </p:spTree>
    <p:extLst>
      <p:ext uri="{BB962C8B-B14F-4D97-AF65-F5344CB8AC3E}">
        <p14:creationId xmlns:p14="http://schemas.microsoft.com/office/powerpoint/2010/main" val="61610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781618" y="1373301"/>
            <a:ext cx="1580764" cy="54864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Tahoma" charset="0"/>
                <a:ea typeface="Tahoma" charset="0"/>
                <a:cs typeface="Tahoma" charset="0"/>
              </a:rPr>
              <a:t>60-62</a:t>
            </a:r>
          </a:p>
        </p:txBody>
      </p:sp>
      <p:sp>
        <p:nvSpPr>
          <p:cNvPr id="18" name="Rectangle 17"/>
          <p:cNvSpPr/>
          <p:nvPr/>
        </p:nvSpPr>
        <p:spPr>
          <a:xfrm>
            <a:off x="931388" y="1945901"/>
            <a:ext cx="7281225" cy="731520"/>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Tahoma" charset="0"/>
                <a:ea typeface="Tahoma" charset="0"/>
                <a:cs typeface="Tahoma" charset="0"/>
              </a:rPr>
              <a:t>The Future, Redeemed City of God</a:t>
            </a:r>
          </a:p>
        </p:txBody>
      </p:sp>
      <p:sp>
        <p:nvSpPr>
          <p:cNvPr id="9" name="Rectangle 8"/>
          <p:cNvSpPr/>
          <p:nvPr/>
        </p:nvSpPr>
        <p:spPr>
          <a:xfrm>
            <a:off x="1893668" y="3090930"/>
            <a:ext cx="2165071" cy="548640"/>
          </a:xfrm>
          <a:prstGeom prst="rect">
            <a:avLst/>
          </a:prstGeom>
          <a:solidFill>
            <a:srgbClr val="76D6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bg1"/>
                </a:solidFill>
                <a:latin typeface="Tahoma" charset="0"/>
                <a:ea typeface="Tahoma" charset="0"/>
                <a:cs typeface="Tahoma" charset="0"/>
              </a:rPr>
              <a:t>59:15-21</a:t>
            </a:r>
            <a:endParaRPr lang="en-US" sz="3600" dirty="0">
              <a:solidFill>
                <a:schemeClr val="bg1"/>
              </a:solidFill>
              <a:latin typeface="Tahoma" charset="0"/>
              <a:ea typeface="Tahoma" charset="0"/>
              <a:cs typeface="Tahoma" charset="0"/>
            </a:endParaRPr>
          </a:p>
        </p:txBody>
      </p:sp>
      <p:sp>
        <p:nvSpPr>
          <p:cNvPr id="12" name="Rectangle 11"/>
          <p:cNvSpPr/>
          <p:nvPr/>
        </p:nvSpPr>
        <p:spPr>
          <a:xfrm>
            <a:off x="931386" y="3640034"/>
            <a:ext cx="7281225" cy="731520"/>
          </a:xfrm>
          <a:prstGeom prst="rect">
            <a:avLst/>
          </a:prstGeom>
          <a:solidFill>
            <a:srgbClr val="76D6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Tahoma" charset="0"/>
                <a:ea typeface="Tahoma" charset="0"/>
                <a:cs typeface="Tahoma" charset="0"/>
              </a:rPr>
              <a:t>God Brings Judgment &amp; Salvation</a:t>
            </a:r>
          </a:p>
        </p:txBody>
      </p:sp>
      <p:sp>
        <p:nvSpPr>
          <p:cNvPr id="23" name="Rectangle 22"/>
          <p:cNvSpPr/>
          <p:nvPr/>
        </p:nvSpPr>
        <p:spPr>
          <a:xfrm>
            <a:off x="931386" y="4785064"/>
            <a:ext cx="2528751" cy="54864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Tahoma" charset="0"/>
                <a:ea typeface="Tahoma" charset="0"/>
                <a:cs typeface="Tahoma" charset="0"/>
              </a:rPr>
              <a:t>56:9-59:14</a:t>
            </a:r>
          </a:p>
        </p:txBody>
      </p:sp>
      <p:sp>
        <p:nvSpPr>
          <p:cNvPr id="24" name="Rectangle 23"/>
          <p:cNvSpPr/>
          <p:nvPr/>
        </p:nvSpPr>
        <p:spPr>
          <a:xfrm>
            <a:off x="931387" y="5333704"/>
            <a:ext cx="7281225" cy="73152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latin typeface="Tahoma" charset="0"/>
                <a:ea typeface="Tahoma" charset="0"/>
                <a:cs typeface="Tahoma" charset="0"/>
              </a:rPr>
              <a:t>The Present, Corrupted City of God</a:t>
            </a:r>
            <a:endParaRPr lang="en-US" sz="3600" dirty="0">
              <a:solidFill>
                <a:schemeClr val="tx1"/>
              </a:solidFill>
              <a:latin typeface="Tahoma" charset="0"/>
              <a:ea typeface="Tahoma" charset="0"/>
              <a:cs typeface="Tahoma" charset="0"/>
            </a:endParaRPr>
          </a:p>
        </p:txBody>
      </p:sp>
      <p:sp>
        <p:nvSpPr>
          <p:cNvPr id="25" name="Rectangle 24"/>
          <p:cNvSpPr/>
          <p:nvPr/>
        </p:nvSpPr>
        <p:spPr>
          <a:xfrm>
            <a:off x="5511714" y="4785064"/>
            <a:ext cx="2700897" cy="54864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Tahoma" charset="0"/>
                <a:ea typeface="Tahoma" charset="0"/>
                <a:cs typeface="Tahoma" charset="0"/>
              </a:rPr>
              <a:t>63:7-66:17</a:t>
            </a:r>
          </a:p>
        </p:txBody>
      </p:sp>
      <p:sp>
        <p:nvSpPr>
          <p:cNvPr id="27" name="Rectangle 26"/>
          <p:cNvSpPr/>
          <p:nvPr/>
        </p:nvSpPr>
        <p:spPr>
          <a:xfrm>
            <a:off x="4927805" y="3090930"/>
            <a:ext cx="1875692" cy="548640"/>
          </a:xfrm>
          <a:prstGeom prst="rect">
            <a:avLst/>
          </a:prstGeom>
          <a:solidFill>
            <a:srgbClr val="76D6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bg1"/>
                </a:solidFill>
                <a:latin typeface="Tahoma" charset="0"/>
                <a:ea typeface="Tahoma" charset="0"/>
                <a:cs typeface="Tahoma" charset="0"/>
              </a:rPr>
              <a:t>63:1-6</a:t>
            </a:r>
            <a:endParaRPr lang="en-US" sz="3600" dirty="0">
              <a:solidFill>
                <a:schemeClr val="bg1"/>
              </a:solidFill>
              <a:latin typeface="Tahoma" charset="0"/>
              <a:ea typeface="Tahoma" charset="0"/>
              <a:cs typeface="Tahoma" charset="0"/>
            </a:endParaRPr>
          </a:p>
        </p:txBody>
      </p:sp>
      <p:sp>
        <p:nvSpPr>
          <p:cNvPr id="2" name="Title 1"/>
          <p:cNvSpPr>
            <a:spLocks noGrp="1"/>
          </p:cNvSpPr>
          <p:nvPr>
            <p:ph type="title"/>
          </p:nvPr>
        </p:nvSpPr>
        <p:spPr>
          <a:xfrm>
            <a:off x="628650" y="341062"/>
            <a:ext cx="7886700" cy="741779"/>
          </a:xfrm>
        </p:spPr>
        <p:txBody>
          <a:bodyPr>
            <a:normAutofit/>
          </a:bodyPr>
          <a:lstStyle/>
          <a:p>
            <a:pPr algn="ctr"/>
            <a:r>
              <a:rPr lang="en-US" sz="3200" dirty="0">
                <a:latin typeface="Tahoma" charset="0"/>
                <a:ea typeface="Tahoma" charset="0"/>
                <a:cs typeface="Tahoma" charset="0"/>
              </a:rPr>
              <a:t>Isaiah 56-66</a:t>
            </a:r>
            <a:r>
              <a:rPr lang="en-US" sz="3200">
                <a:latin typeface="Tahoma" charset="0"/>
                <a:ea typeface="Tahoma" charset="0"/>
                <a:cs typeface="Tahoma" charset="0"/>
              </a:rPr>
              <a:t>: Tension in God’s Promises</a:t>
            </a:r>
          </a:p>
        </p:txBody>
      </p:sp>
    </p:spTree>
    <p:extLst>
      <p:ext uri="{BB962C8B-B14F-4D97-AF65-F5344CB8AC3E}">
        <p14:creationId xmlns:p14="http://schemas.microsoft.com/office/powerpoint/2010/main" val="120955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9" grpId="0" animBg="1"/>
      <p:bldP spid="12" grpId="0" animBg="1"/>
      <p:bldP spid="23" grpId="0" animBg="1"/>
      <p:bldP spid="24" grpId="0" animBg="1"/>
      <p:bldP spid="25"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925862" y="1997781"/>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a:solidFill>
                  <a:schemeClr val="bg1"/>
                </a:solidFill>
                <a:latin typeface="Tahoma" charset="0"/>
                <a:ea typeface="Tahoma" charset="0"/>
                <a:cs typeface="Tahoma" charset="0"/>
              </a:rPr>
              <a:t>ch.</a:t>
            </a:r>
            <a:r>
              <a:rPr lang="en-US" sz="3000" dirty="0">
                <a:solidFill>
                  <a:schemeClr val="bg1"/>
                </a:solidFill>
                <a:latin typeface="Tahoma" charset="0"/>
                <a:ea typeface="Tahoma" charset="0"/>
                <a:cs typeface="Tahoma" charset="0"/>
              </a:rPr>
              <a:t> 60</a:t>
            </a:r>
          </a:p>
        </p:txBody>
      </p:sp>
      <p:sp>
        <p:nvSpPr>
          <p:cNvPr id="17" name="Rectangle 16"/>
          <p:cNvSpPr/>
          <p:nvPr/>
        </p:nvSpPr>
        <p:spPr>
          <a:xfrm>
            <a:off x="3833447" y="916087"/>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a:solidFill>
                  <a:schemeClr val="bg1"/>
                </a:solidFill>
                <a:latin typeface="Tahoma" charset="0"/>
                <a:ea typeface="Tahoma" charset="0"/>
                <a:cs typeface="Tahoma" charset="0"/>
              </a:rPr>
              <a:t>ch.</a:t>
            </a:r>
            <a:r>
              <a:rPr lang="en-US" sz="3000" dirty="0">
                <a:solidFill>
                  <a:schemeClr val="bg1"/>
                </a:solidFill>
                <a:latin typeface="Tahoma" charset="0"/>
                <a:ea typeface="Tahoma" charset="0"/>
                <a:cs typeface="Tahoma" charset="0"/>
              </a:rPr>
              <a:t> 61</a:t>
            </a:r>
          </a:p>
        </p:txBody>
      </p:sp>
      <p:sp>
        <p:nvSpPr>
          <p:cNvPr id="18" name="Rectangle 17"/>
          <p:cNvSpPr/>
          <p:nvPr/>
        </p:nvSpPr>
        <p:spPr>
          <a:xfrm>
            <a:off x="1080722" y="1379931"/>
            <a:ext cx="6982556" cy="450555"/>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Tahoma" charset="0"/>
                <a:ea typeface="Tahoma" charset="0"/>
                <a:cs typeface="Tahoma" charset="0"/>
              </a:rPr>
              <a:t>The Work of the Anointed One</a:t>
            </a:r>
          </a:p>
        </p:txBody>
      </p:sp>
      <p:sp>
        <p:nvSpPr>
          <p:cNvPr id="19" name="Rectangle 18"/>
          <p:cNvSpPr/>
          <p:nvPr/>
        </p:nvSpPr>
        <p:spPr>
          <a:xfrm>
            <a:off x="1080722" y="2456460"/>
            <a:ext cx="6982556"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Tahoma" charset="0"/>
                <a:ea typeface="Tahoma" charset="0"/>
                <a:cs typeface="Tahoma" charset="0"/>
              </a:rPr>
              <a:t>Visions of Restored Jerusalem</a:t>
            </a:r>
          </a:p>
        </p:txBody>
      </p:sp>
      <p:sp>
        <p:nvSpPr>
          <p:cNvPr id="9" name="Rectangle 8"/>
          <p:cNvSpPr/>
          <p:nvPr/>
        </p:nvSpPr>
        <p:spPr>
          <a:xfrm>
            <a:off x="2322716" y="3173456"/>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2" name="Rectangle 11"/>
          <p:cNvSpPr/>
          <p:nvPr/>
        </p:nvSpPr>
        <p:spPr>
          <a:xfrm>
            <a:off x="1080723" y="3625618"/>
            <a:ext cx="6982556"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charset="0"/>
                <a:ea typeface="Tahoma" charset="0"/>
                <a:cs typeface="Tahoma" charset="0"/>
              </a:rPr>
              <a:t>Visions of Jehovah’s Judgment</a:t>
            </a:r>
          </a:p>
        </p:txBody>
      </p:sp>
      <p:sp>
        <p:nvSpPr>
          <p:cNvPr id="20" name="Rectangle 19"/>
          <p:cNvSpPr/>
          <p:nvPr/>
        </p:nvSpPr>
        <p:spPr>
          <a:xfrm>
            <a:off x="1495503" y="4325831"/>
            <a:ext cx="2028092" cy="548016"/>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21" name="Rectangle 20"/>
          <p:cNvSpPr/>
          <p:nvPr/>
        </p:nvSpPr>
        <p:spPr>
          <a:xfrm>
            <a:off x="1080723" y="4867130"/>
            <a:ext cx="6982556"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ahoma" charset="0"/>
                <a:ea typeface="Tahoma" charset="0"/>
                <a:cs typeface="Tahoma" charset="0"/>
              </a:rPr>
              <a:t>Confession and Cry to Jehovah for Help</a:t>
            </a:r>
          </a:p>
        </p:txBody>
      </p:sp>
      <p:sp>
        <p:nvSpPr>
          <p:cNvPr id="23" name="Rectangle 22"/>
          <p:cNvSpPr/>
          <p:nvPr/>
        </p:nvSpPr>
        <p:spPr>
          <a:xfrm>
            <a:off x="1080722" y="5587677"/>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56:9-59:8</a:t>
            </a:r>
          </a:p>
        </p:txBody>
      </p:sp>
      <p:sp>
        <p:nvSpPr>
          <p:cNvPr id="24" name="Rectangle 23"/>
          <p:cNvSpPr/>
          <p:nvPr/>
        </p:nvSpPr>
        <p:spPr>
          <a:xfrm>
            <a:off x="1080722" y="6043569"/>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Tahoma" charset="0"/>
                <a:ea typeface="Tahoma" charset="0"/>
                <a:cs typeface="Tahoma" charset="0"/>
              </a:rPr>
              <a:t>Rebukes of Current Jerusalem</a:t>
            </a:r>
          </a:p>
        </p:txBody>
      </p:sp>
      <p:sp>
        <p:nvSpPr>
          <p:cNvPr id="25" name="Rectangle 24"/>
          <p:cNvSpPr/>
          <p:nvPr/>
        </p:nvSpPr>
        <p:spPr>
          <a:xfrm>
            <a:off x="5808052" y="5586369"/>
            <a:ext cx="225522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65:1-66:17</a:t>
            </a:r>
            <a:endParaRPr lang="en-US" sz="3000" dirty="0">
              <a:solidFill>
                <a:schemeClr val="bg1"/>
              </a:solidFill>
              <a:latin typeface="Tahoma" charset="0"/>
              <a:ea typeface="Tahoma" charset="0"/>
              <a:cs typeface="Tahoma" charset="0"/>
            </a:endParaRPr>
          </a:p>
        </p:txBody>
      </p:sp>
      <p:sp>
        <p:nvSpPr>
          <p:cNvPr id="26" name="Rectangle 25"/>
          <p:cNvSpPr/>
          <p:nvPr/>
        </p:nvSpPr>
        <p:spPr>
          <a:xfrm>
            <a:off x="5544901" y="4325624"/>
            <a:ext cx="2138034" cy="541505"/>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27" name="Rectangle 26"/>
          <p:cNvSpPr/>
          <p:nvPr/>
        </p:nvSpPr>
        <p:spPr>
          <a:xfrm>
            <a:off x="5043098" y="3175699"/>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28" name="Rectangle 27"/>
          <p:cNvSpPr/>
          <p:nvPr/>
        </p:nvSpPr>
        <p:spPr>
          <a:xfrm>
            <a:off x="4680286" y="1997781"/>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a:solidFill>
                  <a:schemeClr val="bg1"/>
                </a:solidFill>
                <a:latin typeface="Tahoma" charset="0"/>
                <a:ea typeface="Tahoma" charset="0"/>
                <a:cs typeface="Tahoma" charset="0"/>
              </a:rPr>
              <a:t>ch.</a:t>
            </a:r>
            <a:r>
              <a:rPr lang="en-US" sz="3000" dirty="0">
                <a:solidFill>
                  <a:schemeClr val="bg1"/>
                </a:solidFill>
                <a:latin typeface="Tahoma" charset="0"/>
                <a:ea typeface="Tahoma" charset="0"/>
                <a:cs typeface="Tahoma" charset="0"/>
              </a:rPr>
              <a:t> 62</a:t>
            </a:r>
          </a:p>
        </p:txBody>
      </p:sp>
      <p:sp>
        <p:nvSpPr>
          <p:cNvPr id="22" name="Title 1"/>
          <p:cNvSpPr>
            <a:spLocks noGrp="1"/>
          </p:cNvSpPr>
          <p:nvPr>
            <p:ph type="title"/>
          </p:nvPr>
        </p:nvSpPr>
        <p:spPr>
          <a:xfrm>
            <a:off x="573190" y="98312"/>
            <a:ext cx="7886700" cy="741779"/>
          </a:xfrm>
        </p:spPr>
        <p:txBody>
          <a:bodyPr>
            <a:normAutofit/>
          </a:bodyPr>
          <a:lstStyle/>
          <a:p>
            <a:pPr algn="ctr"/>
            <a:r>
              <a:rPr lang="en-US" sz="3200">
                <a:latin typeface="Tahoma" charset="0"/>
                <a:ea typeface="Tahoma" charset="0"/>
                <a:cs typeface="Tahoma" charset="0"/>
              </a:rPr>
              <a:t>Isaiah 56-66</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157058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9" grpId="0" animBg="1"/>
      <p:bldP spid="12" grpId="0" animBg="1"/>
      <p:bldP spid="20" grpId="0" animBg="1"/>
      <p:bldP spid="21" grpId="0" animBg="1"/>
      <p:bldP spid="23" grpId="0" animBg="1"/>
      <p:bldP spid="24" grpId="0" animBg="1"/>
      <p:bldP spid="25" grpId="0" animBg="1"/>
      <p:bldP spid="26" grpId="0" animBg="1"/>
      <p:bldP spid="27"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781618" y="1373301"/>
            <a:ext cx="1580764" cy="54864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Tahoma" charset="0"/>
                <a:ea typeface="Tahoma" charset="0"/>
                <a:cs typeface="Tahoma" charset="0"/>
              </a:rPr>
              <a:t>60-62</a:t>
            </a:r>
          </a:p>
        </p:txBody>
      </p:sp>
      <p:sp>
        <p:nvSpPr>
          <p:cNvPr id="18" name="Rectangle 17"/>
          <p:cNvSpPr/>
          <p:nvPr/>
        </p:nvSpPr>
        <p:spPr>
          <a:xfrm>
            <a:off x="931388" y="1945901"/>
            <a:ext cx="7281225" cy="731520"/>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Tahoma" charset="0"/>
                <a:ea typeface="Tahoma" charset="0"/>
                <a:cs typeface="Tahoma" charset="0"/>
              </a:rPr>
              <a:t>The Future, Redeemed City of God</a:t>
            </a:r>
          </a:p>
        </p:txBody>
      </p:sp>
      <p:sp>
        <p:nvSpPr>
          <p:cNvPr id="9" name="Rectangle 8"/>
          <p:cNvSpPr/>
          <p:nvPr/>
        </p:nvSpPr>
        <p:spPr>
          <a:xfrm>
            <a:off x="1893668" y="3090930"/>
            <a:ext cx="2165071" cy="548640"/>
          </a:xfrm>
          <a:prstGeom prst="rect">
            <a:avLst/>
          </a:prstGeom>
          <a:solidFill>
            <a:srgbClr val="76D6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bg1"/>
                </a:solidFill>
                <a:latin typeface="Tahoma" charset="0"/>
                <a:ea typeface="Tahoma" charset="0"/>
                <a:cs typeface="Tahoma" charset="0"/>
              </a:rPr>
              <a:t>59:15-21</a:t>
            </a:r>
            <a:endParaRPr lang="en-US" sz="3600" dirty="0">
              <a:solidFill>
                <a:schemeClr val="bg1"/>
              </a:solidFill>
              <a:latin typeface="Tahoma" charset="0"/>
              <a:ea typeface="Tahoma" charset="0"/>
              <a:cs typeface="Tahoma" charset="0"/>
            </a:endParaRPr>
          </a:p>
        </p:txBody>
      </p:sp>
      <p:sp>
        <p:nvSpPr>
          <p:cNvPr id="12" name="Rectangle 11"/>
          <p:cNvSpPr/>
          <p:nvPr/>
        </p:nvSpPr>
        <p:spPr>
          <a:xfrm>
            <a:off x="931386" y="3640034"/>
            <a:ext cx="7281225" cy="731520"/>
          </a:xfrm>
          <a:prstGeom prst="rect">
            <a:avLst/>
          </a:prstGeom>
          <a:solidFill>
            <a:srgbClr val="76D6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Tahoma" charset="0"/>
                <a:ea typeface="Tahoma" charset="0"/>
                <a:cs typeface="Tahoma" charset="0"/>
              </a:rPr>
              <a:t>God Brings Judgment &amp; Salvation</a:t>
            </a:r>
          </a:p>
        </p:txBody>
      </p:sp>
      <p:sp>
        <p:nvSpPr>
          <p:cNvPr id="23" name="Rectangle 22"/>
          <p:cNvSpPr/>
          <p:nvPr/>
        </p:nvSpPr>
        <p:spPr>
          <a:xfrm>
            <a:off x="931386" y="4785064"/>
            <a:ext cx="2528751" cy="54864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Tahoma" charset="0"/>
                <a:ea typeface="Tahoma" charset="0"/>
                <a:cs typeface="Tahoma" charset="0"/>
              </a:rPr>
              <a:t>56:9-59:14</a:t>
            </a:r>
          </a:p>
        </p:txBody>
      </p:sp>
      <p:sp>
        <p:nvSpPr>
          <p:cNvPr id="24" name="Rectangle 23"/>
          <p:cNvSpPr/>
          <p:nvPr/>
        </p:nvSpPr>
        <p:spPr>
          <a:xfrm>
            <a:off x="931387" y="5333704"/>
            <a:ext cx="7281225" cy="73152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latin typeface="Tahoma" charset="0"/>
                <a:ea typeface="Tahoma" charset="0"/>
                <a:cs typeface="Tahoma" charset="0"/>
              </a:rPr>
              <a:t>The Present, Corrupted City of God</a:t>
            </a:r>
            <a:endParaRPr lang="en-US" sz="3600" dirty="0">
              <a:solidFill>
                <a:schemeClr val="tx1"/>
              </a:solidFill>
              <a:latin typeface="Tahoma" charset="0"/>
              <a:ea typeface="Tahoma" charset="0"/>
              <a:cs typeface="Tahoma" charset="0"/>
            </a:endParaRPr>
          </a:p>
        </p:txBody>
      </p:sp>
      <p:sp>
        <p:nvSpPr>
          <p:cNvPr id="25" name="Rectangle 24"/>
          <p:cNvSpPr/>
          <p:nvPr/>
        </p:nvSpPr>
        <p:spPr>
          <a:xfrm>
            <a:off x="5511714" y="4785064"/>
            <a:ext cx="2700897" cy="54864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Tahoma" charset="0"/>
                <a:ea typeface="Tahoma" charset="0"/>
                <a:cs typeface="Tahoma" charset="0"/>
              </a:rPr>
              <a:t>63:7-66:17</a:t>
            </a:r>
          </a:p>
        </p:txBody>
      </p:sp>
      <p:sp>
        <p:nvSpPr>
          <p:cNvPr id="27" name="Rectangle 26"/>
          <p:cNvSpPr/>
          <p:nvPr/>
        </p:nvSpPr>
        <p:spPr>
          <a:xfrm>
            <a:off x="4927805" y="3090930"/>
            <a:ext cx="1875692" cy="548640"/>
          </a:xfrm>
          <a:prstGeom prst="rect">
            <a:avLst/>
          </a:prstGeom>
          <a:solidFill>
            <a:srgbClr val="76D6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bg1"/>
                </a:solidFill>
                <a:latin typeface="Tahoma" charset="0"/>
                <a:ea typeface="Tahoma" charset="0"/>
                <a:cs typeface="Tahoma" charset="0"/>
              </a:rPr>
              <a:t>63:1-6</a:t>
            </a:r>
            <a:endParaRPr lang="en-US" sz="3600" dirty="0">
              <a:solidFill>
                <a:schemeClr val="bg1"/>
              </a:solidFill>
              <a:latin typeface="Tahoma" charset="0"/>
              <a:ea typeface="Tahoma" charset="0"/>
              <a:cs typeface="Tahoma" charset="0"/>
            </a:endParaRPr>
          </a:p>
        </p:txBody>
      </p:sp>
      <p:sp>
        <p:nvSpPr>
          <p:cNvPr id="2" name="Title 1"/>
          <p:cNvSpPr>
            <a:spLocks noGrp="1"/>
          </p:cNvSpPr>
          <p:nvPr>
            <p:ph type="title"/>
          </p:nvPr>
        </p:nvSpPr>
        <p:spPr>
          <a:xfrm>
            <a:off x="628650" y="341062"/>
            <a:ext cx="7886700" cy="741779"/>
          </a:xfrm>
        </p:spPr>
        <p:txBody>
          <a:bodyPr>
            <a:normAutofit/>
          </a:bodyPr>
          <a:lstStyle/>
          <a:p>
            <a:pPr algn="ctr"/>
            <a:r>
              <a:rPr lang="en-US" sz="3200">
                <a:latin typeface="Tahoma" charset="0"/>
                <a:ea typeface="Tahoma" charset="0"/>
                <a:cs typeface="Tahoma" charset="0"/>
              </a:rPr>
              <a:t>Isaiah 56-66</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1412413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a:latin typeface="Tahoma" charset="0"/>
                <a:ea typeface="Tahoma" charset="0"/>
                <a:cs typeface="Tahoma" charset="0"/>
              </a:rPr>
              <a:t>Isaiah 58 in the New Testament</a:t>
            </a:r>
          </a:p>
        </p:txBody>
      </p:sp>
      <p:sp>
        <p:nvSpPr>
          <p:cNvPr id="3" name="Content Placeholder 2"/>
          <p:cNvSpPr>
            <a:spLocks noGrp="1"/>
          </p:cNvSpPr>
          <p:nvPr>
            <p:ph idx="1"/>
          </p:nvPr>
        </p:nvSpPr>
        <p:spPr>
          <a:xfrm>
            <a:off x="182126" y="656491"/>
            <a:ext cx="8779749" cy="6045097"/>
          </a:xfrm>
        </p:spPr>
        <p:txBody>
          <a:bodyPr>
            <a:normAutofit fontScale="92500" lnSpcReduction="20000"/>
          </a:bodyPr>
          <a:lstStyle/>
          <a:p>
            <a:pPr marL="0" indent="0">
              <a:lnSpc>
                <a:spcPct val="120000"/>
              </a:lnSpc>
              <a:spcBef>
                <a:spcPts val="0"/>
              </a:spcBef>
              <a:buNone/>
            </a:pPr>
            <a:r>
              <a:rPr lang="en-US" sz="3100" b="1" u="sng" dirty="0">
                <a:latin typeface="Tahoma" charset="0"/>
                <a:ea typeface="Tahoma" charset="0"/>
                <a:cs typeface="Tahoma" charset="0"/>
              </a:rPr>
              <a:t>James 4</a:t>
            </a:r>
            <a:r>
              <a:rPr lang="en-US" sz="3100" b="1" dirty="0">
                <a:latin typeface="Tahoma" charset="0"/>
                <a:ea typeface="Tahoma" charset="0"/>
                <a:cs typeface="Tahoma" charset="0"/>
              </a:rPr>
              <a:t> </a:t>
            </a:r>
            <a:r>
              <a:rPr lang="en-US" sz="3100" b="1" i="1" dirty="0">
                <a:solidFill>
                  <a:srgbClr val="FFFF00"/>
                </a:solidFill>
                <a:latin typeface="Tahoma" charset="0"/>
                <a:ea typeface="Tahoma" charset="0"/>
                <a:cs typeface="Tahoma" charset="0"/>
              </a:rPr>
              <a:t>(see Isaiah 58:2-4)</a:t>
            </a:r>
            <a:endParaRPr lang="en-US" sz="3100" b="1" i="1" u="sng" dirty="0">
              <a:solidFill>
                <a:srgbClr val="FFFF00"/>
              </a:solidFill>
              <a:latin typeface="Tahoma" charset="0"/>
              <a:ea typeface="Tahoma" charset="0"/>
              <a:cs typeface="Tahoma" charset="0"/>
            </a:endParaRPr>
          </a:p>
          <a:p>
            <a:pPr marL="0" indent="0">
              <a:lnSpc>
                <a:spcPct val="110000"/>
              </a:lnSpc>
              <a:spcBef>
                <a:spcPts val="0"/>
              </a:spcBef>
              <a:buNone/>
            </a:pPr>
            <a:r>
              <a:rPr lang="en-US" sz="3500" dirty="0">
                <a:latin typeface="Tahoma" charset="0"/>
                <a:ea typeface="Tahoma" charset="0"/>
                <a:cs typeface="Tahoma" charset="0"/>
              </a:rPr>
              <a:t>What causes quarrels and what causes fights among you? Is it not this, that your passions are at war within you? You desire and do not have, so you murder. You covet and cannot obtain, so you fight and quarrel. You do not have, because you do not ask. You ask and do not receive, because you ask wrongly, to spend it on your passions. </a:t>
            </a:r>
            <a:r>
              <a:rPr lang="mr-IN" sz="3500" dirty="0">
                <a:latin typeface="Tahoma" charset="0"/>
                <a:ea typeface="Tahoma" charset="0"/>
                <a:cs typeface="Tahoma" charset="0"/>
              </a:rPr>
              <a:t>…</a:t>
            </a:r>
            <a:r>
              <a:rPr lang="en-US" sz="3500" dirty="0">
                <a:latin typeface="Tahoma" charset="0"/>
                <a:ea typeface="Tahoma" charset="0"/>
                <a:cs typeface="Tahoma" charset="0"/>
              </a:rPr>
              <a:t> Draw near to God, and he will draw near to you. Cleanse your hands, you sinners, and purify your hearts, you double-minded. Be wretched and mourn and weep.</a:t>
            </a:r>
            <a:endParaRPr lang="en-US" sz="35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7114490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21938</TotalTime>
  <Words>1782</Words>
  <Application>Microsoft Office PowerPoint</Application>
  <PresentationFormat>On-screen Show (4:3)</PresentationFormat>
  <Paragraphs>271</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Mangal</vt:lpstr>
      <vt:lpstr>Tahoma</vt:lpstr>
      <vt:lpstr>Wingdings</vt:lpstr>
      <vt:lpstr>Office Theme</vt:lpstr>
      <vt:lpstr>Book of Isaiah</vt:lpstr>
      <vt:lpstr>Class Plan</vt:lpstr>
      <vt:lpstr> Isaiah 58:1 – 59:8 Rebukes of Current Jerusalem</vt:lpstr>
      <vt:lpstr> Isaiah 58:1 – 59:8 Rebukes of Current Jerusalem</vt:lpstr>
      <vt:lpstr>Isaiah 56:1</vt:lpstr>
      <vt:lpstr>Isaiah 56-66: Tension in God’s Promises</vt:lpstr>
      <vt:lpstr>Isaiah 56-66</vt:lpstr>
      <vt:lpstr>Isaiah 56-66</vt:lpstr>
      <vt:lpstr>Isaiah 58 in the New Testament</vt:lpstr>
      <vt:lpstr>Isaiah 58 in the New Testament</vt:lpstr>
      <vt:lpstr>Isaiah 59 in the New Testament</vt:lpstr>
      <vt:lpstr>Structure of Isaiah</vt:lpstr>
      <vt:lpstr>Isaiah Highlights (56-66)</vt:lpstr>
      <vt:lpstr>Book of Isaiah</vt:lpstr>
      <vt:lpstr>Structure of Isaiah</vt:lpstr>
      <vt:lpstr>Isaiah Highlights (40-55)</vt:lpstr>
      <vt:lpstr>Structure of Isaiah</vt:lpstr>
      <vt:lpstr>Isaiah Highlights (1-12)</vt:lpstr>
      <vt:lpstr>Structure of Isaiah</vt:lpstr>
      <vt:lpstr>Isaiah Highlights (13-27)</vt:lpstr>
      <vt:lpstr>Structure of Isaiah</vt:lpstr>
      <vt:lpstr>Isaiah Highlights (28-39)</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Robert McDonald</cp:lastModifiedBy>
  <cp:revision>311</cp:revision>
  <cp:lastPrinted>2018-05-09T21:48:23Z</cp:lastPrinted>
  <dcterms:created xsi:type="dcterms:W3CDTF">2017-12-06T22:33:32Z</dcterms:created>
  <dcterms:modified xsi:type="dcterms:W3CDTF">2018-05-10T01:17:47Z</dcterms:modified>
</cp:coreProperties>
</file>