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8"/>
  </p:handoutMasterIdLst>
  <p:sldIdLst>
    <p:sldId id="336" r:id="rId2"/>
    <p:sldId id="404" r:id="rId3"/>
    <p:sldId id="418" r:id="rId4"/>
    <p:sldId id="383" r:id="rId5"/>
    <p:sldId id="413" r:id="rId6"/>
    <p:sldId id="419" r:id="rId7"/>
    <p:sldId id="417" r:id="rId8"/>
    <p:sldId id="416" r:id="rId9"/>
    <p:sldId id="409" r:id="rId10"/>
    <p:sldId id="410" r:id="rId11"/>
    <p:sldId id="412" r:id="rId12"/>
    <p:sldId id="337" r:id="rId13"/>
    <p:sldId id="359" r:id="rId14"/>
    <p:sldId id="360" r:id="rId15"/>
    <p:sldId id="338" r:id="rId16"/>
    <p:sldId id="364" r:id="rId17"/>
    <p:sldId id="340" r:id="rId18"/>
    <p:sldId id="341" r:id="rId19"/>
    <p:sldId id="342" r:id="rId20"/>
    <p:sldId id="343" r:id="rId21"/>
    <p:sldId id="406" r:id="rId22"/>
    <p:sldId id="294" r:id="rId23"/>
    <p:sldId id="344" r:id="rId24"/>
    <p:sldId id="271" r:id="rId25"/>
    <p:sldId id="405" r:id="rId26"/>
    <p:sldId id="420"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5/12/2018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5/12/2018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3416320"/>
          </a:xfrm>
          <a:prstGeom prst="rect">
            <a:avLst/>
          </a:prstGeom>
          <a:noFill/>
        </p:spPr>
        <p:txBody>
          <a:bodyPr wrap="square" rtlCol="0">
            <a:spAutoFit/>
          </a:bodyPr>
          <a:lstStyle/>
          <a:p>
            <a:pPr marL="457200" indent="-457200">
              <a:buFont typeface="Wingdings" charset="2"/>
              <a:buChar char="q"/>
            </a:pPr>
            <a:r>
              <a:rPr lang="en-US" sz="2400" dirty="0"/>
              <a:t>I dwell in a high and holy place, and with the contrite and lowly</a:t>
            </a:r>
            <a:r>
              <a:rPr lang="en-US" sz="2400" dirty="0" smtClean="0"/>
              <a:t>.</a:t>
            </a:r>
          </a:p>
          <a:p>
            <a:pPr marL="457200" indent="-457200">
              <a:buFont typeface="Wingdings" charset="2"/>
              <a:buChar char="q"/>
            </a:pPr>
            <a:r>
              <a:rPr lang="en-US" sz="2400" dirty="0" smtClean="0"/>
              <a:t>Is this not the fast I choose, to loosen the bonds of wickedness?</a:t>
            </a:r>
            <a:endParaRPr lang="en-US" sz="2400" dirty="0"/>
          </a:p>
          <a:p>
            <a:pPr marL="457200" indent="-457200">
              <a:buFont typeface="Wingdings" charset="2"/>
              <a:buChar char="q"/>
            </a:pPr>
            <a:r>
              <a:rPr lang="en-US" sz="2400" dirty="0"/>
              <a:t>The 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The Spirit of the Lord is on me</a:t>
            </a:r>
            <a:r>
              <a:rPr lang="mr-IN" sz="2400" dirty="0"/>
              <a:t>…</a:t>
            </a:r>
            <a:r>
              <a:rPr lang="en-US" sz="2400" dirty="0"/>
              <a:t>to proclaim good news to the poor.</a:t>
            </a:r>
          </a:p>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smtClean="0"/>
              <a:t>Oh, that you would rend the heavens and come down!</a:t>
            </a:r>
          </a:p>
          <a:p>
            <a:pPr marL="457200" indent="-457200">
              <a:buFont typeface="Wingdings" charset="2"/>
              <a:buChar char="q"/>
            </a:pPr>
            <a:r>
              <a:rPr lang="en-US" sz="2400" dirty="0" smtClean="0"/>
              <a:t>Behold, I create a new heavens and a new earth!</a:t>
            </a:r>
            <a:endParaRPr lang="en-US" sz="2400" dirty="0"/>
          </a:p>
        </p:txBody>
      </p:sp>
      <p:sp>
        <p:nvSpPr>
          <p:cNvPr id="17" name="Rectangle 16"/>
          <p:cNvSpPr/>
          <p:nvPr/>
        </p:nvSpPr>
        <p:spPr>
          <a:xfrm>
            <a:off x="76198" y="271763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6198" y="1212146"/>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6198" y="196292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6196" y="46136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6197" y="234420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6197" y="3091060"/>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6196" y="158513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12" name="Rectangle 11"/>
          <p:cNvSpPr/>
          <p:nvPr/>
        </p:nvSpPr>
        <p:spPr>
          <a:xfrm>
            <a:off x="76195" y="84077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58</a:t>
            </a:r>
            <a:endParaRPr lang="en-US" sz="2000" b="1" dirty="0">
              <a:solidFill>
                <a:schemeClr val="bg1"/>
              </a:solidFill>
            </a:endParaRPr>
          </a:p>
        </p:txBody>
      </p:sp>
      <p:sp>
        <p:nvSpPr>
          <p:cNvPr id="13" name="Rectangle 12"/>
          <p:cNvSpPr/>
          <p:nvPr/>
        </p:nvSpPr>
        <p:spPr>
          <a:xfrm>
            <a:off x="76194" y="346885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65</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916087"/>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379931"/>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456460"/>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317345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62561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4325831"/>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867130"/>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587677"/>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6043569"/>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08052" y="5586369"/>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65-66</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4325624"/>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317569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573190" y="98312"/>
            <a:ext cx="7886700" cy="741779"/>
          </a:xfrm>
        </p:spPr>
        <p:txBody>
          <a:bodyPr>
            <a:normAutofit/>
          </a:bodyPr>
          <a:lstStyle/>
          <a:p>
            <a:pPr algn="ctr"/>
            <a:r>
              <a:rPr lang="en-US" sz="3200" smtClean="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r>
              <a:rPr lang="en-US" sz="4000" dirty="0" smtClean="0">
                <a:solidFill>
                  <a:srgbClr val="FFFF00"/>
                </a:solidFill>
                <a:latin typeface="Tahoma" charset="0"/>
                <a:ea typeface="Tahoma" charset="0"/>
                <a:cs typeface="Tahoma" charset="0"/>
              </a:rPr>
              <a:t>*Next: chapter 66*</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499" y="311016"/>
            <a:ext cx="8383003" cy="276726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chemeClr val="tx1"/>
                </a:solidFill>
                <a:latin typeface="Tahoma" charset="0"/>
                <a:ea typeface="Tahoma" charset="0"/>
                <a:cs typeface="Tahoma" charset="0"/>
              </a:rPr>
              <a:t>“</a:t>
            </a:r>
            <a:r>
              <a:rPr lang="en-US" sz="2800" dirty="0" smtClean="0">
                <a:solidFill>
                  <a:schemeClr val="tx1"/>
                </a:solidFill>
                <a:latin typeface="Tahoma" charset="0"/>
                <a:ea typeface="Tahoma" charset="0"/>
                <a:cs typeface="Tahoma" charset="0"/>
              </a:rPr>
              <a:t>Our holy and beautiful house,</a:t>
            </a:r>
          </a:p>
          <a:p>
            <a:r>
              <a:rPr lang="en-US" sz="2800" dirty="0" smtClean="0">
                <a:solidFill>
                  <a:schemeClr val="tx1"/>
                </a:solidFill>
                <a:latin typeface="Tahoma" charset="0"/>
                <a:ea typeface="Tahoma" charset="0"/>
                <a:cs typeface="Tahoma" charset="0"/>
              </a:rPr>
              <a:t>Where our fathers praised you,</a:t>
            </a:r>
          </a:p>
          <a:p>
            <a:r>
              <a:rPr lang="en-US" sz="2800" dirty="0" smtClean="0">
                <a:solidFill>
                  <a:schemeClr val="tx1"/>
                </a:solidFill>
                <a:latin typeface="Tahoma" charset="0"/>
                <a:ea typeface="Tahoma" charset="0"/>
                <a:cs typeface="Tahoma" charset="0"/>
              </a:rPr>
              <a:t>Has been burned by fire;</a:t>
            </a:r>
            <a:endParaRPr lang="en-US" sz="2800" dirty="0">
              <a:solidFill>
                <a:schemeClr val="tx1"/>
              </a:solidFill>
              <a:latin typeface="Tahoma" charset="0"/>
              <a:ea typeface="Tahoma" charset="0"/>
              <a:cs typeface="Tahoma" charset="0"/>
            </a:endParaRPr>
          </a:p>
          <a:p>
            <a:r>
              <a:rPr lang="en-US" sz="2800" dirty="0" smtClean="0">
                <a:solidFill>
                  <a:schemeClr val="tx1"/>
                </a:solidFill>
                <a:latin typeface="Tahoma" charset="0"/>
                <a:ea typeface="Tahoma" charset="0"/>
                <a:cs typeface="Tahoma" charset="0"/>
              </a:rPr>
              <a:t>And all our precious things have become a ruin.</a:t>
            </a:r>
          </a:p>
          <a:p>
            <a:r>
              <a:rPr lang="en-US" sz="2800" dirty="0" smtClean="0">
                <a:solidFill>
                  <a:schemeClr val="tx1"/>
                </a:solidFill>
                <a:latin typeface="Tahoma" charset="0"/>
                <a:ea typeface="Tahoma" charset="0"/>
                <a:cs typeface="Tahoma" charset="0"/>
              </a:rPr>
              <a:t>Will you restrain yourself at these things, O Lord?</a:t>
            </a:r>
          </a:p>
          <a:p>
            <a:r>
              <a:rPr lang="en-US" sz="2800" dirty="0" smtClean="0">
                <a:solidFill>
                  <a:schemeClr val="tx1"/>
                </a:solidFill>
                <a:latin typeface="Tahoma" charset="0"/>
                <a:ea typeface="Tahoma" charset="0"/>
                <a:cs typeface="Tahoma" charset="0"/>
              </a:rPr>
              <a:t>Will you keep silent and afflict us beyond measure?”</a:t>
            </a:r>
          </a:p>
        </p:txBody>
      </p:sp>
      <p:sp>
        <p:nvSpPr>
          <p:cNvPr id="6" name="Rectangle 5"/>
          <p:cNvSpPr/>
          <p:nvPr/>
        </p:nvSpPr>
        <p:spPr>
          <a:xfrm>
            <a:off x="380499" y="3657600"/>
            <a:ext cx="8383003" cy="303195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ahoma" charset="0"/>
                <a:ea typeface="Tahoma" charset="0"/>
                <a:cs typeface="Tahoma" charset="0"/>
              </a:rPr>
              <a:t>“I permitted Myself to be sought by those who did not ask for me;</a:t>
            </a:r>
          </a:p>
          <a:p>
            <a:r>
              <a:rPr lang="en-US" sz="3200" dirty="0" smtClean="0">
                <a:solidFill>
                  <a:schemeClr val="tx1"/>
                </a:solidFill>
                <a:latin typeface="Tahoma" charset="0"/>
                <a:ea typeface="Tahoma" charset="0"/>
                <a:cs typeface="Tahoma" charset="0"/>
              </a:rPr>
              <a:t>I permitted Myself to be found by those who did not seek me.</a:t>
            </a:r>
          </a:p>
          <a:p>
            <a:r>
              <a:rPr lang="en-US" sz="3200" dirty="0" smtClean="0">
                <a:solidFill>
                  <a:schemeClr val="tx1"/>
                </a:solidFill>
                <a:latin typeface="Tahoma" charset="0"/>
                <a:ea typeface="Tahoma" charset="0"/>
                <a:cs typeface="Tahoma" charset="0"/>
              </a:rPr>
              <a:t>I said, ‘Here am I, here am I,’</a:t>
            </a:r>
          </a:p>
          <a:p>
            <a:r>
              <a:rPr lang="en-US" sz="3200" dirty="0" smtClean="0">
                <a:solidFill>
                  <a:schemeClr val="tx1"/>
                </a:solidFill>
                <a:latin typeface="Tahoma" charset="0"/>
                <a:ea typeface="Tahoma" charset="0"/>
                <a:cs typeface="Tahoma" charset="0"/>
              </a:rPr>
              <a:t>To a nation which did not call on my name.”</a:t>
            </a:r>
          </a:p>
        </p:txBody>
      </p:sp>
      <p:sp>
        <p:nvSpPr>
          <p:cNvPr id="7" name="Rectangle 6"/>
          <p:cNvSpPr/>
          <p:nvPr/>
        </p:nvSpPr>
        <p:spPr>
          <a:xfrm>
            <a:off x="5702968" y="311016"/>
            <a:ext cx="3060534" cy="109667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latin typeface="Tahoma" charset="0"/>
                <a:ea typeface="Tahoma" charset="0"/>
                <a:cs typeface="Tahoma" charset="0"/>
              </a:rPr>
              <a:t>Israel laments </a:t>
            </a:r>
          </a:p>
          <a:p>
            <a:pPr algn="ctr"/>
            <a:r>
              <a:rPr lang="en-US" sz="2800" dirty="0" smtClean="0">
                <a:solidFill>
                  <a:schemeClr val="bg1"/>
                </a:solidFill>
                <a:latin typeface="Tahoma" charset="0"/>
                <a:ea typeface="Tahoma" charset="0"/>
                <a:cs typeface="Tahoma" charset="0"/>
              </a:rPr>
              <a:t>(64:11-12)</a:t>
            </a:r>
            <a:endParaRPr lang="en-US" sz="2800" dirty="0">
              <a:solidFill>
                <a:schemeClr val="bg1"/>
              </a:solidFill>
              <a:latin typeface="Tahoma" charset="0"/>
              <a:ea typeface="Tahoma" charset="0"/>
              <a:cs typeface="Tahoma" charset="0"/>
            </a:endParaRPr>
          </a:p>
        </p:txBody>
      </p:sp>
      <p:sp>
        <p:nvSpPr>
          <p:cNvPr id="8" name="Rectangle 7"/>
          <p:cNvSpPr/>
          <p:nvPr/>
        </p:nvSpPr>
        <p:spPr>
          <a:xfrm>
            <a:off x="5329989" y="3078278"/>
            <a:ext cx="3433513" cy="603385"/>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latin typeface="Tahoma" charset="0"/>
                <a:ea typeface="Tahoma" charset="0"/>
                <a:cs typeface="Tahoma" charset="0"/>
              </a:rPr>
              <a:t>God responds (65:1)</a:t>
            </a:r>
            <a:endParaRPr lang="en-US" sz="2800" dirty="0" smtClean="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61:10-62:12</a:t>
            </a: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916087"/>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379931"/>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456460"/>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317345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62561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4325831"/>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867130"/>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587677"/>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6043569"/>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08052" y="5586369"/>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4325624"/>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317569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573190" y="98312"/>
            <a:ext cx="7886700" cy="741779"/>
          </a:xfrm>
        </p:spPr>
        <p:txBody>
          <a:bodyPr>
            <a:normAutofit/>
          </a:bodyPr>
          <a:lstStyle/>
          <a:p>
            <a:pPr algn="ctr"/>
            <a:r>
              <a:rPr lang="en-US" sz="3200" smtClean="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42386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0499" y="782049"/>
            <a:ext cx="8383003" cy="2743201"/>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ahoma" charset="0"/>
                <a:ea typeface="Tahoma" charset="0"/>
                <a:cs typeface="Tahoma" charset="0"/>
              </a:rPr>
              <a:t>“I permitted Myself to be sought by those who did not ask for me;</a:t>
            </a:r>
          </a:p>
          <a:p>
            <a:r>
              <a:rPr lang="en-US" sz="2800" dirty="0" smtClean="0">
                <a:solidFill>
                  <a:schemeClr val="tx1"/>
                </a:solidFill>
                <a:latin typeface="Tahoma" charset="0"/>
                <a:ea typeface="Tahoma" charset="0"/>
                <a:cs typeface="Tahoma" charset="0"/>
              </a:rPr>
              <a:t>I permitted Myself to be found by those who did not seek me.</a:t>
            </a:r>
          </a:p>
          <a:p>
            <a:r>
              <a:rPr lang="en-US" sz="2800" dirty="0" smtClean="0">
                <a:solidFill>
                  <a:schemeClr val="tx1"/>
                </a:solidFill>
                <a:latin typeface="Tahoma" charset="0"/>
                <a:ea typeface="Tahoma" charset="0"/>
                <a:cs typeface="Tahoma" charset="0"/>
              </a:rPr>
              <a:t>I said, ‘Here am I, here am I,’</a:t>
            </a:r>
          </a:p>
          <a:p>
            <a:r>
              <a:rPr lang="en-US" sz="2800" dirty="0" smtClean="0">
                <a:solidFill>
                  <a:schemeClr val="tx1"/>
                </a:solidFill>
                <a:latin typeface="Tahoma" charset="0"/>
                <a:ea typeface="Tahoma" charset="0"/>
                <a:cs typeface="Tahoma" charset="0"/>
              </a:rPr>
              <a:t>To a nation which did not call on my name.</a:t>
            </a:r>
          </a:p>
        </p:txBody>
      </p:sp>
      <p:sp>
        <p:nvSpPr>
          <p:cNvPr id="8" name="Rectangle 7"/>
          <p:cNvSpPr/>
          <p:nvPr/>
        </p:nvSpPr>
        <p:spPr>
          <a:xfrm>
            <a:off x="4969566" y="166635"/>
            <a:ext cx="3793936" cy="603385"/>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latin typeface="Tahoma" charset="0"/>
                <a:ea typeface="Tahoma" charset="0"/>
                <a:cs typeface="Tahoma" charset="0"/>
              </a:rPr>
              <a:t>God responds (65:1-3)</a:t>
            </a:r>
            <a:endParaRPr lang="en-US" sz="2800" dirty="0" smtClean="0">
              <a:solidFill>
                <a:schemeClr val="bg1"/>
              </a:solidFill>
              <a:latin typeface="Tahoma" charset="0"/>
              <a:ea typeface="Tahoma" charset="0"/>
              <a:cs typeface="Tahoma" charset="0"/>
            </a:endParaRPr>
          </a:p>
        </p:txBody>
      </p:sp>
      <p:sp>
        <p:nvSpPr>
          <p:cNvPr id="9" name="Rectangle 8"/>
          <p:cNvSpPr/>
          <p:nvPr/>
        </p:nvSpPr>
        <p:spPr>
          <a:xfrm>
            <a:off x="380498" y="3386103"/>
            <a:ext cx="8383003" cy="310206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ahoma" charset="0"/>
                <a:ea typeface="Tahoma" charset="0"/>
                <a:cs typeface="Tahoma" charset="0"/>
              </a:rPr>
              <a:t>I have spread out my hands all day long to a rebellious people,</a:t>
            </a:r>
          </a:p>
          <a:p>
            <a:r>
              <a:rPr lang="en-US" sz="2800" dirty="0" smtClean="0">
                <a:solidFill>
                  <a:schemeClr val="tx1"/>
                </a:solidFill>
                <a:latin typeface="Tahoma" charset="0"/>
                <a:ea typeface="Tahoma" charset="0"/>
                <a:cs typeface="Tahoma" charset="0"/>
              </a:rPr>
              <a:t>Who walk in the way which is not good, following in their own thoughts,</a:t>
            </a:r>
          </a:p>
          <a:p>
            <a:r>
              <a:rPr lang="en-US" sz="2800" dirty="0" smtClean="0">
                <a:solidFill>
                  <a:schemeClr val="tx1"/>
                </a:solidFill>
                <a:latin typeface="Tahoma" charset="0"/>
                <a:ea typeface="Tahoma" charset="0"/>
                <a:cs typeface="Tahoma" charset="0"/>
              </a:rPr>
              <a:t>A people who continually provoke me to my face,</a:t>
            </a:r>
          </a:p>
          <a:p>
            <a:r>
              <a:rPr lang="en-US" sz="2800" dirty="0" smtClean="0">
                <a:solidFill>
                  <a:schemeClr val="tx1"/>
                </a:solidFill>
                <a:latin typeface="Tahoma" charset="0"/>
                <a:ea typeface="Tahoma" charset="0"/>
                <a:cs typeface="Tahoma" charset="0"/>
              </a:rPr>
              <a:t>Offering sacrifices in gardens and burning incense on bricks.”</a:t>
            </a:r>
          </a:p>
        </p:txBody>
      </p:sp>
      <p:sp>
        <p:nvSpPr>
          <p:cNvPr id="10" name="Rectangle 9"/>
          <p:cNvSpPr/>
          <p:nvPr/>
        </p:nvSpPr>
        <p:spPr>
          <a:xfrm>
            <a:off x="4969565" y="6122264"/>
            <a:ext cx="3793936" cy="603385"/>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Continues</a:t>
            </a:r>
            <a:r>
              <a:rPr lang="mr-IN" sz="2800" dirty="0" smtClean="0">
                <a:solidFill>
                  <a:schemeClr val="bg1"/>
                </a:solidFill>
                <a:latin typeface="Tahoma" charset="0"/>
                <a:ea typeface="Tahoma" charset="0"/>
                <a:cs typeface="Tahoma" charset="0"/>
              </a:rPr>
              <a:t>…</a:t>
            </a:r>
            <a:r>
              <a:rPr lang="en-US" sz="2800" dirty="0" smtClean="0">
                <a:solidFill>
                  <a:schemeClr val="bg1"/>
                </a:solidFill>
                <a:latin typeface="Tahoma" charset="0"/>
                <a:ea typeface="Tahoma" charset="0"/>
                <a:cs typeface="Tahoma" charset="0"/>
              </a:rPr>
              <a:t> (65:4-7)</a:t>
            </a:r>
          </a:p>
        </p:txBody>
      </p:sp>
    </p:spTree>
    <p:extLst>
      <p:ext uri="{BB962C8B-B14F-4D97-AF65-F5344CB8AC3E}">
        <p14:creationId xmlns:p14="http://schemas.microsoft.com/office/powerpoint/2010/main" val="40004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65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45097"/>
          </a:xfrm>
        </p:spPr>
        <p:txBody>
          <a:bodyPr>
            <a:normAutofit fontScale="850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Romans 10</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(see Isaiah 65:1-2)</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300" dirty="0" smtClean="0">
                <a:latin typeface="Tahoma" charset="0"/>
                <a:ea typeface="Tahoma" charset="0"/>
                <a:cs typeface="Tahoma" charset="0"/>
              </a:rPr>
              <a:t>But I say, surely Israel did not know, did they? First Moses says,</a:t>
            </a:r>
          </a:p>
          <a:p>
            <a:pPr marL="0" indent="0">
              <a:lnSpc>
                <a:spcPct val="110000"/>
              </a:lnSpc>
              <a:spcBef>
                <a:spcPts val="0"/>
              </a:spcBef>
              <a:buNone/>
            </a:pPr>
            <a:r>
              <a:rPr lang="en-US" sz="3300" dirty="0" smtClean="0">
                <a:latin typeface="Tahoma" charset="0"/>
                <a:ea typeface="Tahoma" charset="0"/>
                <a:cs typeface="Tahoma" charset="0"/>
              </a:rPr>
              <a:t>“I will make you jealous by that which is not a nation,</a:t>
            </a:r>
          </a:p>
          <a:p>
            <a:pPr marL="0" indent="0">
              <a:lnSpc>
                <a:spcPct val="110000"/>
              </a:lnSpc>
              <a:spcBef>
                <a:spcPts val="0"/>
              </a:spcBef>
              <a:spcAft>
                <a:spcPts val="1200"/>
              </a:spcAft>
              <a:buNone/>
            </a:pPr>
            <a:r>
              <a:rPr lang="en-US" sz="3300" dirty="0" smtClean="0">
                <a:latin typeface="Tahoma" charset="0"/>
                <a:ea typeface="Tahoma" charset="0"/>
                <a:cs typeface="Tahoma" charset="0"/>
              </a:rPr>
              <a:t>By a nation without understanding I will anger you.”</a:t>
            </a:r>
          </a:p>
          <a:p>
            <a:pPr marL="0" indent="0">
              <a:lnSpc>
                <a:spcPct val="110000"/>
              </a:lnSpc>
              <a:spcBef>
                <a:spcPts val="0"/>
              </a:spcBef>
              <a:buNone/>
            </a:pPr>
            <a:r>
              <a:rPr lang="en-US" sz="3800" dirty="0" smtClean="0">
                <a:latin typeface="Tahoma" charset="0"/>
                <a:ea typeface="Tahoma" charset="0"/>
                <a:cs typeface="Tahoma" charset="0"/>
              </a:rPr>
              <a:t>And Isaiah is very bold and says,</a:t>
            </a:r>
          </a:p>
          <a:p>
            <a:pPr marL="0" indent="0">
              <a:lnSpc>
                <a:spcPct val="110000"/>
              </a:lnSpc>
              <a:spcBef>
                <a:spcPts val="0"/>
              </a:spcBef>
              <a:buNone/>
            </a:pPr>
            <a:r>
              <a:rPr lang="en-US" sz="3800" dirty="0" smtClean="0">
                <a:solidFill>
                  <a:srgbClr val="FFFF00"/>
                </a:solidFill>
                <a:latin typeface="Tahoma" charset="0"/>
                <a:ea typeface="Tahoma" charset="0"/>
                <a:cs typeface="Tahoma" charset="0"/>
              </a:rPr>
              <a:t>“I was found by those who did not seek me, I became manifest to those who did not ask for me.”</a:t>
            </a:r>
          </a:p>
          <a:p>
            <a:pPr marL="0" indent="0">
              <a:lnSpc>
                <a:spcPct val="110000"/>
              </a:lnSpc>
              <a:spcBef>
                <a:spcPts val="0"/>
              </a:spcBef>
              <a:buNone/>
            </a:pPr>
            <a:r>
              <a:rPr lang="en-US" sz="3800" dirty="0" smtClean="0">
                <a:latin typeface="Tahoma" charset="0"/>
                <a:ea typeface="Tahoma" charset="0"/>
                <a:cs typeface="Tahoma" charset="0"/>
              </a:rPr>
              <a:t>But as for Israel He says,</a:t>
            </a:r>
          </a:p>
          <a:p>
            <a:pPr marL="0" indent="0">
              <a:lnSpc>
                <a:spcPct val="110000"/>
              </a:lnSpc>
              <a:spcBef>
                <a:spcPts val="0"/>
              </a:spcBef>
              <a:buNone/>
            </a:pPr>
            <a:r>
              <a:rPr lang="en-US" sz="3800" dirty="0" smtClean="0">
                <a:solidFill>
                  <a:srgbClr val="FFFF00"/>
                </a:solidFill>
                <a:latin typeface="Tahoma" charset="0"/>
                <a:ea typeface="Tahoma" charset="0"/>
                <a:cs typeface="Tahoma" charset="0"/>
              </a:rPr>
              <a:t>“All day long I have stretched out my hands to a disobedient and obstinate people.”</a:t>
            </a:r>
            <a:endParaRPr lang="en-US" sz="38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36525"/>
            <a:ext cx="7886700" cy="994442"/>
          </a:xfrm>
        </p:spPr>
        <p:txBody>
          <a:bodyPr>
            <a:normAutofit/>
          </a:bodyPr>
          <a:lstStyle/>
          <a:p>
            <a:pPr algn="ctr"/>
            <a:r>
              <a:rPr lang="en-US" sz="3200" dirty="0" smtClean="0">
                <a:latin typeface="Tahoma" charset="0"/>
                <a:ea typeface="Tahoma" charset="0"/>
                <a:cs typeface="Tahoma" charset="0"/>
              </a:rPr>
              <a:t> </a:t>
            </a:r>
            <a:r>
              <a:rPr lang="en-US" sz="2800" dirty="0" smtClean="0">
                <a:latin typeface="Tahoma" charset="0"/>
                <a:ea typeface="Tahoma" charset="0"/>
                <a:cs typeface="Tahoma" charset="0"/>
              </a:rPr>
              <a:t>Isaiah 65:8-16</a:t>
            </a:r>
            <a:br>
              <a:rPr lang="en-US" sz="2800" dirty="0" smtClean="0">
                <a:latin typeface="Tahoma" charset="0"/>
                <a:ea typeface="Tahoma" charset="0"/>
                <a:cs typeface="Tahoma" charset="0"/>
              </a:rPr>
            </a:br>
            <a:r>
              <a:rPr lang="en-US" sz="2800" dirty="0" smtClean="0">
                <a:latin typeface="Tahoma" charset="0"/>
                <a:ea typeface="Tahoma" charset="0"/>
                <a:cs typeface="Tahoma" charset="0"/>
              </a:rPr>
              <a:t>The Contrast</a:t>
            </a:r>
            <a:endParaRPr lang="en-US" sz="2800" dirty="0">
              <a:latin typeface="Tahoma" charset="0"/>
              <a:ea typeface="Tahoma" charset="0"/>
              <a:cs typeface="Tahoma" charset="0"/>
            </a:endParaRPr>
          </a:p>
        </p:txBody>
      </p:sp>
      <p:sp>
        <p:nvSpPr>
          <p:cNvPr id="3" name="Text Placeholder 2"/>
          <p:cNvSpPr>
            <a:spLocks noGrp="1"/>
          </p:cNvSpPr>
          <p:nvPr>
            <p:ph type="body" idx="1"/>
          </p:nvPr>
        </p:nvSpPr>
        <p:spPr>
          <a:xfrm>
            <a:off x="629841" y="1130967"/>
            <a:ext cx="3868340" cy="823912"/>
          </a:xfrm>
        </p:spPr>
        <p:txBody>
          <a:bodyPr anchor="ctr">
            <a:normAutofit/>
          </a:bodyPr>
          <a:lstStyle/>
          <a:p>
            <a:r>
              <a:rPr lang="en-US" sz="3200" dirty="0" smtClean="0">
                <a:latin typeface="Tahoma" charset="0"/>
                <a:ea typeface="Tahoma" charset="0"/>
                <a:cs typeface="Tahoma" charset="0"/>
              </a:rPr>
              <a:t>God’s Servants</a:t>
            </a:r>
            <a:endParaRPr lang="en-US" sz="3200" dirty="0">
              <a:latin typeface="Tahoma" charset="0"/>
              <a:ea typeface="Tahoma" charset="0"/>
              <a:cs typeface="Tahoma" charset="0"/>
            </a:endParaRPr>
          </a:p>
        </p:txBody>
      </p:sp>
      <p:sp>
        <p:nvSpPr>
          <p:cNvPr id="4" name="Content Placeholder 3"/>
          <p:cNvSpPr>
            <a:spLocks noGrp="1"/>
          </p:cNvSpPr>
          <p:nvPr>
            <p:ph sz="half" idx="2"/>
          </p:nvPr>
        </p:nvSpPr>
        <p:spPr>
          <a:xfrm>
            <a:off x="629843" y="1954879"/>
            <a:ext cx="3465080" cy="4234784"/>
          </a:xfrm>
        </p:spPr>
        <p:txBody>
          <a:bodyPr>
            <a:normAutofit lnSpcReduction="10000"/>
          </a:bodyPr>
          <a:lstStyle/>
          <a:p>
            <a:r>
              <a:rPr lang="en-US" dirty="0" smtClean="0">
                <a:latin typeface="Tahoma" charset="0"/>
                <a:ea typeface="Tahoma" charset="0"/>
                <a:cs typeface="Tahoma" charset="0"/>
              </a:rPr>
              <a:t>Not destroyed (v.8)</a:t>
            </a:r>
          </a:p>
          <a:p>
            <a:r>
              <a:rPr lang="en-US" dirty="0" smtClean="0">
                <a:latin typeface="Tahoma" charset="0"/>
                <a:ea typeface="Tahoma" charset="0"/>
                <a:cs typeface="Tahoma" charset="0"/>
              </a:rPr>
              <a:t>Inherit the land (v.9)</a:t>
            </a:r>
          </a:p>
          <a:p>
            <a:r>
              <a:rPr lang="en-US" dirty="0" smtClean="0">
                <a:latin typeface="Tahoma" charset="0"/>
                <a:ea typeface="Tahoma" charset="0"/>
                <a:cs typeface="Tahoma" charset="0"/>
              </a:rPr>
              <a:t>Seek God (v.10)</a:t>
            </a:r>
          </a:p>
          <a:p>
            <a:r>
              <a:rPr lang="en-US" dirty="0" smtClean="0">
                <a:latin typeface="Tahoma" charset="0"/>
                <a:ea typeface="Tahoma" charset="0"/>
                <a:cs typeface="Tahoma" charset="0"/>
              </a:rPr>
              <a:t>Eat, drink, rejoice (v.13-14)</a:t>
            </a:r>
          </a:p>
          <a:p>
            <a:r>
              <a:rPr lang="en-US" dirty="0" smtClean="0">
                <a:latin typeface="Tahoma" charset="0"/>
                <a:ea typeface="Tahoma" charset="0"/>
                <a:cs typeface="Tahoma" charset="0"/>
              </a:rPr>
              <a:t>Called by another name (v.15)</a:t>
            </a:r>
          </a:p>
          <a:p>
            <a:r>
              <a:rPr lang="en-US" dirty="0" smtClean="0">
                <a:latin typeface="Tahoma" charset="0"/>
                <a:ea typeface="Tahoma" charset="0"/>
                <a:cs typeface="Tahoma" charset="0"/>
              </a:rPr>
              <a:t>Blessed by God (v.16)</a:t>
            </a:r>
            <a:endParaRPr lang="en-US" dirty="0">
              <a:latin typeface="Tahoma" charset="0"/>
              <a:ea typeface="Tahoma" charset="0"/>
              <a:cs typeface="Tahoma" charset="0"/>
            </a:endParaRPr>
          </a:p>
        </p:txBody>
      </p:sp>
      <p:sp>
        <p:nvSpPr>
          <p:cNvPr id="9" name="Text Placeholder 8"/>
          <p:cNvSpPr>
            <a:spLocks noGrp="1"/>
          </p:cNvSpPr>
          <p:nvPr>
            <p:ph type="body" sz="quarter" idx="3"/>
          </p:nvPr>
        </p:nvSpPr>
        <p:spPr>
          <a:xfrm>
            <a:off x="5049078" y="1130967"/>
            <a:ext cx="3467463" cy="823912"/>
          </a:xfrm>
        </p:spPr>
        <p:txBody>
          <a:bodyPr anchor="ctr">
            <a:normAutofit/>
          </a:bodyPr>
          <a:lstStyle/>
          <a:p>
            <a:r>
              <a:rPr lang="en-US" sz="3200" dirty="0" smtClean="0">
                <a:solidFill>
                  <a:srgbClr val="FFFF00"/>
                </a:solidFill>
                <a:latin typeface="Tahoma" charset="0"/>
                <a:ea typeface="Tahoma" charset="0"/>
                <a:cs typeface="Tahoma" charset="0"/>
              </a:rPr>
              <a:t>The Wicked</a:t>
            </a:r>
            <a:endParaRPr lang="en-US" sz="3200" dirty="0">
              <a:solidFill>
                <a:srgbClr val="FFFF00"/>
              </a:solidFill>
              <a:latin typeface="Tahoma" charset="0"/>
              <a:ea typeface="Tahoma" charset="0"/>
              <a:cs typeface="Tahoma" charset="0"/>
            </a:endParaRPr>
          </a:p>
        </p:txBody>
      </p:sp>
      <p:sp>
        <p:nvSpPr>
          <p:cNvPr id="10" name="Content Placeholder 9"/>
          <p:cNvSpPr>
            <a:spLocks noGrp="1"/>
          </p:cNvSpPr>
          <p:nvPr>
            <p:ph sz="quarter" idx="4"/>
          </p:nvPr>
        </p:nvSpPr>
        <p:spPr>
          <a:xfrm>
            <a:off x="5049078" y="1954879"/>
            <a:ext cx="3467463" cy="4234784"/>
          </a:xfrm>
        </p:spPr>
        <p:txBody>
          <a:bodyPr/>
          <a:lstStyle/>
          <a:p>
            <a:r>
              <a:rPr lang="en-US" dirty="0" smtClean="0">
                <a:solidFill>
                  <a:srgbClr val="FFFF00"/>
                </a:solidFill>
                <a:latin typeface="Tahoma" charset="0"/>
                <a:ea typeface="Tahoma" charset="0"/>
                <a:cs typeface="Tahoma" charset="0"/>
              </a:rPr>
              <a:t>Forsake the Lord (v.11)</a:t>
            </a:r>
          </a:p>
          <a:p>
            <a:r>
              <a:rPr lang="en-US" dirty="0" smtClean="0">
                <a:solidFill>
                  <a:srgbClr val="FFFF00"/>
                </a:solidFill>
                <a:latin typeface="Tahoma" charset="0"/>
                <a:ea typeface="Tahoma" charset="0"/>
                <a:cs typeface="Tahoma" charset="0"/>
              </a:rPr>
              <a:t>Destroyed (v.11)</a:t>
            </a:r>
          </a:p>
          <a:p>
            <a:r>
              <a:rPr lang="en-US" dirty="0" smtClean="0">
                <a:solidFill>
                  <a:srgbClr val="FFFF00"/>
                </a:solidFill>
                <a:latin typeface="Tahoma" charset="0"/>
                <a:ea typeface="Tahoma" charset="0"/>
                <a:cs typeface="Tahoma" charset="0"/>
              </a:rPr>
              <a:t>Did not respond to God’s call (v.12)</a:t>
            </a:r>
          </a:p>
          <a:p>
            <a:r>
              <a:rPr lang="en-US" dirty="0" smtClean="0">
                <a:solidFill>
                  <a:srgbClr val="FFFF00"/>
                </a:solidFill>
                <a:latin typeface="Tahoma" charset="0"/>
                <a:ea typeface="Tahoma" charset="0"/>
                <a:cs typeface="Tahoma" charset="0"/>
              </a:rPr>
              <a:t>Hungry, thirsty, put to shame (v.13-14)</a:t>
            </a:r>
          </a:p>
          <a:p>
            <a:r>
              <a:rPr lang="en-US" dirty="0" smtClean="0">
                <a:solidFill>
                  <a:srgbClr val="FFFF00"/>
                </a:solidFill>
                <a:latin typeface="Tahoma" charset="0"/>
                <a:ea typeface="Tahoma" charset="0"/>
                <a:cs typeface="Tahoma" charset="0"/>
              </a:rPr>
              <a:t>Name is a curse (v.15)</a:t>
            </a:r>
            <a:endParaRPr lang="en-US"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9355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9" grpId="0" build="p"/>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a:t>
            </a:r>
            <a:r>
              <a:rPr lang="en-US" sz="2800" dirty="0" smtClean="0">
                <a:latin typeface="Tahoma" charset="0"/>
                <a:ea typeface="Tahoma" charset="0"/>
                <a:cs typeface="Tahoma" charset="0"/>
              </a:rPr>
              <a:t>Isaiah 65:17-25</a:t>
            </a:r>
            <a:br>
              <a:rPr lang="en-US" sz="2800" dirty="0" smtClean="0">
                <a:latin typeface="Tahoma" charset="0"/>
                <a:ea typeface="Tahoma" charset="0"/>
                <a:cs typeface="Tahoma" charset="0"/>
              </a:rPr>
            </a:br>
            <a:r>
              <a:rPr lang="en-US" sz="2800" dirty="0" smtClean="0">
                <a:latin typeface="Tahoma" charset="0"/>
                <a:ea typeface="Tahoma" charset="0"/>
                <a:cs typeface="Tahoma" charset="0"/>
              </a:rPr>
              <a:t>God’s New Creation</a:t>
            </a:r>
            <a:endParaRPr lang="en-US" sz="2800" dirty="0">
              <a:latin typeface="Tahoma" charset="0"/>
              <a:ea typeface="Tahoma" charset="0"/>
              <a:cs typeface="Tahoma" charset="0"/>
            </a:endParaRPr>
          </a:p>
        </p:txBody>
      </p:sp>
      <p:sp>
        <p:nvSpPr>
          <p:cNvPr id="5" name="Content Placeholder 4"/>
          <p:cNvSpPr>
            <a:spLocks noGrp="1"/>
          </p:cNvSpPr>
          <p:nvPr>
            <p:ph idx="1"/>
          </p:nvPr>
        </p:nvSpPr>
        <p:spPr>
          <a:xfrm>
            <a:off x="1126456" y="1452647"/>
            <a:ext cx="6891087" cy="1928228"/>
          </a:xfrm>
          <a:ln w="38100">
            <a:solidFill>
              <a:schemeClr val="tx1"/>
            </a:solidFill>
          </a:ln>
        </p:spPr>
        <p:txBody>
          <a:bodyPr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600" dirty="0" smtClean="0">
                <a:latin typeface="Tahoma" charset="0"/>
                <a:ea typeface="Tahoma" charset="0"/>
                <a:cs typeface="Tahoma" charset="0"/>
              </a:rPr>
              <a:t>What in this section reminds you of something </a:t>
            </a:r>
            <a:r>
              <a:rPr lang="en-US" sz="3600" smtClean="0">
                <a:latin typeface="Tahoma" charset="0"/>
                <a:ea typeface="Tahoma" charset="0"/>
                <a:cs typeface="Tahoma" charset="0"/>
              </a:rPr>
              <a:t>in the early chapters of Genesis?</a:t>
            </a:r>
            <a:endParaRPr lang="en-US" sz="3600" dirty="0">
              <a:latin typeface="Tahoma" charset="0"/>
              <a:ea typeface="Tahoma" charset="0"/>
              <a:cs typeface="Tahoma" charset="0"/>
            </a:endParaRPr>
          </a:p>
        </p:txBody>
      </p:sp>
      <p:sp>
        <p:nvSpPr>
          <p:cNvPr id="8" name="Content Placeholder 4"/>
          <p:cNvSpPr txBox="1">
            <a:spLocks/>
          </p:cNvSpPr>
          <p:nvPr/>
        </p:nvSpPr>
        <p:spPr>
          <a:xfrm>
            <a:off x="1126455" y="3994484"/>
            <a:ext cx="6891087" cy="1633132"/>
          </a:xfrm>
          <a:prstGeom prst="rect">
            <a:avLst/>
          </a:prstGeom>
          <a:ln w="38100">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Tx/>
              <a:buNone/>
            </a:pPr>
            <a:r>
              <a:rPr lang="en-US" sz="3600" dirty="0" smtClean="0">
                <a:latin typeface="Tahoma" charset="0"/>
                <a:ea typeface="Tahoma" charset="0"/>
                <a:cs typeface="Tahoma" charset="0"/>
              </a:rPr>
              <a:t>What is the significance of “new creation” </a:t>
            </a:r>
            <a:r>
              <a:rPr lang="en-US" sz="3600" smtClean="0">
                <a:latin typeface="Tahoma" charset="0"/>
                <a:ea typeface="Tahoma" charset="0"/>
                <a:cs typeface="Tahoma" charset="0"/>
              </a:rPr>
              <a:t>for Isaiah’s audience?</a:t>
            </a:r>
            <a:endParaRPr lang="en-US" sz="3600" dirty="0">
              <a:latin typeface="Tahoma" charset="0"/>
              <a:ea typeface="Tahoma" charset="0"/>
              <a:cs typeface="Tahoma" charset="0"/>
            </a:endParaRPr>
          </a:p>
        </p:txBody>
      </p:sp>
    </p:spTree>
    <p:extLst>
      <p:ext uri="{BB962C8B-B14F-4D97-AF65-F5344CB8AC3E}">
        <p14:creationId xmlns:p14="http://schemas.microsoft.com/office/powerpoint/2010/main" val="1781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animBg="1" autoUpdateAnimBg="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65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93225"/>
          </a:xfrm>
        </p:spPr>
        <p:txBody>
          <a:bodyPr>
            <a:normAutofit fontScale="85000" lnSpcReduction="20000"/>
          </a:bodyPr>
          <a:lstStyle/>
          <a:p>
            <a:pPr marL="0" indent="0">
              <a:lnSpc>
                <a:spcPct val="120000"/>
              </a:lnSpc>
              <a:spcBef>
                <a:spcPts val="0"/>
              </a:spcBef>
              <a:spcAft>
                <a:spcPts val="600"/>
              </a:spcAft>
              <a:buNone/>
            </a:pPr>
            <a:r>
              <a:rPr lang="en-US" sz="3600" b="1" u="sng" dirty="0" smtClean="0">
                <a:latin typeface="Tahoma" charset="0"/>
                <a:ea typeface="Tahoma" charset="0"/>
                <a:cs typeface="Tahoma" charset="0"/>
              </a:rPr>
              <a:t>2 Peter 3</a:t>
            </a:r>
            <a:r>
              <a:rPr lang="en-US" sz="3600" b="1" dirty="0" smtClean="0">
                <a:latin typeface="Tahoma" charset="0"/>
                <a:ea typeface="Tahoma" charset="0"/>
                <a:cs typeface="Tahoma" charset="0"/>
              </a:rPr>
              <a:t> </a:t>
            </a:r>
            <a:r>
              <a:rPr lang="en-US" sz="3600" b="1" i="1" dirty="0" smtClean="0">
                <a:solidFill>
                  <a:srgbClr val="FFFF00"/>
                </a:solidFill>
                <a:latin typeface="Tahoma" charset="0"/>
                <a:ea typeface="Tahoma" charset="0"/>
                <a:cs typeface="Tahoma" charset="0"/>
              </a:rPr>
              <a:t>(see Isaiah 65:17)</a:t>
            </a:r>
            <a:endParaRPr lang="en-US" sz="36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700" dirty="0" smtClean="0">
                <a:latin typeface="Tahoma" charset="0"/>
                <a:ea typeface="Tahoma" charset="0"/>
                <a:cs typeface="Tahoma" charset="0"/>
              </a:rPr>
              <a:t>But the day of the Lord will come like a thief, in which the heavens will pass away with a roar and the elements will be destroyed with fervent heat, and the earth and its works will be burned up. Since all these things are to be destroyed in this way, what sort of people ought you to be in holy conduct and godliness, looking for and hastening the coming day of God, because of which the heavens will melt with intense heat! But </a:t>
            </a:r>
            <a:r>
              <a:rPr lang="en-US" sz="3700" dirty="0" smtClean="0">
                <a:solidFill>
                  <a:srgbClr val="FFFF00"/>
                </a:solidFill>
                <a:latin typeface="Tahoma" charset="0"/>
                <a:ea typeface="Tahoma" charset="0"/>
                <a:cs typeface="Tahoma" charset="0"/>
              </a:rPr>
              <a:t>according to His promise we are looking for new heavens and a new earth</a:t>
            </a:r>
            <a:r>
              <a:rPr lang="en-US" sz="3700" dirty="0" smtClean="0">
                <a:latin typeface="Tahoma" charset="0"/>
                <a:ea typeface="Tahoma" charset="0"/>
                <a:cs typeface="Tahoma" charset="0"/>
              </a:rPr>
              <a:t>, in which righteousness dwells.</a:t>
            </a:r>
            <a:endParaRPr lang="en-US" sz="37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33"/>
            <a:ext cx="7886700" cy="530999"/>
          </a:xfrm>
        </p:spPr>
        <p:txBody>
          <a:bodyPr>
            <a:normAutofit/>
          </a:bodyPr>
          <a:lstStyle/>
          <a:p>
            <a:pPr algn="ctr"/>
            <a:r>
              <a:rPr lang="en-US" sz="2800" dirty="0" smtClean="0">
                <a:latin typeface="Tahoma" charset="0"/>
                <a:ea typeface="Tahoma" charset="0"/>
                <a:cs typeface="Tahoma" charset="0"/>
              </a:rPr>
              <a:t>Isaiah 65 in the New Testament</a:t>
            </a:r>
            <a:endParaRPr lang="en-US" sz="2800" dirty="0">
              <a:latin typeface="Tahoma" charset="0"/>
              <a:ea typeface="Tahoma" charset="0"/>
              <a:cs typeface="Tahoma" charset="0"/>
            </a:endParaRPr>
          </a:p>
        </p:txBody>
      </p:sp>
      <p:sp>
        <p:nvSpPr>
          <p:cNvPr id="3" name="Content Placeholder 2"/>
          <p:cNvSpPr>
            <a:spLocks noGrp="1"/>
          </p:cNvSpPr>
          <p:nvPr>
            <p:ph idx="1"/>
          </p:nvPr>
        </p:nvSpPr>
        <p:spPr>
          <a:xfrm>
            <a:off x="182126" y="505326"/>
            <a:ext cx="8877653" cy="6256421"/>
          </a:xfrm>
        </p:spPr>
        <p:txBody>
          <a:bodyPr>
            <a:normAutofit fontScale="92500" lnSpcReduction="20000"/>
          </a:bodyPr>
          <a:lstStyle/>
          <a:p>
            <a:pPr marL="0" indent="0">
              <a:lnSpc>
                <a:spcPct val="120000"/>
              </a:lnSpc>
              <a:spcBef>
                <a:spcPts val="0"/>
              </a:spcBef>
              <a:spcAft>
                <a:spcPts val="1200"/>
              </a:spcAft>
              <a:buNone/>
            </a:pPr>
            <a:r>
              <a:rPr lang="en-US" sz="3500" b="1" u="sng" dirty="0" smtClean="0">
                <a:latin typeface="Tahoma" charset="0"/>
                <a:ea typeface="Tahoma" charset="0"/>
                <a:cs typeface="Tahoma" charset="0"/>
              </a:rPr>
              <a:t>Revelation 21</a:t>
            </a:r>
            <a:r>
              <a:rPr lang="en-US" sz="3500" b="1" dirty="0" smtClean="0">
                <a:latin typeface="Tahoma" charset="0"/>
                <a:ea typeface="Tahoma" charset="0"/>
                <a:cs typeface="Tahoma" charset="0"/>
              </a:rPr>
              <a:t> </a:t>
            </a:r>
            <a:r>
              <a:rPr lang="en-US" sz="3500" b="1" i="1" dirty="0" smtClean="0">
                <a:solidFill>
                  <a:srgbClr val="FFFF00"/>
                </a:solidFill>
                <a:latin typeface="Tahoma" charset="0"/>
                <a:ea typeface="Tahoma" charset="0"/>
                <a:cs typeface="Tahoma" charset="0"/>
              </a:rPr>
              <a:t>(see Isaiah 65:17-25)</a:t>
            </a:r>
            <a:endParaRPr lang="en-US" sz="35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4000" dirty="0" smtClean="0">
                <a:latin typeface="Tahoma" charset="0"/>
                <a:ea typeface="Tahoma" charset="0"/>
                <a:cs typeface="Tahoma" charset="0"/>
              </a:rPr>
              <a:t>Then I saw </a:t>
            </a:r>
            <a:r>
              <a:rPr lang="en-US" sz="4000" dirty="0" smtClean="0">
                <a:solidFill>
                  <a:srgbClr val="FFFF00"/>
                </a:solidFill>
                <a:latin typeface="Tahoma" charset="0"/>
                <a:ea typeface="Tahoma" charset="0"/>
                <a:cs typeface="Tahoma" charset="0"/>
              </a:rPr>
              <a:t>a new heaven and a new earth</a:t>
            </a:r>
            <a:r>
              <a:rPr lang="en-US" sz="4000" dirty="0" smtClean="0">
                <a:latin typeface="Tahoma" charset="0"/>
                <a:ea typeface="Tahoma" charset="0"/>
                <a:cs typeface="Tahoma" charset="0"/>
              </a:rPr>
              <a:t>, for the first heaven and the first earth had passed away, and there is no longer any sea. And I saw </a:t>
            </a:r>
            <a:r>
              <a:rPr lang="en-US" sz="4000" dirty="0" smtClean="0">
                <a:solidFill>
                  <a:srgbClr val="FFFF00"/>
                </a:solidFill>
                <a:latin typeface="Tahoma" charset="0"/>
                <a:ea typeface="Tahoma" charset="0"/>
                <a:cs typeface="Tahoma" charset="0"/>
              </a:rPr>
              <a:t>the holy city, new Jerusalem</a:t>
            </a:r>
            <a:r>
              <a:rPr lang="en-US" sz="4000" dirty="0" smtClean="0">
                <a:latin typeface="Tahoma" charset="0"/>
                <a:ea typeface="Tahoma" charset="0"/>
                <a:cs typeface="Tahoma" charset="0"/>
              </a:rPr>
              <a:t>, coming down from heaven from God</a:t>
            </a:r>
            <a:r>
              <a:rPr lang="mr-IN" sz="4000" dirty="0" smtClean="0">
                <a:latin typeface="Tahoma" charset="0"/>
                <a:ea typeface="Tahoma" charset="0"/>
                <a:cs typeface="Tahoma" charset="0"/>
              </a:rPr>
              <a:t>…</a:t>
            </a:r>
            <a:r>
              <a:rPr lang="en-US" sz="4000" dirty="0" smtClean="0">
                <a:latin typeface="Tahoma" charset="0"/>
                <a:ea typeface="Tahoma" charset="0"/>
                <a:cs typeface="Tahoma" charset="0"/>
              </a:rPr>
              <a:t>and He will wipe away every tear from their eyes; and there will no longer be any death; there will no longer be any mourning, or crying, or pain; </a:t>
            </a:r>
            <a:r>
              <a:rPr lang="en-US" sz="4000" dirty="0" smtClean="0">
                <a:solidFill>
                  <a:srgbClr val="FFFF00"/>
                </a:solidFill>
                <a:latin typeface="Tahoma" charset="0"/>
                <a:ea typeface="Tahoma" charset="0"/>
                <a:cs typeface="Tahoma" charset="0"/>
              </a:rPr>
              <a:t>the first things have passed away</a:t>
            </a:r>
            <a:r>
              <a:rPr lang="en-US" sz="4000" dirty="0" smtClean="0">
                <a:latin typeface="Tahoma" charset="0"/>
                <a:ea typeface="Tahoma" charset="0"/>
                <a:cs typeface="Tahoma" charset="0"/>
              </a:rPr>
              <a:t>.</a:t>
            </a:r>
            <a:endParaRPr lang="en-US" sz="40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67179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21997</TotalTime>
  <Words>1882</Words>
  <Application>Microsoft Office PowerPoint</Application>
  <PresentationFormat>On-screen Show (4:3)</PresentationFormat>
  <Paragraphs>294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Book of Isaiah</vt:lpstr>
      <vt:lpstr>PowerPoint Presentation</vt:lpstr>
      <vt:lpstr>PowerPoint Presentation</vt:lpstr>
      <vt:lpstr>Isaiah 65 in the New Testament</vt:lpstr>
      <vt:lpstr> Isaiah 65:8-16 The Contrast</vt:lpstr>
      <vt:lpstr> Isaiah 65:17-25 God’s New Creation</vt:lpstr>
      <vt:lpstr>Isaiah 65 in the New Testament</vt:lpstr>
      <vt:lpstr>Isaiah 65 in the New Testament</vt:lpstr>
      <vt:lpstr>Structure of Isaiah</vt:lpstr>
      <vt:lpstr>Isaiah Highlights (56-66)</vt:lpstr>
      <vt:lpstr>Isaiah 56-66</vt:lpstr>
      <vt:lpstr>Book of Isaiah</vt:lpstr>
      <vt:lpstr>Structure of Isaiah</vt:lpstr>
      <vt:lpstr>Isaiah Highlights (40-55)</vt:lpstr>
      <vt:lpstr>Structure of Isaiah</vt:lpstr>
      <vt:lpstr>Isaiah Highlights (1-12)</vt:lpstr>
      <vt:lpstr>Structure of Isaiah</vt:lpstr>
      <vt:lpstr>Isaiah Highlights (13-27)</vt:lpstr>
      <vt:lpstr>Structure of Isaiah</vt:lpstr>
      <vt:lpstr>Isaiah Highlights (28-39)</vt:lpstr>
      <vt:lpstr>PowerPoint Presentation</vt:lpstr>
      <vt:lpstr>PowerPoint Presentation</vt:lpstr>
      <vt:lpstr>PowerPoint Presentation</vt:lpstr>
      <vt:lpstr>Class Plan</vt:lpstr>
      <vt:lpstr>Isaiah 56:1</vt:lpstr>
      <vt:lpstr>Isaiah 56-66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323</cp:revision>
  <cp:lastPrinted>2018-05-09T21:48:23Z</cp:lastPrinted>
  <dcterms:created xsi:type="dcterms:W3CDTF">2017-12-06T22:33:32Z</dcterms:created>
  <dcterms:modified xsi:type="dcterms:W3CDTF">2018-05-13T03:15:26Z</dcterms:modified>
</cp:coreProperties>
</file>