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30"/>
  </p:handoutMasterIdLst>
  <p:sldIdLst>
    <p:sldId id="336" r:id="rId2"/>
    <p:sldId id="404" r:id="rId3"/>
    <p:sldId id="413" r:id="rId4"/>
    <p:sldId id="421" r:id="rId5"/>
    <p:sldId id="383" r:id="rId6"/>
    <p:sldId id="419" r:id="rId7"/>
    <p:sldId id="417" r:id="rId8"/>
    <p:sldId id="422" r:id="rId9"/>
    <p:sldId id="423" r:id="rId10"/>
    <p:sldId id="416" r:id="rId11"/>
    <p:sldId id="412" r:id="rId12"/>
    <p:sldId id="337" r:id="rId13"/>
    <p:sldId id="338" r:id="rId14"/>
    <p:sldId id="364" r:id="rId15"/>
    <p:sldId id="340" r:id="rId16"/>
    <p:sldId id="341" r:id="rId17"/>
    <p:sldId id="342" r:id="rId18"/>
    <p:sldId id="343" r:id="rId19"/>
    <p:sldId id="359" r:id="rId20"/>
    <p:sldId id="360" r:id="rId21"/>
    <p:sldId id="409" r:id="rId22"/>
    <p:sldId id="410" r:id="rId23"/>
    <p:sldId id="406" r:id="rId24"/>
    <p:sldId id="294" r:id="rId25"/>
    <p:sldId id="344" r:id="rId26"/>
    <p:sldId id="271" r:id="rId27"/>
    <p:sldId id="405" r:id="rId28"/>
    <p:sldId id="420"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5/16/2018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5/16/2018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7683"/>
            <a:ext cx="7886700" cy="530999"/>
          </a:xfrm>
        </p:spPr>
        <p:txBody>
          <a:bodyPr>
            <a:normAutofit/>
          </a:bodyPr>
          <a:lstStyle/>
          <a:p>
            <a:pPr algn="ctr"/>
            <a:r>
              <a:rPr lang="en-US" sz="2800" dirty="0" smtClean="0">
                <a:latin typeface="Tahoma" charset="0"/>
                <a:ea typeface="Tahoma" charset="0"/>
                <a:cs typeface="Tahoma" charset="0"/>
              </a:rPr>
              <a:t>Isaiah 66 in the New Testament</a:t>
            </a:r>
            <a:endParaRPr lang="en-US" sz="2800" dirty="0">
              <a:latin typeface="Tahoma" charset="0"/>
              <a:ea typeface="Tahoma" charset="0"/>
              <a:cs typeface="Tahoma" charset="0"/>
            </a:endParaRPr>
          </a:p>
        </p:txBody>
      </p:sp>
      <p:sp>
        <p:nvSpPr>
          <p:cNvPr id="3" name="Content Placeholder 2"/>
          <p:cNvSpPr>
            <a:spLocks noGrp="1"/>
          </p:cNvSpPr>
          <p:nvPr>
            <p:ph idx="1"/>
          </p:nvPr>
        </p:nvSpPr>
        <p:spPr>
          <a:xfrm>
            <a:off x="133998" y="782057"/>
            <a:ext cx="8877653" cy="5606715"/>
          </a:xfrm>
        </p:spPr>
        <p:txBody>
          <a:bodyPr>
            <a:normAutofit fontScale="70000" lnSpcReduction="20000"/>
          </a:bodyPr>
          <a:lstStyle/>
          <a:p>
            <a:pPr marL="0" indent="0">
              <a:lnSpc>
                <a:spcPct val="120000"/>
              </a:lnSpc>
              <a:spcBef>
                <a:spcPts val="0"/>
              </a:spcBef>
              <a:spcAft>
                <a:spcPts val="1200"/>
              </a:spcAft>
              <a:buNone/>
            </a:pPr>
            <a:r>
              <a:rPr lang="en-US" sz="4000" b="1" u="sng" dirty="0" smtClean="0">
                <a:latin typeface="Tahoma" charset="0"/>
                <a:ea typeface="Tahoma" charset="0"/>
                <a:cs typeface="Tahoma" charset="0"/>
              </a:rPr>
              <a:t>2 Thessalonians 1</a:t>
            </a:r>
            <a:r>
              <a:rPr lang="en-US" sz="4000" b="1" dirty="0" smtClean="0">
                <a:latin typeface="Tahoma" charset="0"/>
                <a:ea typeface="Tahoma" charset="0"/>
                <a:cs typeface="Tahoma" charset="0"/>
              </a:rPr>
              <a:t> </a:t>
            </a:r>
            <a:r>
              <a:rPr lang="en-US" sz="4000" b="1" i="1" dirty="0" smtClean="0">
                <a:solidFill>
                  <a:srgbClr val="FFFF00"/>
                </a:solidFill>
                <a:latin typeface="Tahoma" charset="0"/>
                <a:ea typeface="Tahoma" charset="0"/>
                <a:cs typeface="Tahoma" charset="0"/>
              </a:rPr>
              <a:t>(see Isaiah 66:15-16)</a:t>
            </a:r>
            <a:endParaRPr lang="en-US" sz="40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4600" dirty="0">
                <a:latin typeface="Tahoma" charset="0"/>
                <a:ea typeface="Tahoma" charset="0"/>
                <a:cs typeface="Tahoma" charset="0"/>
              </a:rPr>
              <a:t>This is evidence of the righteous judgment of God, that you may be considered worthy of the kingdom of God, for which you are also suffering— since indeed God considers it just to repay with affliction those who afflict you, and to grant relief to you who are afflicted as well as to us, when the Lord Jesus is revealed from heaven with his mighty angels in flaming fire, inflicting vengeance on those who do not know God and on those who do not obey the gospel of our Lord Jesus. </a:t>
            </a:r>
            <a:endParaRPr lang="en-US" sz="46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6717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39359"/>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103203"/>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155668"/>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84860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30076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976913"/>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518212"/>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21469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670588"/>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47346" y="5213388"/>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976706"/>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85084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628650" y="6131192"/>
            <a:ext cx="1633410"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749716" y="6126480"/>
            <a:ext cx="1765634"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r>
              <a:rPr lang="en-US" sz="4000" dirty="0" smtClean="0">
                <a:solidFill>
                  <a:srgbClr val="FFFF00"/>
                </a:solidFill>
                <a:latin typeface="Tahoma" charset="0"/>
                <a:ea typeface="Tahoma" charset="0"/>
                <a:cs typeface="Tahoma" charset="0"/>
              </a:rPr>
              <a:t>*Next: 56:1-8; 66:18-24*</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499" y="694218"/>
            <a:ext cx="8383003" cy="135115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FF00"/>
                </a:solidFill>
                <a:latin typeface="Tahoma" charset="0"/>
                <a:ea typeface="Tahoma" charset="0"/>
                <a:cs typeface="Tahoma" charset="0"/>
              </a:rPr>
              <a:t>Israel laments (64:12)</a:t>
            </a:r>
            <a:endParaRPr lang="en-US" sz="2800" dirty="0">
              <a:solidFill>
                <a:srgbClr val="FFFF00"/>
              </a:solidFill>
              <a:latin typeface="Tahoma" charset="0"/>
              <a:ea typeface="Tahoma" charset="0"/>
              <a:cs typeface="Tahoma" charset="0"/>
            </a:endParaRPr>
          </a:p>
          <a:p>
            <a:r>
              <a:rPr lang="en-US" sz="2800" dirty="0" smtClean="0">
                <a:solidFill>
                  <a:schemeClr val="tx1"/>
                </a:solidFill>
                <a:latin typeface="Tahoma" charset="0"/>
                <a:ea typeface="Tahoma" charset="0"/>
                <a:cs typeface="Tahoma" charset="0"/>
              </a:rPr>
              <a:t>Will you restrain yourself at these things, O Lord?</a:t>
            </a:r>
          </a:p>
          <a:p>
            <a:r>
              <a:rPr lang="en-US" sz="2800" dirty="0" smtClean="0">
                <a:solidFill>
                  <a:schemeClr val="tx1"/>
                </a:solidFill>
                <a:latin typeface="Tahoma" charset="0"/>
                <a:ea typeface="Tahoma" charset="0"/>
                <a:cs typeface="Tahoma" charset="0"/>
              </a:rPr>
              <a:t>Will you keep silent and afflict us beyond measure?”</a:t>
            </a:r>
          </a:p>
        </p:txBody>
      </p:sp>
      <p:sp>
        <p:nvSpPr>
          <p:cNvPr id="6" name="Rectangle 5"/>
          <p:cNvSpPr/>
          <p:nvPr/>
        </p:nvSpPr>
        <p:spPr>
          <a:xfrm>
            <a:off x="380499" y="2045368"/>
            <a:ext cx="8383003" cy="470434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rgbClr val="76D6FF"/>
                </a:solidFill>
                <a:latin typeface="Tahoma" charset="0"/>
                <a:ea typeface="Tahoma" charset="0"/>
                <a:cs typeface="Tahoma" charset="0"/>
              </a:rPr>
              <a:t>God responds (chapter 65)</a:t>
            </a:r>
          </a:p>
          <a:p>
            <a:pPr marL="457200" indent="-457200">
              <a:buFont typeface="Arial" charset="0"/>
              <a:buChar char="•"/>
            </a:pPr>
            <a:r>
              <a:rPr lang="en-US" sz="3200" dirty="0" smtClean="0">
                <a:solidFill>
                  <a:srgbClr val="76D6FF"/>
                </a:solidFill>
                <a:latin typeface="Tahoma" charset="0"/>
                <a:ea typeface="Tahoma" charset="0"/>
                <a:cs typeface="Tahoma" charset="0"/>
              </a:rPr>
              <a:t>I am calling other nations to me, because you have been rebellious (v.1-2)</a:t>
            </a:r>
          </a:p>
          <a:p>
            <a:pPr marL="457200" indent="-457200">
              <a:buFont typeface="Arial" charset="0"/>
              <a:buChar char="•"/>
            </a:pPr>
            <a:r>
              <a:rPr lang="en-US" sz="3200" dirty="0" smtClean="0">
                <a:solidFill>
                  <a:srgbClr val="76D6FF"/>
                </a:solidFill>
                <a:latin typeface="Tahoma" charset="0"/>
                <a:ea typeface="Tahoma" charset="0"/>
                <a:cs typeface="Tahoma" charset="0"/>
              </a:rPr>
              <a:t>I will repay you for your idolatry and hypocrisy (v.3-7)</a:t>
            </a:r>
          </a:p>
          <a:p>
            <a:pPr marL="457200" indent="-457200">
              <a:buFont typeface="Arial" charset="0"/>
              <a:buChar char="•"/>
            </a:pPr>
            <a:r>
              <a:rPr lang="en-US" sz="3200" dirty="0" smtClean="0">
                <a:solidFill>
                  <a:srgbClr val="76D6FF"/>
                </a:solidFill>
                <a:latin typeface="Tahoma" charset="0"/>
                <a:ea typeface="Tahoma" charset="0"/>
                <a:cs typeface="Tahoma" charset="0"/>
              </a:rPr>
              <a:t>I will spare and take care of My servants within Israel (v.8-16)</a:t>
            </a:r>
          </a:p>
          <a:p>
            <a:pPr marL="457200" indent="-457200">
              <a:buFont typeface="Arial" charset="0"/>
              <a:buChar char="•"/>
            </a:pPr>
            <a:r>
              <a:rPr lang="en-US" sz="3200" dirty="0" smtClean="0">
                <a:solidFill>
                  <a:srgbClr val="76D6FF"/>
                </a:solidFill>
                <a:latin typeface="Tahoma" charset="0"/>
                <a:ea typeface="Tahoma" charset="0"/>
                <a:cs typeface="Tahoma" charset="0"/>
              </a:rPr>
              <a:t>I will re-create and restore the intended order (v.17-24)</a:t>
            </a:r>
          </a:p>
        </p:txBody>
      </p:sp>
      <p:sp>
        <p:nvSpPr>
          <p:cNvPr id="2" name="Title 1"/>
          <p:cNvSpPr>
            <a:spLocks noGrp="1"/>
          </p:cNvSpPr>
          <p:nvPr>
            <p:ph type="title"/>
          </p:nvPr>
        </p:nvSpPr>
        <p:spPr>
          <a:xfrm>
            <a:off x="628650" y="100428"/>
            <a:ext cx="7886700" cy="585369"/>
          </a:xfrm>
        </p:spPr>
        <p:txBody>
          <a:bodyPr>
            <a:normAutofit/>
          </a:bodyPr>
          <a:lstStyle/>
          <a:p>
            <a:pPr algn="ctr"/>
            <a:r>
              <a:rPr lang="en-US" sz="3200" dirty="0" smtClean="0">
                <a:latin typeface="Tahoma" charset="0"/>
                <a:ea typeface="Tahoma" charset="0"/>
                <a:cs typeface="Tahoma" charset="0"/>
              </a:rPr>
              <a:t>Where are we?</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3416320"/>
          </a:xfrm>
          <a:prstGeom prst="rect">
            <a:avLst/>
          </a:prstGeom>
          <a:noFill/>
        </p:spPr>
        <p:txBody>
          <a:bodyPr wrap="square" rtlCol="0">
            <a:spAutoFit/>
          </a:bodyPr>
          <a:lstStyle/>
          <a:p>
            <a:pPr marL="457200" indent="-457200">
              <a:buFont typeface="Wingdings" charset="2"/>
              <a:buChar char="q"/>
            </a:pPr>
            <a:r>
              <a:rPr lang="en-US" sz="2400" dirty="0"/>
              <a:t>I dwell in a high and holy place, and with the contrite and lowly</a:t>
            </a:r>
            <a:r>
              <a:rPr lang="en-US" sz="2400" dirty="0" smtClean="0"/>
              <a:t>.</a:t>
            </a:r>
          </a:p>
          <a:p>
            <a:pPr marL="457200" indent="-457200">
              <a:buFont typeface="Wingdings" charset="2"/>
              <a:buChar char="q"/>
            </a:pPr>
            <a:r>
              <a:rPr lang="en-US" sz="2400" dirty="0" smtClean="0"/>
              <a:t>Is this not the fast I choose, to loosen the bonds of wickedness?</a:t>
            </a:r>
            <a:endParaRPr lang="en-US" sz="2400" dirty="0"/>
          </a:p>
          <a:p>
            <a:pPr marL="457200" indent="-457200">
              <a:buFont typeface="Wingdings" charset="2"/>
              <a:buChar char="q"/>
            </a:pPr>
            <a:r>
              <a:rPr lang="en-US" sz="2400" dirty="0"/>
              <a:t>The 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The Spirit of the Lord is on me</a:t>
            </a:r>
            <a:r>
              <a:rPr lang="mr-IN" sz="2400" dirty="0"/>
              <a:t>…</a:t>
            </a:r>
            <a:r>
              <a:rPr lang="en-US" sz="2400" dirty="0"/>
              <a:t>to proclaim good news to the poor.</a:t>
            </a:r>
          </a:p>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smtClean="0"/>
              <a:t>Oh, that you would rend the heavens and come down!</a:t>
            </a:r>
          </a:p>
          <a:p>
            <a:pPr marL="457200" indent="-457200">
              <a:buFont typeface="Wingdings" charset="2"/>
              <a:buChar char="q"/>
            </a:pPr>
            <a:r>
              <a:rPr lang="en-US" sz="2400" dirty="0" smtClean="0"/>
              <a:t>Behold, I create a new heavens and a new earth!</a:t>
            </a:r>
          </a:p>
        </p:txBody>
      </p:sp>
      <p:sp>
        <p:nvSpPr>
          <p:cNvPr id="17" name="Rectangle 16"/>
          <p:cNvSpPr/>
          <p:nvPr/>
        </p:nvSpPr>
        <p:spPr>
          <a:xfrm>
            <a:off x="76198" y="271763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6198" y="1212146"/>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6198" y="196292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6196" y="46136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6197" y="234420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6197" y="3091060"/>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6196" y="158513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12" name="Rectangle 11"/>
          <p:cNvSpPr/>
          <p:nvPr/>
        </p:nvSpPr>
        <p:spPr>
          <a:xfrm>
            <a:off x="76195" y="84077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58</a:t>
            </a:r>
            <a:endParaRPr lang="en-US" sz="2000" b="1" dirty="0">
              <a:solidFill>
                <a:schemeClr val="bg1"/>
              </a:solidFill>
            </a:endParaRPr>
          </a:p>
        </p:txBody>
      </p:sp>
      <p:sp>
        <p:nvSpPr>
          <p:cNvPr id="13" name="Rectangle 12"/>
          <p:cNvSpPr/>
          <p:nvPr/>
        </p:nvSpPr>
        <p:spPr>
          <a:xfrm>
            <a:off x="76194" y="346885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65</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61:10-62:12</a:t>
            </a: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916087"/>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379931"/>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456460"/>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317345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62561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4325831"/>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867130"/>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587677"/>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6043569"/>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08052" y="5586369"/>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4325624"/>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317569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573190" y="98312"/>
            <a:ext cx="7886700" cy="741779"/>
          </a:xfrm>
        </p:spPr>
        <p:txBody>
          <a:bodyPr>
            <a:normAutofit/>
          </a:bodyPr>
          <a:lstStyle/>
          <a:p>
            <a:pPr algn="ctr"/>
            <a:r>
              <a:rPr lang="en-US" sz="3200" smtClean="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42386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36525"/>
            <a:ext cx="7886700" cy="994442"/>
          </a:xfrm>
        </p:spPr>
        <p:txBody>
          <a:bodyPr>
            <a:normAutofit/>
          </a:bodyPr>
          <a:lstStyle/>
          <a:p>
            <a:pPr algn="ctr"/>
            <a:r>
              <a:rPr lang="en-US" sz="3200" dirty="0" smtClean="0">
                <a:latin typeface="Tahoma" charset="0"/>
                <a:ea typeface="Tahoma" charset="0"/>
                <a:cs typeface="Tahoma" charset="0"/>
              </a:rPr>
              <a:t> Isaiah 66:1-2</a:t>
            </a:r>
            <a:endParaRPr lang="en-US" sz="3200" dirty="0">
              <a:latin typeface="Tahoma" charset="0"/>
              <a:ea typeface="Tahoma" charset="0"/>
              <a:cs typeface="Tahoma" charset="0"/>
            </a:endParaRPr>
          </a:p>
        </p:txBody>
      </p:sp>
      <p:sp>
        <p:nvSpPr>
          <p:cNvPr id="11" name="TextBox 10"/>
          <p:cNvSpPr txBox="1"/>
          <p:nvPr/>
        </p:nvSpPr>
        <p:spPr>
          <a:xfrm>
            <a:off x="988094" y="1708484"/>
            <a:ext cx="7167813" cy="3108543"/>
          </a:xfrm>
          <a:prstGeom prst="rect">
            <a:avLst/>
          </a:prstGeom>
          <a:noFill/>
        </p:spPr>
        <p:txBody>
          <a:bodyPr wrap="square" rtlCol="0">
            <a:spAutoFit/>
          </a:bodyPr>
          <a:lstStyle/>
          <a:p>
            <a:r>
              <a:rPr lang="en-US" sz="2800" dirty="0" smtClean="0">
                <a:solidFill>
                  <a:srgbClr val="FFFF00"/>
                </a:solidFill>
                <a:latin typeface="Tahoma" charset="0"/>
                <a:ea typeface="Tahoma" charset="0"/>
                <a:cs typeface="Tahoma" charset="0"/>
              </a:rPr>
              <a:t>See Isaiah 57:15 </a:t>
            </a:r>
            <a:endParaRPr lang="en-US" sz="2800" dirty="0">
              <a:solidFill>
                <a:srgbClr val="FFFF00"/>
              </a:solidFill>
              <a:latin typeface="Tahoma" charset="0"/>
              <a:ea typeface="Tahoma" charset="0"/>
              <a:cs typeface="Tahoma" charset="0"/>
            </a:endParaRPr>
          </a:p>
          <a:p>
            <a:r>
              <a:rPr lang="en-US" sz="2800" dirty="0" smtClean="0">
                <a:latin typeface="Tahoma" charset="0"/>
                <a:ea typeface="Tahoma" charset="0"/>
                <a:cs typeface="Tahoma" charset="0"/>
              </a:rPr>
              <a:t>“For thus says the high and exalted One</a:t>
            </a:r>
          </a:p>
          <a:p>
            <a:r>
              <a:rPr lang="en-US" sz="2800" dirty="0" smtClean="0">
                <a:latin typeface="Tahoma" charset="0"/>
                <a:ea typeface="Tahoma" charset="0"/>
                <a:cs typeface="Tahoma" charset="0"/>
              </a:rPr>
              <a:t>W</a:t>
            </a:r>
            <a:r>
              <a:rPr lang="en-US" sz="2800" dirty="0">
                <a:latin typeface="Tahoma" charset="0"/>
                <a:ea typeface="Tahoma" charset="0"/>
                <a:cs typeface="Tahoma" charset="0"/>
              </a:rPr>
              <a:t>h</a:t>
            </a:r>
            <a:r>
              <a:rPr lang="en-US" sz="2800" dirty="0" smtClean="0">
                <a:latin typeface="Tahoma" charset="0"/>
                <a:ea typeface="Tahoma" charset="0"/>
                <a:cs typeface="Tahoma" charset="0"/>
              </a:rPr>
              <a:t>o lives forever, whose name is Holy,</a:t>
            </a:r>
          </a:p>
          <a:p>
            <a:r>
              <a:rPr lang="en-US" sz="2800" dirty="0" smtClean="0">
                <a:latin typeface="Tahoma" charset="0"/>
                <a:ea typeface="Tahoma" charset="0"/>
                <a:cs typeface="Tahoma" charset="0"/>
              </a:rPr>
              <a:t>I dwell on a high and holy place, </a:t>
            </a:r>
          </a:p>
          <a:p>
            <a:r>
              <a:rPr lang="en-US" sz="2800" dirty="0" smtClean="0">
                <a:latin typeface="Tahoma" charset="0"/>
                <a:ea typeface="Tahoma" charset="0"/>
                <a:cs typeface="Tahoma" charset="0"/>
              </a:rPr>
              <a:t>and also with the contrite and lowly of spirit</a:t>
            </a:r>
          </a:p>
          <a:p>
            <a:r>
              <a:rPr lang="en-US" sz="2800" dirty="0" smtClean="0">
                <a:latin typeface="Tahoma" charset="0"/>
                <a:ea typeface="Tahoma" charset="0"/>
                <a:cs typeface="Tahoma" charset="0"/>
              </a:rPr>
              <a:t>In order to revive the spirit of the lowly</a:t>
            </a:r>
          </a:p>
          <a:p>
            <a:r>
              <a:rPr lang="en-US" sz="2800" dirty="0" smtClean="0">
                <a:latin typeface="Tahoma" charset="0"/>
                <a:ea typeface="Tahoma" charset="0"/>
                <a:cs typeface="Tahoma" charset="0"/>
              </a:rPr>
              <a:t>And to revive the heart of the contrite.”</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19355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93225"/>
          </a:xfrm>
        </p:spPr>
        <p:txBody>
          <a:bodyPr>
            <a:normAutofit fontScale="925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Matthew 5</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(see Isaiah 66:1-2)</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300" dirty="0">
                <a:latin typeface="Tahoma" charset="0"/>
                <a:ea typeface="Tahoma" charset="0"/>
                <a:cs typeface="Tahoma" charset="0"/>
              </a:rPr>
              <a:t>“Again you have heard that it was said to those of old, ‘You shall not swear falsely, but shall perform to the Lord what you have sworn.’ But I say to you, Do not take an oath at all, either by </a:t>
            </a:r>
            <a:r>
              <a:rPr lang="en-US" sz="3300" dirty="0">
                <a:solidFill>
                  <a:srgbClr val="FFFF00"/>
                </a:solidFill>
                <a:latin typeface="Tahoma" charset="0"/>
                <a:ea typeface="Tahoma" charset="0"/>
                <a:cs typeface="Tahoma" charset="0"/>
              </a:rPr>
              <a:t>heaven, for it is the throne of God</a:t>
            </a:r>
            <a:r>
              <a:rPr lang="en-US" sz="3300" dirty="0">
                <a:latin typeface="Tahoma" charset="0"/>
                <a:ea typeface="Tahoma" charset="0"/>
                <a:cs typeface="Tahoma" charset="0"/>
              </a:rPr>
              <a:t>, or by the </a:t>
            </a:r>
            <a:r>
              <a:rPr lang="en-US" sz="3300" dirty="0">
                <a:solidFill>
                  <a:srgbClr val="FFFF00"/>
                </a:solidFill>
                <a:latin typeface="Tahoma" charset="0"/>
                <a:ea typeface="Tahoma" charset="0"/>
                <a:cs typeface="Tahoma" charset="0"/>
              </a:rPr>
              <a:t>earth, for it is his footstool</a:t>
            </a:r>
            <a:r>
              <a:rPr lang="en-US" sz="3300" dirty="0">
                <a:latin typeface="Tahoma" charset="0"/>
                <a:ea typeface="Tahoma" charset="0"/>
                <a:cs typeface="Tahoma" charset="0"/>
              </a:rPr>
              <a:t>, or by Jerusalem, for it is the city of the great King. And do not take an oath by your head, for you cannot make one hair white or black. Let what you say be simply ‘Yes’ or ‘No’; anything more than this comes from evil</a:t>
            </a:r>
            <a:r>
              <a:rPr lang="en-US" sz="3300" dirty="0" smtClean="0">
                <a:latin typeface="Tahoma" charset="0"/>
                <a:ea typeface="Tahoma" charset="0"/>
                <a:cs typeface="Tahoma" charset="0"/>
              </a:rPr>
              <a:t>.”</a:t>
            </a:r>
            <a:endParaRPr lang="en-US" sz="38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98278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93225"/>
          </a:xfrm>
        </p:spPr>
        <p:txBody>
          <a:bodyPr>
            <a:normAutofit fontScale="850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Acts 7</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(see Isaiah 66:1-2)</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300" dirty="0">
                <a:latin typeface="Tahoma" charset="0"/>
                <a:ea typeface="Tahoma" charset="0"/>
                <a:cs typeface="Tahoma" charset="0"/>
              </a:rPr>
              <a:t>“Our fathers had the tent of witness in the wilderness, just as he who spoke to Moses directed him to make it, according to the pattern that he had seen. Our fathers in turn brought it in with Joshua when they dispossessed the nations that God drove out before our fathers. So it was until the days of David, who found favor in the sight of God and asked to find a dwelling place for the God of Jacob. But it was Solomon who built a house for him. Yet the Most High does not dwell in houses made by hands, as the prophet says</a:t>
            </a:r>
            <a:r>
              <a:rPr lang="en-US" sz="3300" dirty="0" smtClean="0">
                <a:latin typeface="Tahoma" charset="0"/>
                <a:ea typeface="Tahoma" charset="0"/>
                <a:cs typeface="Tahoma" charset="0"/>
              </a:rPr>
              <a:t>, </a:t>
            </a:r>
            <a:r>
              <a:rPr lang="en-US" sz="3300" dirty="0" smtClean="0">
                <a:solidFill>
                  <a:srgbClr val="FFFF00"/>
                </a:solidFill>
                <a:latin typeface="Tahoma" charset="0"/>
                <a:ea typeface="Tahoma" charset="0"/>
                <a:cs typeface="Tahoma" charset="0"/>
              </a:rPr>
              <a:t>‘</a:t>
            </a:r>
            <a:r>
              <a:rPr lang="en-US" sz="3300" dirty="0">
                <a:solidFill>
                  <a:srgbClr val="FFFF00"/>
                </a:solidFill>
                <a:latin typeface="Tahoma" charset="0"/>
                <a:ea typeface="Tahoma" charset="0"/>
                <a:cs typeface="Tahoma" charset="0"/>
              </a:rPr>
              <a:t>Heaven is my </a:t>
            </a:r>
            <a:r>
              <a:rPr lang="en-US" sz="3300" dirty="0" smtClean="0">
                <a:solidFill>
                  <a:srgbClr val="FFFF00"/>
                </a:solidFill>
                <a:latin typeface="Tahoma" charset="0"/>
                <a:ea typeface="Tahoma" charset="0"/>
                <a:cs typeface="Tahoma" charset="0"/>
              </a:rPr>
              <a:t>throne, and </a:t>
            </a:r>
            <a:r>
              <a:rPr lang="en-US" sz="3300" dirty="0">
                <a:solidFill>
                  <a:srgbClr val="FFFF00"/>
                </a:solidFill>
                <a:latin typeface="Tahoma" charset="0"/>
                <a:ea typeface="Tahoma" charset="0"/>
                <a:cs typeface="Tahoma" charset="0"/>
              </a:rPr>
              <a:t>the earth is my footstool</a:t>
            </a:r>
            <a:r>
              <a:rPr lang="en-US" sz="3300" dirty="0" smtClean="0">
                <a:solidFill>
                  <a:srgbClr val="FFFF00"/>
                </a:solidFill>
                <a:latin typeface="Tahoma" charset="0"/>
                <a:ea typeface="Tahoma" charset="0"/>
                <a:cs typeface="Tahoma" charset="0"/>
              </a:rPr>
              <a:t>. What </a:t>
            </a:r>
            <a:r>
              <a:rPr lang="en-US" sz="3300" dirty="0">
                <a:solidFill>
                  <a:srgbClr val="FFFF00"/>
                </a:solidFill>
                <a:latin typeface="Tahoma" charset="0"/>
                <a:ea typeface="Tahoma" charset="0"/>
                <a:cs typeface="Tahoma" charset="0"/>
              </a:rPr>
              <a:t>kind of house will you build for me, says the </a:t>
            </a:r>
            <a:r>
              <a:rPr lang="en-US" sz="3300" dirty="0" smtClean="0">
                <a:solidFill>
                  <a:srgbClr val="FFFF00"/>
                </a:solidFill>
                <a:latin typeface="Tahoma" charset="0"/>
                <a:ea typeface="Tahoma" charset="0"/>
                <a:cs typeface="Tahoma" charset="0"/>
              </a:rPr>
              <a:t>Lord</a:t>
            </a:r>
            <a:r>
              <a:rPr lang="en-US" sz="3300" dirty="0">
                <a:solidFill>
                  <a:srgbClr val="FFFF00"/>
                </a:solidFill>
                <a:latin typeface="Tahoma" charset="0"/>
                <a:ea typeface="Tahoma" charset="0"/>
                <a:cs typeface="Tahoma" charset="0"/>
              </a:rPr>
              <a:t>,</a:t>
            </a:r>
            <a:r>
              <a:rPr lang="en-US" sz="3300" dirty="0" smtClean="0">
                <a:solidFill>
                  <a:srgbClr val="FFFF00"/>
                </a:solidFill>
                <a:latin typeface="Tahoma" charset="0"/>
                <a:ea typeface="Tahoma" charset="0"/>
                <a:cs typeface="Tahoma" charset="0"/>
              </a:rPr>
              <a:t> </a:t>
            </a:r>
            <a:r>
              <a:rPr lang="en-US" sz="3300" dirty="0">
                <a:solidFill>
                  <a:srgbClr val="FFFF00"/>
                </a:solidFill>
                <a:latin typeface="Tahoma" charset="0"/>
                <a:ea typeface="Tahoma" charset="0"/>
                <a:cs typeface="Tahoma" charset="0"/>
              </a:rPr>
              <a:t>or what is the place of my rest</a:t>
            </a:r>
            <a:r>
              <a:rPr lang="en-US" sz="3300" dirty="0" smtClean="0">
                <a:solidFill>
                  <a:srgbClr val="FFFF00"/>
                </a:solidFill>
                <a:latin typeface="Tahoma" charset="0"/>
                <a:ea typeface="Tahoma" charset="0"/>
                <a:cs typeface="Tahoma" charset="0"/>
              </a:rPr>
              <a:t>? Did </a:t>
            </a:r>
            <a:r>
              <a:rPr lang="en-US" sz="3300" dirty="0">
                <a:solidFill>
                  <a:srgbClr val="FFFF00"/>
                </a:solidFill>
                <a:latin typeface="Tahoma" charset="0"/>
                <a:ea typeface="Tahoma" charset="0"/>
                <a:cs typeface="Tahoma" charset="0"/>
              </a:rPr>
              <a:t>not my hand make all these things</a:t>
            </a:r>
            <a:r>
              <a:rPr lang="en-US" sz="3300" dirty="0" smtClean="0">
                <a:solidFill>
                  <a:srgbClr val="FFFF00"/>
                </a:solidFill>
                <a:latin typeface="Tahoma" charset="0"/>
                <a:ea typeface="Tahoma" charset="0"/>
                <a:cs typeface="Tahoma" charset="0"/>
              </a:rPr>
              <a:t>?’</a:t>
            </a:r>
            <a:r>
              <a:rPr lang="mr-IN" sz="3300" dirty="0" smtClean="0">
                <a:latin typeface="Tahoma" charset="0"/>
                <a:ea typeface="Tahoma" charset="0"/>
                <a:cs typeface="Tahoma" charset="0"/>
              </a:rPr>
              <a:t>…</a:t>
            </a:r>
            <a:r>
              <a:rPr lang="en-US" sz="3300" dirty="0" smtClean="0">
                <a:latin typeface="Tahoma" charset="0"/>
                <a:ea typeface="Tahoma" charset="0"/>
                <a:cs typeface="Tahoma" charset="0"/>
              </a:rPr>
              <a:t>”</a:t>
            </a:r>
            <a:endParaRPr lang="en-US" sz="38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Isaiah 66:3-6</a:t>
            </a:r>
            <a:endParaRPr lang="en-US" sz="3200" dirty="0">
              <a:latin typeface="Tahoma" charset="0"/>
              <a:ea typeface="Tahoma" charset="0"/>
              <a:cs typeface="Tahoma" charset="0"/>
            </a:endParaRPr>
          </a:p>
        </p:txBody>
      </p:sp>
      <p:sp>
        <p:nvSpPr>
          <p:cNvPr id="6" name="TextBox 5"/>
          <p:cNvSpPr txBox="1"/>
          <p:nvPr/>
        </p:nvSpPr>
        <p:spPr>
          <a:xfrm>
            <a:off x="2968891" y="1708484"/>
            <a:ext cx="3206219" cy="523220"/>
          </a:xfrm>
          <a:prstGeom prst="rect">
            <a:avLst/>
          </a:prstGeom>
          <a:noFill/>
        </p:spPr>
        <p:txBody>
          <a:bodyPr wrap="square" rtlCol="0">
            <a:spAutoFit/>
          </a:bodyPr>
          <a:lstStyle/>
          <a:p>
            <a:pPr algn="ctr"/>
            <a:r>
              <a:rPr lang="en-US" sz="2800" dirty="0" smtClean="0">
                <a:solidFill>
                  <a:srgbClr val="FFFF00"/>
                </a:solidFill>
                <a:latin typeface="Tahoma" charset="0"/>
                <a:ea typeface="Tahoma" charset="0"/>
                <a:cs typeface="Tahoma" charset="0"/>
              </a:rPr>
              <a:t>See Isaiah </a:t>
            </a:r>
            <a:r>
              <a:rPr lang="en-US" sz="2800" smtClean="0">
                <a:solidFill>
                  <a:srgbClr val="FFFF00"/>
                </a:solidFill>
                <a:latin typeface="Tahoma" charset="0"/>
                <a:ea typeface="Tahoma" charset="0"/>
                <a:cs typeface="Tahoma" charset="0"/>
              </a:rPr>
              <a:t>65:2-7 </a:t>
            </a:r>
            <a:endParaRPr lang="en-US" sz="28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81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93225"/>
          </a:xfrm>
        </p:spPr>
        <p:txBody>
          <a:bodyPr>
            <a:noAutofit/>
          </a:bodyPr>
          <a:lstStyle/>
          <a:p>
            <a:pPr marL="0" indent="0">
              <a:lnSpc>
                <a:spcPct val="100000"/>
              </a:lnSpc>
              <a:spcBef>
                <a:spcPts val="0"/>
              </a:spcBef>
              <a:spcAft>
                <a:spcPts val="600"/>
              </a:spcAft>
              <a:buNone/>
            </a:pPr>
            <a:r>
              <a:rPr lang="en-US" b="1" u="sng" dirty="0" smtClean="0">
                <a:latin typeface="Tahoma" charset="0"/>
                <a:ea typeface="Tahoma" charset="0"/>
                <a:cs typeface="Tahoma" charset="0"/>
              </a:rPr>
              <a:t>John 9</a:t>
            </a:r>
            <a:r>
              <a:rPr lang="en-US" b="1" dirty="0" smtClean="0">
                <a:latin typeface="Tahoma" charset="0"/>
                <a:ea typeface="Tahoma" charset="0"/>
                <a:cs typeface="Tahoma" charset="0"/>
              </a:rPr>
              <a:t> </a:t>
            </a:r>
            <a:r>
              <a:rPr lang="en-US" b="1" i="1" dirty="0" smtClean="0">
                <a:solidFill>
                  <a:srgbClr val="FFFF00"/>
                </a:solidFill>
                <a:latin typeface="Tahoma" charset="0"/>
                <a:ea typeface="Tahoma" charset="0"/>
                <a:cs typeface="Tahoma" charset="0"/>
              </a:rPr>
              <a:t>(see Isaiah 66:5)</a:t>
            </a:r>
            <a:endParaRPr lang="en-US" b="1" i="1" u="sng" dirty="0" smtClean="0">
              <a:solidFill>
                <a:srgbClr val="FFFF00"/>
              </a:solidFill>
              <a:latin typeface="Tahoma" charset="0"/>
              <a:ea typeface="Tahoma" charset="0"/>
              <a:cs typeface="Tahoma" charset="0"/>
            </a:endParaRPr>
          </a:p>
          <a:p>
            <a:pPr marL="0" indent="0">
              <a:lnSpc>
                <a:spcPct val="100000"/>
              </a:lnSpc>
              <a:spcBef>
                <a:spcPts val="0"/>
              </a:spcBef>
              <a:buNone/>
            </a:pPr>
            <a:r>
              <a:rPr lang="en-US" sz="3200" dirty="0">
                <a:latin typeface="Tahoma" charset="0"/>
                <a:ea typeface="Tahoma" charset="0"/>
                <a:cs typeface="Tahoma" charset="0"/>
              </a:rPr>
              <a:t>So for the second time they called the man who had been blind and said to him, “</a:t>
            </a:r>
            <a:r>
              <a:rPr lang="en-US" sz="3200" dirty="0">
                <a:solidFill>
                  <a:srgbClr val="FFFF00"/>
                </a:solidFill>
                <a:latin typeface="Tahoma" charset="0"/>
                <a:ea typeface="Tahoma" charset="0"/>
                <a:cs typeface="Tahoma" charset="0"/>
              </a:rPr>
              <a:t>Give glory to God</a:t>
            </a:r>
            <a:r>
              <a:rPr lang="en-US" sz="3200" dirty="0">
                <a:latin typeface="Tahoma" charset="0"/>
                <a:ea typeface="Tahoma" charset="0"/>
                <a:cs typeface="Tahoma" charset="0"/>
              </a:rPr>
              <a:t>. We know that this man is a sinner.” He answered, “Whether he is a sinner I do not know. One thing I do know, that though I was blind, now I see.” </a:t>
            </a:r>
            <a:r>
              <a:rPr lang="en-US" sz="3200" dirty="0" smtClean="0">
                <a:latin typeface="Tahoma" charset="0"/>
                <a:ea typeface="Tahoma" charset="0"/>
                <a:cs typeface="Tahoma" charset="0"/>
              </a:rPr>
              <a:t>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They </a:t>
            </a:r>
            <a:r>
              <a:rPr lang="en-US" sz="3200" dirty="0">
                <a:latin typeface="Tahoma" charset="0"/>
                <a:ea typeface="Tahoma" charset="0"/>
                <a:cs typeface="Tahoma" charset="0"/>
              </a:rPr>
              <a:t>answered him, “You were born in utter sin, and would you teach us?” </a:t>
            </a:r>
            <a:r>
              <a:rPr lang="en-US" sz="3200" dirty="0">
                <a:solidFill>
                  <a:srgbClr val="FFFF00"/>
                </a:solidFill>
                <a:latin typeface="Tahoma" charset="0"/>
                <a:ea typeface="Tahoma" charset="0"/>
                <a:cs typeface="Tahoma" charset="0"/>
              </a:rPr>
              <a:t>And they cast him out.</a:t>
            </a: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Isaiah 66:7-14a</a:t>
            </a:r>
            <a:endParaRPr lang="en-US" sz="3200" dirty="0">
              <a:latin typeface="Tahoma" charset="0"/>
              <a:ea typeface="Tahoma" charset="0"/>
              <a:cs typeface="Tahoma" charset="0"/>
            </a:endParaRPr>
          </a:p>
        </p:txBody>
      </p:sp>
      <p:sp>
        <p:nvSpPr>
          <p:cNvPr id="6" name="TextBox 5"/>
          <p:cNvSpPr txBox="1"/>
          <p:nvPr/>
        </p:nvSpPr>
        <p:spPr>
          <a:xfrm>
            <a:off x="628650" y="1215186"/>
            <a:ext cx="4778236" cy="2554545"/>
          </a:xfrm>
          <a:prstGeom prst="rect">
            <a:avLst/>
          </a:prstGeom>
          <a:noFill/>
        </p:spPr>
        <p:txBody>
          <a:bodyPr wrap="square" rtlCol="0">
            <a:spAutoFit/>
          </a:bodyPr>
          <a:lstStyle/>
          <a:p>
            <a:r>
              <a:rPr lang="en-US" sz="3200" dirty="0" smtClean="0">
                <a:solidFill>
                  <a:srgbClr val="FFFF00"/>
                </a:solidFill>
                <a:latin typeface="Tahoma" charset="0"/>
                <a:ea typeface="Tahoma" charset="0"/>
                <a:cs typeface="Tahoma" charset="0"/>
              </a:rPr>
              <a:t>Mother Imagery in Isaiah</a:t>
            </a:r>
          </a:p>
          <a:p>
            <a:pPr marL="457200" indent="-457200">
              <a:buFont typeface="Arial" charset="0"/>
              <a:buChar char="•"/>
            </a:pPr>
            <a:r>
              <a:rPr lang="en-US" sz="3200" dirty="0" smtClean="0">
                <a:latin typeface="Tahoma" charset="0"/>
                <a:ea typeface="Tahoma" charset="0"/>
                <a:cs typeface="Tahoma" charset="0"/>
              </a:rPr>
              <a:t>49:14-21</a:t>
            </a:r>
          </a:p>
          <a:p>
            <a:pPr marL="457200" indent="-457200">
              <a:buFont typeface="Arial" charset="0"/>
              <a:buChar char="•"/>
            </a:pPr>
            <a:r>
              <a:rPr lang="en-US" sz="3200" dirty="0" smtClean="0">
                <a:latin typeface="Tahoma" charset="0"/>
                <a:ea typeface="Tahoma" charset="0"/>
                <a:cs typeface="Tahoma" charset="0"/>
              </a:rPr>
              <a:t>54:1-8</a:t>
            </a:r>
          </a:p>
          <a:p>
            <a:pPr marL="457200" indent="-457200">
              <a:buFont typeface="Arial" charset="0"/>
              <a:buChar char="•"/>
            </a:pPr>
            <a:r>
              <a:rPr lang="en-US" sz="3200" dirty="0" smtClean="0">
                <a:latin typeface="Tahoma" charset="0"/>
                <a:ea typeface="Tahoma" charset="0"/>
                <a:cs typeface="Tahoma" charset="0"/>
              </a:rPr>
              <a:t>62:4-5</a:t>
            </a:r>
          </a:p>
          <a:p>
            <a:pPr marL="457200" indent="-457200">
              <a:buFont typeface="Arial" charset="0"/>
              <a:buChar char="•"/>
            </a:pPr>
            <a:r>
              <a:rPr lang="en-US" sz="3200" dirty="0" smtClean="0">
                <a:latin typeface="Tahoma" charset="0"/>
                <a:ea typeface="Tahoma" charset="0"/>
                <a:cs typeface="Tahoma" charset="0"/>
              </a:rPr>
              <a:t>see also 26:16-19</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70745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Isaiah 66:14b-17</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82192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22333</TotalTime>
  <Words>1905</Words>
  <Application>Microsoft Office PowerPoint</Application>
  <PresentationFormat>On-screen Show (4:3)</PresentationFormat>
  <Paragraphs>279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Book of Isaiah</vt:lpstr>
      <vt:lpstr>Where are we?</vt:lpstr>
      <vt:lpstr> Isaiah 66:1-2</vt:lpstr>
      <vt:lpstr>Isaiah 66 in the New Testament</vt:lpstr>
      <vt:lpstr>Isaiah 66 in the New Testament</vt:lpstr>
      <vt:lpstr> Isaiah 66:3-6</vt:lpstr>
      <vt:lpstr>Isaiah 66 in the New Testament</vt:lpstr>
      <vt:lpstr> Isaiah 66:7-14a</vt:lpstr>
      <vt:lpstr> Isaiah 66:14b-17</vt:lpstr>
      <vt:lpstr>Isaiah 66 in the New Testament</vt:lpstr>
      <vt:lpstr>Isaiah 56-66</vt:lpstr>
      <vt:lpstr>Book of Isaiah</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Structure of Isaiah</vt:lpstr>
      <vt:lpstr>Isaiah Highlights (56-66)</vt:lpstr>
      <vt:lpstr>PowerPoint Presentation</vt:lpstr>
      <vt:lpstr>PowerPoint Presentation</vt:lpstr>
      <vt:lpstr>PowerPoint Presentation</vt:lpstr>
      <vt:lpstr>Class Plan</vt:lpstr>
      <vt:lpstr>Isaiah 56:1</vt:lpstr>
      <vt:lpstr>Isaiah 56-66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332</cp:revision>
  <cp:lastPrinted>2018-05-09T21:48:23Z</cp:lastPrinted>
  <dcterms:created xsi:type="dcterms:W3CDTF">2017-12-06T22:33:32Z</dcterms:created>
  <dcterms:modified xsi:type="dcterms:W3CDTF">2018-05-16T22:08:39Z</dcterms:modified>
</cp:coreProperties>
</file>