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6"/>
  </p:handoutMasterIdLst>
  <p:sldIdLst>
    <p:sldId id="336" r:id="rId2"/>
    <p:sldId id="271" r:id="rId3"/>
    <p:sldId id="412" r:id="rId4"/>
    <p:sldId id="413" r:id="rId5"/>
    <p:sldId id="421" r:id="rId6"/>
    <p:sldId id="419" r:id="rId7"/>
    <p:sldId id="417" r:id="rId8"/>
    <p:sldId id="422" r:id="rId9"/>
    <p:sldId id="409" r:id="rId10"/>
    <p:sldId id="410" r:id="rId11"/>
    <p:sldId id="359" r:id="rId12"/>
    <p:sldId id="360" r:id="rId13"/>
    <p:sldId id="337" r:id="rId14"/>
    <p:sldId id="338" r:id="rId15"/>
    <p:sldId id="364" r:id="rId16"/>
    <p:sldId id="340" r:id="rId17"/>
    <p:sldId id="341" r:id="rId18"/>
    <p:sldId id="342" r:id="rId19"/>
    <p:sldId id="343" r:id="rId20"/>
    <p:sldId id="406" r:id="rId21"/>
    <p:sldId id="294" r:id="rId22"/>
    <p:sldId id="344" r:id="rId23"/>
    <p:sldId id="405" r:id="rId24"/>
    <p:sldId id="420" r:id="rId2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559"/>
    <p:restoredTop sz="94667"/>
  </p:normalViewPr>
  <p:slideViewPr>
    <p:cSldViewPr snapToGrid="0" snapToObjects="1">
      <p:cViewPr varScale="1">
        <p:scale>
          <a:sx n="106" d="100"/>
          <a:sy n="106" d="100"/>
        </p:scale>
        <p:origin x="192" y="41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5/19/18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5/19/18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5/19/18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56-66</a:t>
            </a:r>
          </a:p>
          <a:p>
            <a:r>
              <a:rPr lang="en-US" sz="4400" dirty="0" smtClean="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(56-66)</a:t>
            </a:r>
            <a:endParaRPr lang="en-US" sz="2800" u="sng" dirty="0">
              <a:latin typeface="Tahoma" charset="0"/>
              <a:ea typeface="Tahoma" charset="0"/>
              <a:cs typeface="Tahoma" charset="0"/>
            </a:endParaRPr>
          </a:p>
        </p:txBody>
      </p:sp>
      <p:sp>
        <p:nvSpPr>
          <p:cNvPr id="5" name="TextBox 4"/>
          <p:cNvSpPr txBox="1"/>
          <p:nvPr/>
        </p:nvSpPr>
        <p:spPr>
          <a:xfrm>
            <a:off x="76199" y="442367"/>
            <a:ext cx="8948057" cy="4154984"/>
          </a:xfrm>
          <a:prstGeom prst="rect">
            <a:avLst/>
          </a:prstGeom>
          <a:noFill/>
        </p:spPr>
        <p:txBody>
          <a:bodyPr wrap="square" rtlCol="0">
            <a:spAutoFit/>
          </a:bodyPr>
          <a:lstStyle/>
          <a:p>
            <a:pPr marL="457200" indent="-457200">
              <a:buFont typeface="Wingdings" charset="2"/>
              <a:buChar char="q"/>
            </a:pPr>
            <a:r>
              <a:rPr lang="en-US" sz="2400" dirty="0"/>
              <a:t>Zion will be called Delight &amp; Married, not Forsaken &amp; Desolate.</a:t>
            </a:r>
          </a:p>
          <a:p>
            <a:pPr marL="457200" indent="-457200">
              <a:buFont typeface="Wingdings" charset="2"/>
              <a:buChar char="q"/>
            </a:pPr>
            <a:r>
              <a:rPr lang="en-US" sz="2400" dirty="0" smtClean="0"/>
              <a:t>The </a:t>
            </a:r>
            <a:r>
              <a:rPr lang="en-US" sz="2400" dirty="0"/>
              <a:t>nations come and are made priests and Levites for the Lord.</a:t>
            </a:r>
          </a:p>
          <a:p>
            <a:pPr marL="457200" indent="-457200">
              <a:buFont typeface="Wingdings" charset="2"/>
              <a:buChar char="q"/>
            </a:pPr>
            <a:r>
              <a:rPr lang="en-US" sz="2400" dirty="0" smtClean="0"/>
              <a:t>The </a:t>
            </a:r>
            <a:r>
              <a:rPr lang="en-US" sz="2400" dirty="0"/>
              <a:t>Lord puts on His armor to bring salvation and recompense. </a:t>
            </a:r>
          </a:p>
          <a:p>
            <a:pPr marL="457200" indent="-457200">
              <a:buFont typeface="Wingdings" charset="2"/>
              <a:buChar char="q"/>
            </a:pPr>
            <a:r>
              <a:rPr lang="en-US" sz="2400" dirty="0"/>
              <a:t>Your gates will be open continually; they will not be closed. </a:t>
            </a:r>
          </a:p>
          <a:p>
            <a:pPr marL="457200" indent="-457200">
              <a:buFont typeface="Wingdings" charset="2"/>
              <a:buChar char="q"/>
            </a:pPr>
            <a:r>
              <a:rPr lang="en-US" sz="2400" dirty="0"/>
              <a:t>Oh, that you would rend the heavens and come down!</a:t>
            </a:r>
          </a:p>
          <a:p>
            <a:pPr marL="457200" indent="-457200">
              <a:buFont typeface="Wingdings" charset="2"/>
              <a:buChar char="q"/>
            </a:pPr>
            <a:r>
              <a:rPr lang="en-US" sz="2400" dirty="0" smtClean="0"/>
              <a:t>Behold</a:t>
            </a:r>
            <a:r>
              <a:rPr lang="en-US" sz="2400" dirty="0"/>
              <a:t>, I create a new heavens and a new earth!</a:t>
            </a:r>
          </a:p>
          <a:p>
            <a:pPr marL="457200" indent="-457200">
              <a:buFont typeface="Wingdings" charset="2"/>
              <a:buChar char="q"/>
            </a:pPr>
            <a:r>
              <a:rPr lang="en-US" sz="2400" dirty="0" smtClean="0"/>
              <a:t>My </a:t>
            </a:r>
            <a:r>
              <a:rPr lang="en-US" sz="2400" dirty="0"/>
              <a:t>house will be called a house of prayer for all nations.</a:t>
            </a:r>
          </a:p>
          <a:p>
            <a:pPr marL="457200" indent="-457200">
              <a:buFont typeface="Wingdings" charset="2"/>
              <a:buChar char="q"/>
            </a:pPr>
            <a:r>
              <a:rPr lang="en-US" sz="2400" dirty="0" smtClean="0"/>
              <a:t>God </a:t>
            </a:r>
            <a:r>
              <a:rPr lang="en-US" sz="2400" dirty="0" smtClean="0"/>
              <a:t>treads the wine press alone, executing His wrath.</a:t>
            </a:r>
          </a:p>
          <a:p>
            <a:pPr marL="457200" indent="-457200">
              <a:buFont typeface="Wingdings" charset="2"/>
              <a:buChar char="q"/>
            </a:pPr>
            <a:r>
              <a:rPr lang="en-US" sz="2400" dirty="0"/>
              <a:t>I dwell in a high and holy place, and with the contrite and lowly.</a:t>
            </a:r>
          </a:p>
          <a:p>
            <a:pPr marL="457200" indent="-457200">
              <a:buFont typeface="Wingdings" charset="2"/>
              <a:buChar char="q"/>
            </a:pPr>
            <a:r>
              <a:rPr lang="en-US" sz="2400" dirty="0" smtClean="0"/>
              <a:t>The </a:t>
            </a:r>
            <a:r>
              <a:rPr lang="en-US" sz="2400" dirty="0"/>
              <a:t>Spirit of the Lord is on me</a:t>
            </a:r>
            <a:r>
              <a:rPr lang="mr-IN" sz="2400" dirty="0"/>
              <a:t>…</a:t>
            </a:r>
            <a:r>
              <a:rPr lang="en-US" sz="2400" dirty="0"/>
              <a:t>to proclaim good news to the poor</a:t>
            </a:r>
            <a:r>
              <a:rPr lang="en-US" sz="2400" dirty="0" smtClean="0"/>
              <a:t>.</a:t>
            </a:r>
          </a:p>
          <a:p>
            <a:pPr marL="457200" indent="-457200">
              <a:buFont typeface="Wingdings" charset="2"/>
              <a:buChar char="q"/>
            </a:pPr>
            <a:r>
              <a:rPr lang="en-US" sz="2400" dirty="0"/>
              <a:t>Is this not the fast I choose, to loosen the bonds of wickedness</a:t>
            </a:r>
            <a:r>
              <a:rPr lang="en-US" sz="2400" dirty="0" smtClean="0"/>
              <a:t>?</a:t>
            </a:r>
            <a:endParaRPr lang="en-US" sz="2400" dirty="0"/>
          </a:p>
        </p:txBody>
      </p:sp>
      <p:sp>
        <p:nvSpPr>
          <p:cNvPr id="17" name="Rectangle 16"/>
          <p:cNvSpPr/>
          <p:nvPr/>
        </p:nvSpPr>
        <p:spPr>
          <a:xfrm>
            <a:off x="77484" y="308631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63</a:t>
            </a:r>
            <a:endParaRPr lang="en-US" sz="2000" b="1" dirty="0">
              <a:solidFill>
                <a:schemeClr val="bg1"/>
              </a:solidFill>
            </a:endParaRPr>
          </a:p>
        </p:txBody>
      </p:sp>
      <p:sp>
        <p:nvSpPr>
          <p:cNvPr id="8" name="Rectangle 7"/>
          <p:cNvSpPr/>
          <p:nvPr/>
        </p:nvSpPr>
        <p:spPr>
          <a:xfrm>
            <a:off x="77483" y="1205056"/>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59</a:t>
            </a:r>
            <a:endParaRPr lang="en-US" sz="2000" b="1" dirty="0">
              <a:solidFill>
                <a:schemeClr val="bg1"/>
              </a:solidFill>
            </a:endParaRPr>
          </a:p>
        </p:txBody>
      </p:sp>
      <p:sp>
        <p:nvSpPr>
          <p:cNvPr id="15" name="Rectangle 14"/>
          <p:cNvSpPr/>
          <p:nvPr/>
        </p:nvSpPr>
        <p:spPr>
          <a:xfrm>
            <a:off x="77483" y="384183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61</a:t>
            </a:r>
            <a:endParaRPr lang="en-US" sz="2000" b="1" dirty="0">
              <a:solidFill>
                <a:schemeClr val="bg1"/>
              </a:solidFill>
            </a:endParaRPr>
          </a:p>
        </p:txBody>
      </p:sp>
      <p:sp>
        <p:nvSpPr>
          <p:cNvPr id="7" name="Rectangle 6"/>
          <p:cNvSpPr/>
          <p:nvPr/>
        </p:nvSpPr>
        <p:spPr>
          <a:xfrm>
            <a:off x="77487" y="346404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57</a:t>
            </a:r>
            <a:endParaRPr lang="en-US" sz="2000" b="1" dirty="0">
              <a:solidFill>
                <a:schemeClr val="bg1"/>
              </a:solidFill>
            </a:endParaRPr>
          </a:p>
        </p:txBody>
      </p:sp>
      <p:sp>
        <p:nvSpPr>
          <p:cNvPr id="9" name="Rectangle 8"/>
          <p:cNvSpPr/>
          <p:nvPr/>
        </p:nvSpPr>
        <p:spPr>
          <a:xfrm>
            <a:off x="77484" y="44024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62</a:t>
            </a:r>
            <a:endParaRPr lang="en-US" sz="2000" b="1" dirty="0">
              <a:solidFill>
                <a:schemeClr val="bg1"/>
              </a:solidFill>
            </a:endParaRPr>
          </a:p>
        </p:txBody>
      </p:sp>
      <p:sp>
        <p:nvSpPr>
          <p:cNvPr id="10" name="Rectangle 9"/>
          <p:cNvSpPr/>
          <p:nvPr/>
        </p:nvSpPr>
        <p:spPr>
          <a:xfrm>
            <a:off x="77483" y="195958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64</a:t>
            </a:r>
            <a:endParaRPr lang="en-US" sz="2000" b="1" dirty="0">
              <a:solidFill>
                <a:schemeClr val="bg1"/>
              </a:solidFill>
            </a:endParaRPr>
          </a:p>
        </p:txBody>
      </p:sp>
      <p:sp>
        <p:nvSpPr>
          <p:cNvPr id="11" name="Rectangle 10"/>
          <p:cNvSpPr/>
          <p:nvPr/>
        </p:nvSpPr>
        <p:spPr>
          <a:xfrm>
            <a:off x="77483" y="15861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60</a:t>
            </a:r>
            <a:endParaRPr lang="en-US" sz="2000" b="1" dirty="0">
              <a:solidFill>
                <a:schemeClr val="bg1"/>
              </a:solidFill>
            </a:endParaRPr>
          </a:p>
        </p:txBody>
      </p:sp>
      <p:sp>
        <p:nvSpPr>
          <p:cNvPr id="12" name="Rectangle 11"/>
          <p:cNvSpPr/>
          <p:nvPr/>
        </p:nvSpPr>
        <p:spPr>
          <a:xfrm>
            <a:off x="77487" y="421962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58</a:t>
            </a:r>
            <a:endParaRPr lang="en-US" sz="2000" b="1" dirty="0">
              <a:solidFill>
                <a:schemeClr val="bg1"/>
              </a:solidFill>
            </a:endParaRPr>
          </a:p>
        </p:txBody>
      </p:sp>
      <p:sp>
        <p:nvSpPr>
          <p:cNvPr id="13" name="Rectangle 12"/>
          <p:cNvSpPr/>
          <p:nvPr/>
        </p:nvSpPr>
        <p:spPr>
          <a:xfrm>
            <a:off x="77483" y="2336964"/>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65</a:t>
            </a:r>
            <a:endParaRPr lang="en-US" sz="2000" b="1" dirty="0">
              <a:solidFill>
                <a:schemeClr val="bg1"/>
              </a:solidFill>
            </a:endParaRPr>
          </a:p>
        </p:txBody>
      </p:sp>
      <p:sp>
        <p:nvSpPr>
          <p:cNvPr id="14" name="Rectangle 13"/>
          <p:cNvSpPr/>
          <p:nvPr/>
        </p:nvSpPr>
        <p:spPr>
          <a:xfrm>
            <a:off x="77483" y="8239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66</a:t>
            </a:r>
            <a:endParaRPr lang="en-US" sz="2000" b="1" dirty="0">
              <a:solidFill>
                <a:schemeClr val="bg1"/>
              </a:solidFill>
            </a:endParaRPr>
          </a:p>
        </p:txBody>
      </p:sp>
      <p:sp>
        <p:nvSpPr>
          <p:cNvPr id="16" name="Rectangle 15"/>
          <p:cNvSpPr/>
          <p:nvPr/>
        </p:nvSpPr>
        <p:spPr>
          <a:xfrm>
            <a:off x="77487" y="271718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56</a:t>
            </a:r>
            <a:endParaRPr lang="en-US" sz="2000" b="1" dirty="0">
              <a:solidFill>
                <a:schemeClr val="bg1"/>
              </a:solidFill>
            </a:endParaRP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P spid="7" grpId="0" animBg="1"/>
      <p:bldP spid="9" grpId="0" animBg="1"/>
      <p:bldP spid="10" grpId="0" animBg="1"/>
      <p:bldP spid="11" grpId="0" animBg="1"/>
      <p:bldP spid="12" grpId="0" animBg="1"/>
      <p:bldP spid="13" grpId="0" animBg="1"/>
      <p:bldP spid="14"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38356"/>
            <a:ext cx="7772399" cy="3280382"/>
          </a:xfrm>
        </p:spPr>
        <p:txBody>
          <a:bodyPr>
            <a:normAutofit/>
          </a:bodyPr>
          <a:lstStyle/>
          <a:p>
            <a:r>
              <a:rPr lang="en-US" sz="4800" dirty="0">
                <a:solidFill>
                  <a:srgbClr val="FFFF00"/>
                </a:solidFill>
                <a:latin typeface="Tahoma" charset="0"/>
                <a:ea typeface="Tahoma" charset="0"/>
                <a:cs typeface="Tahoma" charset="0"/>
              </a:rPr>
              <a:t>Chapters 56-66</a:t>
            </a:r>
          </a:p>
          <a:p>
            <a:r>
              <a:rPr lang="en-US" sz="4000" dirty="0">
                <a:solidFill>
                  <a:srgbClr val="00B0F0"/>
                </a:solidFill>
                <a:latin typeface="Tahoma" charset="0"/>
                <a:ea typeface="Tahoma" charset="0"/>
                <a:cs typeface="Tahoma" charset="0"/>
              </a:rPr>
              <a:t>Glorious Victory for God’s </a:t>
            </a:r>
            <a:r>
              <a:rPr lang="en-US" sz="4000" dirty="0" smtClean="0">
                <a:solidFill>
                  <a:srgbClr val="00B0F0"/>
                </a:solidFill>
                <a:latin typeface="Tahoma" charset="0"/>
                <a:ea typeface="Tahoma" charset="0"/>
                <a:cs typeface="Tahoma" charset="0"/>
              </a:rPr>
              <a:t>People</a:t>
            </a:r>
          </a:p>
          <a:p>
            <a:endParaRPr lang="en-US" sz="4000" dirty="0" smtClean="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427656"/>
            <a:ext cx="8948057" cy="6370975"/>
          </a:xfrm>
          <a:prstGeom prst="rect">
            <a:avLst/>
          </a:prstGeom>
          <a:noFill/>
        </p:spPr>
        <p:txBody>
          <a:bodyPr wrap="square" rtlCol="0">
            <a:spAutoFit/>
          </a:bodyPr>
          <a:lstStyle/>
          <a:p>
            <a:r>
              <a:rPr lang="en-US" sz="2400" dirty="0" smtClean="0"/>
              <a:t>Prophecies of the Assyrian Crisis</a:t>
            </a:r>
          </a:p>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The ransomed return to Zion on the Highway of Holiness.</a:t>
            </a:r>
          </a:p>
          <a:p>
            <a:r>
              <a:rPr lang="en-US" sz="2400" dirty="0" smtClean="0"/>
              <a:t>Stories of Assyrian Crisis</a:t>
            </a:r>
          </a:p>
          <a:p>
            <a:pPr marL="914400" lvl="1" indent="-457200">
              <a:buFont typeface="Wingdings" charset="2"/>
              <a:buChar char="q"/>
            </a:pPr>
            <a:r>
              <a:rPr lang="en-US" sz="2400" dirty="0"/>
              <a:t>Hezekiah foolishly shows off his wealth to the Babylonians.</a:t>
            </a:r>
          </a:p>
          <a:p>
            <a:pPr marL="914400" lvl="1" indent="-457200">
              <a:buFont typeface="Wingdings" charset="2"/>
              <a:buChar char="q"/>
            </a:pPr>
            <a:r>
              <a:rPr lang="en-US" sz="2400" dirty="0"/>
              <a:t>Assyria besieges and taunts the city of Jerusalem.</a:t>
            </a:r>
          </a:p>
          <a:p>
            <a:pPr marL="914400" lvl="1" indent="-457200">
              <a:buFont typeface="Wingdings" charset="2"/>
              <a:buChar char="q"/>
            </a:pPr>
            <a:r>
              <a:rPr lang="en-US" sz="2400" dirty="0"/>
              <a:t>Hezekiah falls fatally ill, prays to God and gets 15 years of life.</a:t>
            </a:r>
          </a:p>
          <a:p>
            <a:pPr marL="914400" lvl="1" indent="-457200">
              <a:buFont typeface="Wingdings" charset="2"/>
              <a:buChar char="q"/>
            </a:pPr>
            <a:r>
              <a:rPr lang="en-US" sz="2400" dirty="0"/>
              <a:t>Hezekiah calls to God and 185,000 Assyrians are killed</a:t>
            </a:r>
            <a:r>
              <a:rPr lang="en-US" sz="2400" dirty="0" smtClean="0"/>
              <a:t>.</a:t>
            </a:r>
            <a:endParaRPr lang="en-US" sz="2400" dirty="0"/>
          </a:p>
        </p:txBody>
      </p:sp>
      <p:sp>
        <p:nvSpPr>
          <p:cNvPr id="4" name="Rectangle 3"/>
          <p:cNvSpPr/>
          <p:nvPr/>
        </p:nvSpPr>
        <p:spPr>
          <a:xfrm>
            <a:off x="511317" y="308913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2" y="15671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14" y="561284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15" y="637171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58" y="2706658"/>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12" y="378493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18" y="232097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87514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16" y="45070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15" y="599625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3" y="52373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1572" y="5712477"/>
            <a:ext cx="1852246"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66:18-24</a:t>
            </a:r>
          </a:p>
        </p:txBody>
      </p:sp>
      <p:sp>
        <p:nvSpPr>
          <p:cNvPr id="5" name="Rectangle 4"/>
          <p:cNvSpPr/>
          <p:nvPr/>
        </p:nvSpPr>
        <p:spPr>
          <a:xfrm>
            <a:off x="861278" y="5712477"/>
            <a:ext cx="1696183"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56:1-8</a:t>
            </a:r>
            <a:endParaRPr lang="en-US" sz="3000" dirty="0">
              <a:solidFill>
                <a:schemeClr val="bg1"/>
              </a:solidFill>
              <a:latin typeface="Tahoma" charset="0"/>
              <a:ea typeface="Tahoma" charset="0"/>
              <a:cs typeface="Tahoma" charset="0"/>
            </a:endParaRPr>
          </a:p>
        </p:txBody>
      </p:sp>
      <p:sp>
        <p:nvSpPr>
          <p:cNvPr id="6" name="Rectangle 5"/>
          <p:cNvSpPr/>
          <p:nvPr/>
        </p:nvSpPr>
        <p:spPr>
          <a:xfrm>
            <a:off x="5805855" y="4566816"/>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7" name="Rectangle 6"/>
          <p:cNvSpPr/>
          <p:nvPr/>
        </p:nvSpPr>
        <p:spPr>
          <a:xfrm>
            <a:off x="1093175" y="456681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8" name="Rectangle 7"/>
          <p:cNvSpPr/>
          <p:nvPr/>
        </p:nvSpPr>
        <p:spPr>
          <a:xfrm>
            <a:off x="5564067" y="3434431"/>
            <a:ext cx="2274277"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10" name="Rectangle 9"/>
          <p:cNvSpPr/>
          <p:nvPr/>
        </p:nvSpPr>
        <p:spPr>
          <a:xfrm>
            <a:off x="1301262" y="3434431"/>
            <a:ext cx="2028092"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13" name="Rectangle 12"/>
          <p:cNvSpPr/>
          <p:nvPr/>
        </p:nvSpPr>
        <p:spPr>
          <a:xfrm>
            <a:off x="1770184" y="231376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4" name="Rectangle 13"/>
          <p:cNvSpPr/>
          <p:nvPr/>
        </p:nvSpPr>
        <p:spPr>
          <a:xfrm>
            <a:off x="5334000" y="2313769"/>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5" name="Rectangle 14"/>
          <p:cNvSpPr/>
          <p:nvPr/>
        </p:nvSpPr>
        <p:spPr>
          <a:xfrm>
            <a:off x="4734291" y="1168025"/>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61:10-62:12</a:t>
            </a:r>
          </a:p>
        </p:txBody>
      </p:sp>
      <p:sp>
        <p:nvSpPr>
          <p:cNvPr id="16" name="Rectangle 15"/>
          <p:cNvSpPr/>
          <p:nvPr/>
        </p:nvSpPr>
        <p:spPr>
          <a:xfrm>
            <a:off x="2090370" y="1169661"/>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135885"/>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599730"/>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624469"/>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20" name="Rectangle 19"/>
          <p:cNvSpPr/>
          <p:nvPr/>
        </p:nvSpPr>
        <p:spPr>
          <a:xfrm>
            <a:off x="1767255" y="2768400"/>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1" name="Rectangle 20"/>
          <p:cNvSpPr/>
          <p:nvPr/>
        </p:nvSpPr>
        <p:spPr>
          <a:xfrm>
            <a:off x="1301996" y="3890120"/>
            <a:ext cx="654000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Prayers for Jehovah’s Forgiveness</a:t>
            </a:r>
            <a:endParaRPr lang="en-US" sz="2800" dirty="0">
              <a:solidFill>
                <a:schemeClr val="tx1"/>
              </a:solidFill>
              <a:latin typeface="Tahoma" charset="0"/>
              <a:ea typeface="Tahoma" charset="0"/>
              <a:cs typeface="Tahoma" charset="0"/>
            </a:endParaRPr>
          </a:p>
        </p:txBody>
      </p:sp>
      <p:sp>
        <p:nvSpPr>
          <p:cNvPr id="22" name="Rectangle 21"/>
          <p:cNvSpPr/>
          <p:nvPr/>
        </p:nvSpPr>
        <p:spPr>
          <a:xfrm>
            <a:off x="1080722" y="5012852"/>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3" name="Rectangle 22"/>
          <p:cNvSpPr/>
          <p:nvPr/>
        </p:nvSpPr>
        <p:spPr>
          <a:xfrm>
            <a:off x="855785" y="6170982"/>
            <a:ext cx="7432430" cy="548222"/>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Place of Foreigners in God’s Zion</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396625"/>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4" idx="1"/>
          </p:cNvCxnSpPr>
          <p:nvPr/>
        </p:nvCxnSpPr>
        <p:spPr>
          <a:xfrm>
            <a:off x="3645876" y="2542369"/>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3"/>
            <a:endCxn id="8" idx="1"/>
          </p:cNvCxnSpPr>
          <p:nvPr/>
        </p:nvCxnSpPr>
        <p:spPr>
          <a:xfrm>
            <a:off x="3329354" y="3663031"/>
            <a:ext cx="2234713"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1"/>
          </p:cNvCxnSpPr>
          <p:nvPr/>
        </p:nvCxnSpPr>
        <p:spPr>
          <a:xfrm>
            <a:off x="3031881" y="4795416"/>
            <a:ext cx="2773974" cy="0"/>
          </a:xfrm>
          <a:prstGeom prst="line">
            <a:avLst/>
          </a:prstGeom>
          <a:ln w="381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3" idx="1"/>
          </p:cNvCxnSpPr>
          <p:nvPr/>
        </p:nvCxnSpPr>
        <p:spPr>
          <a:xfrm>
            <a:off x="2557461" y="5941077"/>
            <a:ext cx="3874111" cy="0"/>
          </a:xfrm>
          <a:prstGeom prst="line">
            <a:avLst/>
          </a:prstGeom>
          <a:ln w="38100">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1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916087"/>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379931"/>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2456460"/>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3173456"/>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625618"/>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4325831"/>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867130"/>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5587677"/>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6043569"/>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08052" y="5586369"/>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4325624"/>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317569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997781"/>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573190" y="98312"/>
            <a:ext cx="7886700" cy="741779"/>
          </a:xfrm>
        </p:spPr>
        <p:txBody>
          <a:bodyPr>
            <a:normAutofit/>
          </a:bodyPr>
          <a:lstStyle/>
          <a:p>
            <a:pPr algn="ctr"/>
            <a:r>
              <a:rPr lang="en-US" sz="3200" smtClean="0">
                <a:latin typeface="Tahoma" charset="0"/>
                <a:ea typeface="Tahoma" charset="0"/>
                <a:cs typeface="Tahoma" charset="0"/>
              </a:rPr>
              <a:t>Isaiah 56-66</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142386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9" grpId="0" animBg="1"/>
      <p:bldP spid="12" grpId="0" animBg="1"/>
      <p:bldP spid="20" grpId="0" animBg="1"/>
      <p:bldP spid="21" grpId="0" animBg="1"/>
      <p:bldP spid="23" grpId="0" animBg="1"/>
      <p:bldP spid="24" grpId="0" animBg="1"/>
      <p:bldP spid="25" grpId="0" animBg="1"/>
      <p:bldP spid="26" grpId="0" animBg="1"/>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639359"/>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103203"/>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2155668"/>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2848602"/>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3300764"/>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3976913"/>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518212"/>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521469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5670588"/>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47346" y="5213388"/>
            <a:ext cx="2215931"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ch.65-66:17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3976706"/>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63:7-ch.64</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2850845"/>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696989"/>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628650" y="120015"/>
            <a:ext cx="7886700" cy="495700"/>
          </a:xfrm>
        </p:spPr>
        <p:txBody>
          <a:bodyPr>
            <a:normAutofit/>
          </a:bodyPr>
          <a:lstStyle/>
          <a:p>
            <a:pPr algn="ctr"/>
            <a:r>
              <a:rPr lang="en-US" sz="2800" smtClean="0">
                <a:latin typeface="Tahoma" charset="0"/>
                <a:ea typeface="Tahoma" charset="0"/>
                <a:cs typeface="Tahoma" charset="0"/>
              </a:rPr>
              <a:t>Isaiah 56-66</a:t>
            </a:r>
            <a:endParaRPr lang="en-US" sz="2800" dirty="0">
              <a:latin typeface="Tahoma" charset="0"/>
              <a:ea typeface="Tahoma" charset="0"/>
              <a:cs typeface="Tahoma" charset="0"/>
            </a:endParaRPr>
          </a:p>
        </p:txBody>
      </p:sp>
      <p:sp>
        <p:nvSpPr>
          <p:cNvPr id="29" name="Rectangle 28"/>
          <p:cNvSpPr/>
          <p:nvPr/>
        </p:nvSpPr>
        <p:spPr>
          <a:xfrm>
            <a:off x="628650" y="6131192"/>
            <a:ext cx="1633410"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56:1-8</a:t>
            </a:r>
            <a:endParaRPr lang="en-US" sz="3000" dirty="0">
              <a:solidFill>
                <a:schemeClr val="tx1"/>
              </a:solidFill>
              <a:latin typeface="Tahoma" charset="0"/>
              <a:ea typeface="Tahoma" charset="0"/>
              <a:cs typeface="Tahoma" charset="0"/>
            </a:endParaRPr>
          </a:p>
        </p:txBody>
      </p:sp>
      <p:sp>
        <p:nvSpPr>
          <p:cNvPr id="30" name="Rectangle 29"/>
          <p:cNvSpPr/>
          <p:nvPr/>
        </p:nvSpPr>
        <p:spPr>
          <a:xfrm>
            <a:off x="6749716" y="6126480"/>
            <a:ext cx="1765634" cy="457200"/>
          </a:xfrm>
          <a:prstGeom prst="rect">
            <a:avLst/>
          </a:prstGeom>
          <a:solidFill>
            <a:srgbClr val="7030A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66:18-24</a:t>
            </a:r>
            <a:endParaRPr lang="en-US" sz="3000" dirty="0">
              <a:solidFill>
                <a:schemeClr val="tx1"/>
              </a:solidFill>
              <a:latin typeface="Tahoma" charset="0"/>
              <a:ea typeface="Tahoma" charset="0"/>
              <a:cs typeface="Tahoma" charset="0"/>
            </a:endParaRPr>
          </a:p>
        </p:txBody>
      </p:sp>
    </p:spTree>
    <p:extLst>
      <p:ext uri="{BB962C8B-B14F-4D97-AF65-F5344CB8AC3E}">
        <p14:creationId xmlns:p14="http://schemas.microsoft.com/office/powerpoint/2010/main" val="157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136525"/>
            <a:ext cx="7886700" cy="994442"/>
          </a:xfrm>
        </p:spPr>
        <p:txBody>
          <a:bodyPr>
            <a:normAutofit/>
          </a:bodyPr>
          <a:lstStyle/>
          <a:p>
            <a:pPr algn="ctr"/>
            <a:r>
              <a:rPr lang="en-US" sz="3200" dirty="0" smtClean="0">
                <a:latin typeface="Tahoma" charset="0"/>
                <a:ea typeface="Tahoma" charset="0"/>
                <a:cs typeface="Tahoma" charset="0"/>
              </a:rPr>
              <a:t> Isaiah </a:t>
            </a:r>
            <a:r>
              <a:rPr lang="en-US" sz="3200" dirty="0">
                <a:latin typeface="Tahoma" charset="0"/>
                <a:ea typeface="Tahoma" charset="0"/>
                <a:cs typeface="Tahoma" charset="0"/>
              </a:rPr>
              <a:t>56:1-8			</a:t>
            </a:r>
            <a:r>
              <a:rPr lang="en-US" sz="3200" dirty="0" smtClean="0">
                <a:latin typeface="Tahoma" charset="0"/>
                <a:ea typeface="Tahoma" charset="0"/>
                <a:cs typeface="Tahoma" charset="0"/>
              </a:rPr>
              <a:t>Isaiah </a:t>
            </a:r>
            <a:r>
              <a:rPr lang="en-US" sz="3200" dirty="0">
                <a:latin typeface="Tahoma" charset="0"/>
                <a:ea typeface="Tahoma" charset="0"/>
                <a:cs typeface="Tahoma" charset="0"/>
              </a:rPr>
              <a:t>66:18-24</a:t>
            </a:r>
            <a:endParaRPr lang="en-US" sz="3200" dirty="0">
              <a:latin typeface="Tahoma" charset="0"/>
              <a:ea typeface="Tahoma" charset="0"/>
              <a:cs typeface="Tahoma" charset="0"/>
            </a:endParaRPr>
          </a:p>
        </p:txBody>
      </p:sp>
      <p:sp>
        <p:nvSpPr>
          <p:cNvPr id="5" name="TextBox 4"/>
          <p:cNvSpPr txBox="1"/>
          <p:nvPr/>
        </p:nvSpPr>
        <p:spPr>
          <a:xfrm>
            <a:off x="1892249" y="974552"/>
            <a:ext cx="5361884" cy="4801314"/>
          </a:xfrm>
          <a:prstGeom prst="rect">
            <a:avLst/>
          </a:prstGeom>
          <a:noFill/>
        </p:spPr>
        <p:txBody>
          <a:bodyPr wrap="square" rtlCol="0">
            <a:spAutoFit/>
          </a:bodyPr>
          <a:lstStyle/>
          <a:p>
            <a:r>
              <a:rPr lang="en-US" sz="3200" dirty="0" smtClean="0">
                <a:latin typeface="Tahoma" charset="0"/>
                <a:ea typeface="Tahoma" charset="0"/>
                <a:cs typeface="Tahoma" charset="0"/>
              </a:rPr>
              <a:t>The Inclusion of the Nations in God’s Glorified Kingdom:</a:t>
            </a:r>
          </a:p>
          <a:p>
            <a:pPr marL="285750" indent="-285750">
              <a:buFontTx/>
              <a:buChar char="-"/>
            </a:pPr>
            <a:r>
              <a:rPr lang="en-US" sz="3200" dirty="0" smtClean="0">
                <a:latin typeface="Tahoma" charset="0"/>
                <a:ea typeface="Tahoma" charset="0"/>
                <a:cs typeface="Tahoma" charset="0"/>
              </a:rPr>
              <a:t>2:1-5</a:t>
            </a:r>
          </a:p>
          <a:p>
            <a:pPr marL="285750" indent="-285750">
              <a:buFontTx/>
              <a:buChar char="-"/>
            </a:pPr>
            <a:r>
              <a:rPr lang="en-US" sz="3200" dirty="0" smtClean="0">
                <a:latin typeface="Tahoma" charset="0"/>
                <a:ea typeface="Tahoma" charset="0"/>
                <a:cs typeface="Tahoma" charset="0"/>
              </a:rPr>
              <a:t>11:10-16</a:t>
            </a:r>
          </a:p>
          <a:p>
            <a:pPr marL="285750" indent="-285750">
              <a:buFontTx/>
              <a:buChar char="-"/>
            </a:pPr>
            <a:r>
              <a:rPr lang="en-US" sz="3200" dirty="0" smtClean="0">
                <a:latin typeface="Tahoma" charset="0"/>
                <a:ea typeface="Tahoma" charset="0"/>
                <a:cs typeface="Tahoma" charset="0"/>
              </a:rPr>
              <a:t>19:23-25</a:t>
            </a:r>
          </a:p>
          <a:p>
            <a:pPr marL="285750" indent="-285750">
              <a:buFontTx/>
              <a:buChar char="-"/>
            </a:pPr>
            <a:r>
              <a:rPr lang="en-US" sz="3200" dirty="0" smtClean="0">
                <a:latin typeface="Tahoma" charset="0"/>
                <a:ea typeface="Tahoma" charset="0"/>
                <a:cs typeface="Tahoma" charset="0"/>
              </a:rPr>
              <a:t>42:1-4</a:t>
            </a:r>
          </a:p>
          <a:p>
            <a:pPr marL="285750" indent="-285750">
              <a:buFontTx/>
              <a:buChar char="-"/>
            </a:pPr>
            <a:r>
              <a:rPr lang="en-US" sz="3200" dirty="0" smtClean="0">
                <a:latin typeface="Tahoma" charset="0"/>
                <a:ea typeface="Tahoma" charset="0"/>
                <a:cs typeface="Tahoma" charset="0"/>
              </a:rPr>
              <a:t>49:1-7</a:t>
            </a:r>
          </a:p>
          <a:p>
            <a:pPr marL="285750" indent="-285750">
              <a:buFontTx/>
              <a:buChar char="-"/>
            </a:pPr>
            <a:r>
              <a:rPr lang="en-US" sz="3200" dirty="0" smtClean="0">
                <a:latin typeface="Tahoma" charset="0"/>
                <a:ea typeface="Tahoma" charset="0"/>
                <a:cs typeface="Tahoma" charset="0"/>
              </a:rPr>
              <a:t>55:1-5</a:t>
            </a:r>
          </a:p>
          <a:p>
            <a:pPr marL="285750" indent="-285750">
              <a:buFontTx/>
              <a:buChar char="-"/>
            </a:pPr>
            <a:r>
              <a:rPr lang="en-US" sz="3200" dirty="0" smtClean="0">
                <a:latin typeface="Tahoma" charset="0"/>
                <a:ea typeface="Tahoma" charset="0"/>
                <a:cs typeface="Tahoma" charset="0"/>
              </a:rPr>
              <a:t>60:9-14</a:t>
            </a:r>
          </a:p>
          <a:p>
            <a:pPr marL="285750" indent="-285750">
              <a:buFontTx/>
              <a:buChar char="-"/>
            </a:pPr>
            <a:endParaRPr lang="en-US" dirty="0"/>
          </a:p>
        </p:txBody>
      </p:sp>
      <p:sp>
        <p:nvSpPr>
          <p:cNvPr id="7" name="Rectangle 6"/>
          <p:cNvSpPr/>
          <p:nvPr/>
        </p:nvSpPr>
        <p:spPr>
          <a:xfrm>
            <a:off x="850326" y="5536878"/>
            <a:ext cx="7445730" cy="985023"/>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God gathers the outcast, those who submit to His covenant and keep His commandments.</a:t>
            </a:r>
            <a:endParaRPr lang="en-US" sz="28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93553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a:t>
            </a:r>
            <a:r>
              <a:rPr lang="en-US" sz="3200" dirty="0" smtClean="0">
                <a:latin typeface="Tahoma" charset="0"/>
                <a:ea typeface="Tahoma" charset="0"/>
                <a:cs typeface="Tahoma" charset="0"/>
              </a:rPr>
              <a:t>56 </a:t>
            </a:r>
            <a:r>
              <a:rPr lang="en-US" sz="3200" dirty="0" smtClean="0">
                <a:latin typeface="Tahoma" charset="0"/>
                <a:ea typeface="Tahoma" charset="0"/>
                <a:cs typeface="Tahoma" charset="0"/>
              </a:rPr>
              <a:t>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56491"/>
            <a:ext cx="8779749" cy="6093225"/>
          </a:xfrm>
        </p:spPr>
        <p:txBody>
          <a:bodyPr>
            <a:normAutofit fontScale="85000" lnSpcReduction="10000"/>
          </a:bodyPr>
          <a:lstStyle/>
          <a:p>
            <a:pPr marL="0" indent="0">
              <a:lnSpc>
                <a:spcPct val="120000"/>
              </a:lnSpc>
              <a:spcBef>
                <a:spcPts val="0"/>
              </a:spcBef>
              <a:buNone/>
            </a:pPr>
            <a:r>
              <a:rPr lang="en-US" sz="3100" b="1" u="sng" dirty="0" smtClean="0">
                <a:latin typeface="Tahoma" charset="0"/>
                <a:ea typeface="Tahoma" charset="0"/>
                <a:cs typeface="Tahoma" charset="0"/>
              </a:rPr>
              <a:t>Mark 11</a:t>
            </a:r>
            <a:r>
              <a:rPr lang="en-US" sz="3100" b="1" dirty="0" smtClean="0">
                <a:latin typeface="Tahoma" charset="0"/>
                <a:ea typeface="Tahoma" charset="0"/>
                <a:cs typeface="Tahoma" charset="0"/>
              </a:rPr>
              <a:t> </a:t>
            </a:r>
            <a:r>
              <a:rPr lang="en-US" sz="3100" b="1" i="1" dirty="0" smtClean="0">
                <a:solidFill>
                  <a:srgbClr val="FFFF00"/>
                </a:solidFill>
                <a:latin typeface="Tahoma" charset="0"/>
                <a:ea typeface="Tahoma" charset="0"/>
                <a:cs typeface="Tahoma" charset="0"/>
              </a:rPr>
              <a:t>(see Isaiah </a:t>
            </a:r>
            <a:r>
              <a:rPr lang="en-US" sz="3100" b="1" i="1" dirty="0" smtClean="0">
                <a:solidFill>
                  <a:srgbClr val="FFFF00"/>
                </a:solidFill>
                <a:latin typeface="Tahoma" charset="0"/>
                <a:ea typeface="Tahoma" charset="0"/>
                <a:cs typeface="Tahoma" charset="0"/>
              </a:rPr>
              <a:t>56:7)</a:t>
            </a:r>
            <a:endParaRPr lang="en-US" sz="3100" b="1" i="1" u="sng" dirty="0" smtClean="0">
              <a:solidFill>
                <a:srgbClr val="FFFF00"/>
              </a:solidFill>
              <a:latin typeface="Tahoma" charset="0"/>
              <a:ea typeface="Tahoma" charset="0"/>
              <a:cs typeface="Tahoma" charset="0"/>
            </a:endParaRPr>
          </a:p>
          <a:p>
            <a:pPr marL="0" indent="0">
              <a:lnSpc>
                <a:spcPct val="110000"/>
              </a:lnSpc>
              <a:spcBef>
                <a:spcPts val="0"/>
              </a:spcBef>
              <a:buNone/>
            </a:pPr>
            <a:r>
              <a:rPr lang="en-US" sz="3300" dirty="0">
                <a:latin typeface="Tahoma" charset="0"/>
                <a:ea typeface="Tahoma" charset="0"/>
                <a:cs typeface="Tahoma" charset="0"/>
              </a:rPr>
              <a:t>And they came to Jerusalem. And he entered the temple and began to drive out those who sold and those who bought in the temple, and he overturned the tables of the money-changers and the seats of those who sold pigeons. And he would not allow anyone to carry anything through the temple. And he was teaching them and saying to them, “Is it not written, </a:t>
            </a:r>
            <a:r>
              <a:rPr lang="en-US" sz="3300" dirty="0">
                <a:solidFill>
                  <a:srgbClr val="FFFF00"/>
                </a:solidFill>
                <a:latin typeface="Tahoma" charset="0"/>
                <a:ea typeface="Tahoma" charset="0"/>
                <a:cs typeface="Tahoma" charset="0"/>
              </a:rPr>
              <a:t>‘My house shall be called a house of prayer for all the nations’</a:t>
            </a:r>
            <a:r>
              <a:rPr lang="en-US" sz="3300" dirty="0">
                <a:latin typeface="Tahoma" charset="0"/>
                <a:ea typeface="Tahoma" charset="0"/>
                <a:cs typeface="Tahoma" charset="0"/>
              </a:rPr>
              <a:t>? But you have made it a den of robbers.” And the chief priests and the scribes heard it and were seeking a way to destroy him, for they feared him, because all the crowd was astonished at his teaching. </a:t>
            </a:r>
            <a:endParaRPr lang="en-US" sz="38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982781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2617"/>
            <a:ext cx="7886700" cy="1042569"/>
          </a:xfrm>
        </p:spPr>
        <p:txBody>
          <a:bodyPr>
            <a:normAutofit/>
          </a:bodyPr>
          <a:lstStyle/>
          <a:p>
            <a:pPr algn="ctr"/>
            <a:r>
              <a:rPr lang="en-US" sz="3200" dirty="0" smtClean="0">
                <a:latin typeface="Tahoma" charset="0"/>
                <a:ea typeface="Tahoma" charset="0"/>
                <a:cs typeface="Tahoma" charset="0"/>
              </a:rPr>
              <a:t> Isaiah </a:t>
            </a:r>
            <a:r>
              <a:rPr lang="en-US" sz="3200" dirty="0" smtClean="0">
                <a:latin typeface="Tahoma" charset="0"/>
                <a:ea typeface="Tahoma" charset="0"/>
                <a:cs typeface="Tahoma" charset="0"/>
              </a:rPr>
              <a:t>66:18-24</a:t>
            </a:r>
            <a:endParaRPr lang="en-US" sz="3200" dirty="0">
              <a:latin typeface="Tahoma" charset="0"/>
              <a:ea typeface="Tahoma" charset="0"/>
              <a:cs typeface="Tahoma" charset="0"/>
            </a:endParaRPr>
          </a:p>
        </p:txBody>
      </p:sp>
      <p:sp>
        <p:nvSpPr>
          <p:cNvPr id="4" name="Rectangle 3"/>
          <p:cNvSpPr/>
          <p:nvPr/>
        </p:nvSpPr>
        <p:spPr>
          <a:xfrm>
            <a:off x="2121020" y="1710837"/>
            <a:ext cx="4901960" cy="985023"/>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What are the basics of what is </a:t>
            </a:r>
            <a:r>
              <a:rPr lang="en-US" sz="2800" smtClean="0">
                <a:solidFill>
                  <a:schemeClr val="bg1"/>
                </a:solidFill>
                <a:latin typeface="Tahoma" charset="0"/>
                <a:ea typeface="Tahoma" charset="0"/>
                <a:cs typeface="Tahoma" charset="0"/>
              </a:rPr>
              <a:t>being described?</a:t>
            </a:r>
            <a:endParaRPr lang="en-US" sz="2800" dirty="0">
              <a:solidFill>
                <a:schemeClr val="bg1"/>
              </a:solidFill>
              <a:latin typeface="Tahoma" charset="0"/>
              <a:ea typeface="Tahoma" charset="0"/>
              <a:cs typeface="Tahoma" charset="0"/>
            </a:endParaRPr>
          </a:p>
        </p:txBody>
      </p:sp>
      <p:sp>
        <p:nvSpPr>
          <p:cNvPr id="5" name="Rectangle 4"/>
          <p:cNvSpPr/>
          <p:nvPr/>
        </p:nvSpPr>
        <p:spPr>
          <a:xfrm>
            <a:off x="2121020" y="2934047"/>
            <a:ext cx="4901960" cy="985023"/>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How is it a description of the Kingdom of God in Christ?</a:t>
            </a:r>
            <a:endParaRPr lang="en-US" sz="28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78181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66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08363"/>
            <a:ext cx="8779749" cy="6093225"/>
          </a:xfrm>
        </p:spPr>
        <p:txBody>
          <a:bodyPr>
            <a:noAutofit/>
          </a:bodyPr>
          <a:lstStyle/>
          <a:p>
            <a:pPr marL="0" indent="0">
              <a:lnSpc>
                <a:spcPct val="100000"/>
              </a:lnSpc>
              <a:spcBef>
                <a:spcPts val="0"/>
              </a:spcBef>
              <a:spcAft>
                <a:spcPts val="600"/>
              </a:spcAft>
              <a:buNone/>
            </a:pPr>
            <a:r>
              <a:rPr lang="en-US" b="1" u="sng" dirty="0" smtClean="0">
                <a:latin typeface="Tahoma" charset="0"/>
                <a:ea typeface="Tahoma" charset="0"/>
                <a:cs typeface="Tahoma" charset="0"/>
              </a:rPr>
              <a:t>Mark 9</a:t>
            </a:r>
            <a:r>
              <a:rPr lang="en-US" b="1" dirty="0" smtClean="0">
                <a:latin typeface="Tahoma" charset="0"/>
                <a:ea typeface="Tahoma" charset="0"/>
                <a:cs typeface="Tahoma" charset="0"/>
              </a:rPr>
              <a:t> </a:t>
            </a:r>
            <a:r>
              <a:rPr lang="en-US" b="1" i="1" dirty="0" smtClean="0">
                <a:solidFill>
                  <a:srgbClr val="FFFF00"/>
                </a:solidFill>
                <a:latin typeface="Tahoma" charset="0"/>
                <a:ea typeface="Tahoma" charset="0"/>
                <a:cs typeface="Tahoma" charset="0"/>
              </a:rPr>
              <a:t>(see Isaiah </a:t>
            </a:r>
            <a:r>
              <a:rPr lang="en-US" b="1" i="1" dirty="0" smtClean="0">
                <a:solidFill>
                  <a:srgbClr val="FFFF00"/>
                </a:solidFill>
                <a:latin typeface="Tahoma" charset="0"/>
                <a:ea typeface="Tahoma" charset="0"/>
                <a:cs typeface="Tahoma" charset="0"/>
              </a:rPr>
              <a:t>66:24)</a:t>
            </a:r>
            <a:endParaRPr lang="en-US" b="1" i="1" u="sng" dirty="0" smtClean="0">
              <a:solidFill>
                <a:srgbClr val="FFFF00"/>
              </a:solidFill>
              <a:latin typeface="Tahoma" charset="0"/>
              <a:ea typeface="Tahoma" charset="0"/>
              <a:cs typeface="Tahoma" charset="0"/>
            </a:endParaRPr>
          </a:p>
          <a:p>
            <a:pPr marL="0" indent="0">
              <a:lnSpc>
                <a:spcPct val="100000"/>
              </a:lnSpc>
              <a:spcBef>
                <a:spcPts val="0"/>
              </a:spcBef>
              <a:buNone/>
            </a:pPr>
            <a:r>
              <a:rPr lang="en-US" dirty="0">
                <a:latin typeface="Tahoma" charset="0"/>
                <a:ea typeface="Tahoma" charset="0"/>
                <a:cs typeface="Tahoma" charset="0"/>
              </a:rPr>
              <a:t>“Whoever causes one of these little ones who believe in me to sin, it would be better for him if a great millstone were hung around his neck and he were thrown into the sea. And if your hand causes you to sin, cut it off. It is better for you to enter life crippled than with two hands to go to hell, to the unquenchable fire. And if your foot causes you to sin, cut it off. It is better for you to enter life lame than with two feet to be thrown into hell. And if your eye causes you to sin, tear it out. It is better for you to enter the kingdom of God with one eye than with two eyes to be thrown into hell, </a:t>
            </a:r>
            <a:r>
              <a:rPr lang="en-US" dirty="0">
                <a:solidFill>
                  <a:srgbClr val="FFFF00"/>
                </a:solidFill>
                <a:latin typeface="Tahoma" charset="0"/>
                <a:ea typeface="Tahoma" charset="0"/>
                <a:cs typeface="Tahoma" charset="0"/>
              </a:rPr>
              <a:t>‘where their worm does not die and the fire is not quenched</a:t>
            </a:r>
            <a:r>
              <a:rPr lang="en-US" dirty="0" smtClean="0">
                <a:solidFill>
                  <a:srgbClr val="FFFF00"/>
                </a:solidFill>
                <a:latin typeface="Tahoma" charset="0"/>
                <a:ea typeface="Tahoma" charset="0"/>
                <a:cs typeface="Tahoma" charset="0"/>
              </a:rPr>
              <a:t>.’</a:t>
            </a:r>
            <a:endParaRPr lang="en-US"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927391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98054" y="1528544"/>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603263"/>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1067107"/>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1987223"/>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539292" y="2535776"/>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2987938"/>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2133185" y="3531739"/>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073038"/>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814651" y="4625142"/>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5081034"/>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570616" y="4623834"/>
            <a:ext cx="2215931"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ch.65-66:17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111757" y="3531532"/>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63:7-ch.64</a:t>
            </a:r>
            <a:endParaRPr lang="en-US" sz="3000" dirty="0">
              <a:solidFill>
                <a:schemeClr val="tx1"/>
              </a:solidFill>
              <a:latin typeface="Tahoma" charset="0"/>
              <a:ea typeface="Tahoma" charset="0"/>
              <a:cs typeface="Tahoma" charset="0"/>
            </a:endParaRPr>
          </a:p>
        </p:txBody>
      </p:sp>
      <p:sp>
        <p:nvSpPr>
          <p:cNvPr id="27" name="Rectangle 26"/>
          <p:cNvSpPr/>
          <p:nvPr/>
        </p:nvSpPr>
        <p:spPr>
          <a:xfrm>
            <a:off x="4862618" y="253801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44190" y="1528544"/>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
        <p:nvSpPr>
          <p:cNvPr id="22" name="Title 1"/>
          <p:cNvSpPr>
            <a:spLocks noGrp="1"/>
          </p:cNvSpPr>
          <p:nvPr>
            <p:ph type="title"/>
          </p:nvPr>
        </p:nvSpPr>
        <p:spPr>
          <a:xfrm>
            <a:off x="628650" y="120015"/>
            <a:ext cx="7886700" cy="495700"/>
          </a:xfrm>
        </p:spPr>
        <p:txBody>
          <a:bodyPr>
            <a:normAutofit/>
          </a:bodyPr>
          <a:lstStyle/>
          <a:p>
            <a:pPr algn="ctr"/>
            <a:r>
              <a:rPr lang="en-US" sz="2800" smtClean="0">
                <a:latin typeface="Tahoma" charset="0"/>
                <a:ea typeface="Tahoma" charset="0"/>
                <a:cs typeface="Tahoma" charset="0"/>
              </a:rPr>
              <a:t>Isaiah 56-66</a:t>
            </a:r>
            <a:endParaRPr lang="en-US" sz="2800" dirty="0">
              <a:latin typeface="Tahoma" charset="0"/>
              <a:ea typeface="Tahoma" charset="0"/>
              <a:cs typeface="Tahoma" charset="0"/>
            </a:endParaRPr>
          </a:p>
        </p:txBody>
      </p:sp>
      <p:sp>
        <p:nvSpPr>
          <p:cNvPr id="29" name="Rectangle 28"/>
          <p:cNvSpPr/>
          <p:nvPr/>
        </p:nvSpPr>
        <p:spPr>
          <a:xfrm>
            <a:off x="1080722" y="5632982"/>
            <a:ext cx="1633410" cy="457200"/>
          </a:xfrm>
          <a:prstGeom prst="rect">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56:1-8</a:t>
            </a:r>
            <a:endParaRPr lang="en-US" sz="3000" dirty="0">
              <a:solidFill>
                <a:schemeClr val="tx1"/>
              </a:solidFill>
              <a:latin typeface="Tahoma" charset="0"/>
              <a:ea typeface="Tahoma" charset="0"/>
              <a:cs typeface="Tahoma" charset="0"/>
            </a:endParaRPr>
          </a:p>
        </p:txBody>
      </p:sp>
      <p:sp>
        <p:nvSpPr>
          <p:cNvPr id="30" name="Rectangle 29"/>
          <p:cNvSpPr/>
          <p:nvPr/>
        </p:nvSpPr>
        <p:spPr>
          <a:xfrm>
            <a:off x="6297644" y="5632982"/>
            <a:ext cx="1765634" cy="457200"/>
          </a:xfrm>
          <a:prstGeom prst="rect">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tx1"/>
                </a:solidFill>
                <a:latin typeface="Tahoma" charset="0"/>
                <a:ea typeface="Tahoma" charset="0"/>
                <a:cs typeface="Tahoma" charset="0"/>
              </a:rPr>
              <a:t>66:18-24</a:t>
            </a:r>
            <a:endParaRPr lang="en-US" sz="3000" dirty="0">
              <a:solidFill>
                <a:schemeClr val="tx1"/>
              </a:solidFill>
              <a:latin typeface="Tahoma" charset="0"/>
              <a:ea typeface="Tahoma" charset="0"/>
              <a:cs typeface="Tahoma" charset="0"/>
            </a:endParaRPr>
          </a:p>
        </p:txBody>
      </p:sp>
      <p:sp>
        <p:nvSpPr>
          <p:cNvPr id="31" name="Rectangle 30"/>
          <p:cNvSpPr/>
          <p:nvPr/>
        </p:nvSpPr>
        <p:spPr>
          <a:xfrm>
            <a:off x="1080722" y="6089158"/>
            <a:ext cx="6982556" cy="548222"/>
          </a:xfrm>
          <a:prstGeom prst="rect">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The Nations</a:t>
            </a:r>
            <a:r>
              <a:rPr lang="en-US" sz="2800" smtClean="0">
                <a:solidFill>
                  <a:schemeClr val="tx1"/>
                </a:solidFill>
                <a:latin typeface="Tahoma" charset="0"/>
                <a:ea typeface="Tahoma" charset="0"/>
                <a:cs typeface="Tahoma" charset="0"/>
              </a:rPr>
              <a:t>’ Place </a:t>
            </a:r>
            <a:r>
              <a:rPr lang="en-US" sz="2800" dirty="0" smtClean="0">
                <a:solidFill>
                  <a:schemeClr val="tx1"/>
                </a:solidFill>
                <a:latin typeface="Tahoma" charset="0"/>
                <a:ea typeface="Tahoma" charset="0"/>
                <a:cs typeface="Tahoma" charset="0"/>
              </a:rPr>
              <a:t>in God’s Kingdom</a:t>
            </a:r>
            <a:endParaRPr lang="en-US" sz="2800" dirty="0">
              <a:solidFill>
                <a:schemeClr val="tx1"/>
              </a:solidFill>
              <a:latin typeface="Tahoma" charset="0"/>
              <a:ea typeface="Tahoma" charset="0"/>
              <a:cs typeface="Tahoma" charset="0"/>
            </a:endParaRPr>
          </a:p>
        </p:txBody>
      </p:sp>
    </p:spTree>
    <p:extLst>
      <p:ext uri="{BB962C8B-B14F-4D97-AF65-F5344CB8AC3E}">
        <p14:creationId xmlns:p14="http://schemas.microsoft.com/office/powerpoint/2010/main" val="1936798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56-66</a:t>
            </a:r>
            <a:r>
              <a:rPr lang="en-US" sz="2400" dirty="0" smtClean="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23468</TotalTime>
  <Words>1657</Words>
  <Application>Microsoft Macintosh PowerPoint</Application>
  <PresentationFormat>On-screen Show (4:3)</PresentationFormat>
  <Paragraphs>281</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Calibri</vt:lpstr>
      <vt:lpstr>Calibri Light</vt:lpstr>
      <vt:lpstr>Mangal</vt:lpstr>
      <vt:lpstr>Tahoma</vt:lpstr>
      <vt:lpstr>Wingdings</vt:lpstr>
      <vt:lpstr>Arial</vt:lpstr>
      <vt:lpstr>Office Theme</vt:lpstr>
      <vt:lpstr>Book of Isaiah</vt:lpstr>
      <vt:lpstr>Class Plan</vt:lpstr>
      <vt:lpstr>Isaiah 56-66</vt:lpstr>
      <vt:lpstr> Isaiah 56:1-8   Isaiah 66:18-24</vt:lpstr>
      <vt:lpstr>Isaiah 56 in the New Testament</vt:lpstr>
      <vt:lpstr> Isaiah 66:18-24</vt:lpstr>
      <vt:lpstr>Isaiah 66 in the New Testament</vt:lpstr>
      <vt:lpstr>Isaiah 56-66</vt:lpstr>
      <vt:lpstr>Structure of Isaiah</vt:lpstr>
      <vt:lpstr>Isaiah Highlights (56-66)</vt:lpstr>
      <vt:lpstr>Structure of Isaiah</vt:lpstr>
      <vt:lpstr>Isaiah Highlights (40-55)</vt:lpstr>
      <vt:lpstr>Book of Isaiah</vt:lpstr>
      <vt:lpstr>Structure of Isaiah</vt:lpstr>
      <vt:lpstr>Isaiah Highlights (1-12)</vt:lpstr>
      <vt:lpstr>Structure of Isaiah</vt:lpstr>
      <vt:lpstr>Isaiah Highlights (13-27)</vt:lpstr>
      <vt:lpstr>Structure of Isaiah</vt:lpstr>
      <vt:lpstr>Isaiah Highlights (28-39)</vt:lpstr>
      <vt:lpstr>PowerPoint Presentation</vt:lpstr>
      <vt:lpstr>PowerPoint Presentation</vt:lpstr>
      <vt:lpstr>PowerPoint Presentation</vt:lpstr>
      <vt:lpstr>Isaiah 56:1</vt:lpstr>
      <vt:lpstr>Isaiah 56-66</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Microsoft Office User</cp:lastModifiedBy>
  <cp:revision>344</cp:revision>
  <cp:lastPrinted>2018-05-09T21:48:23Z</cp:lastPrinted>
  <dcterms:created xsi:type="dcterms:W3CDTF">2017-12-06T22:33:32Z</dcterms:created>
  <dcterms:modified xsi:type="dcterms:W3CDTF">2018-05-20T15:56:52Z</dcterms:modified>
</cp:coreProperties>
</file>