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22"/>
  </p:handoutMasterIdLst>
  <p:sldIdLst>
    <p:sldId id="336" r:id="rId2"/>
    <p:sldId id="271" r:id="rId3"/>
    <p:sldId id="419" r:id="rId4"/>
    <p:sldId id="344" r:id="rId5"/>
    <p:sldId id="338" r:id="rId6"/>
    <p:sldId id="364" r:id="rId7"/>
    <p:sldId id="340" r:id="rId8"/>
    <p:sldId id="341" r:id="rId9"/>
    <p:sldId id="342" r:id="rId10"/>
    <p:sldId id="343" r:id="rId11"/>
    <p:sldId id="359" r:id="rId12"/>
    <p:sldId id="360" r:id="rId13"/>
    <p:sldId id="409" r:id="rId14"/>
    <p:sldId id="410" r:id="rId15"/>
    <p:sldId id="420" r:id="rId16"/>
    <p:sldId id="337" r:id="rId17"/>
    <p:sldId id="294" r:id="rId18"/>
    <p:sldId id="405" r:id="rId19"/>
    <p:sldId id="412" r:id="rId20"/>
    <p:sldId id="417" r:id="rId2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941100"/>
    <a:srgbClr val="D5FC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559"/>
    <p:restoredTop sz="94667"/>
  </p:normalViewPr>
  <p:slideViewPr>
    <p:cSldViewPr snapToGrid="0" snapToObjects="1">
      <p:cViewPr>
        <p:scale>
          <a:sx n="86" d="100"/>
          <a:sy n="86" d="100"/>
        </p:scale>
        <p:origin x="-90" y="-45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2"/>
            <a:ext cx="3962400" cy="344091"/>
          </a:xfrm>
          <a:prstGeom prst="rect">
            <a:avLst/>
          </a:prstGeom>
        </p:spPr>
        <p:txBody>
          <a:bodyPr vert="horz" lIns="91440" tIns="45720" rIns="91440" bIns="45720" rtlCol="0"/>
          <a:lstStyle>
            <a:lvl1pPr algn="r">
              <a:defRPr sz="1200"/>
            </a:lvl1pPr>
          </a:lstStyle>
          <a:p>
            <a:fld id="{3511E626-ED7D-354F-989F-264FF872875C}" type="datetimeFigureOut">
              <a:rPr lang="en-US" smtClean="0"/>
              <a:t>5/23/2018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2068972-C07B-C147-BBA6-F3129A1591BB}" type="slidenum">
              <a:rPr lang="en-US" smtClean="0"/>
              <a:t>‹#›</a:t>
            </a:fld>
            <a:endParaRPr lang="en-US"/>
          </a:p>
        </p:txBody>
      </p:sp>
    </p:spTree>
    <p:extLst>
      <p:ext uri="{BB962C8B-B14F-4D97-AF65-F5344CB8AC3E}">
        <p14:creationId xmlns:p14="http://schemas.microsoft.com/office/powerpoint/2010/main" val="14849292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5/23/2018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76788939"/>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5/23/2018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309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5/23/2018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637304098"/>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5/23/2018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1155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5/23/2018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49528059"/>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5/23/2018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8935530"/>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solidFill>
                  <a:prstClr val="white">
                    <a:tint val="75000"/>
                  </a:prstClr>
                </a:solidFill>
              </a:rPr>
              <a:pPr/>
              <a:t>5/23/2018</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02101301"/>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solidFill>
                  <a:prstClr val="white">
                    <a:tint val="75000"/>
                  </a:prstClr>
                </a:solidFill>
              </a:rPr>
              <a:pPr/>
              <a:t>5/23/2018</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9439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solidFill>
                  <a:prstClr val="white">
                    <a:tint val="75000"/>
                  </a:prstClr>
                </a:solidFill>
              </a:rPr>
              <a:pPr/>
              <a:t>5/23/2018</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807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5/23/2018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437687"/>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5/23/2018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274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C633830-2244-49AE-BC4A-47F415C177C6}" type="datetimeFigureOut">
              <a:rPr lang="en-US" smtClean="0">
                <a:solidFill>
                  <a:prstClr val="white">
                    <a:tint val="75000"/>
                  </a:prstClr>
                </a:solidFill>
              </a:rPr>
              <a:pPr defTabSz="457200"/>
              <a:t>5/23/2018</a:t>
            </a:fld>
            <a:endParaRPr lang="en-US" dirty="0">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AC27A5A-7290-4DE1-BA94-4BE8A8E57DCF}"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56769920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658092" y="3003187"/>
            <a:ext cx="5827816" cy="2853847"/>
          </a:xfrm>
        </p:spPr>
        <p:txBody>
          <a:bodyPr>
            <a:normAutofit/>
          </a:bodyPr>
          <a:lstStyle/>
          <a:p>
            <a:r>
              <a:rPr lang="en-US" sz="4800" dirty="0" smtClean="0">
                <a:solidFill>
                  <a:srgbClr val="FFFF00"/>
                </a:solidFill>
                <a:latin typeface="Tahoma" charset="0"/>
                <a:ea typeface="Tahoma" charset="0"/>
                <a:cs typeface="Tahoma" charset="0"/>
              </a:rPr>
              <a:t>Chapters 56-66</a:t>
            </a:r>
          </a:p>
          <a:p>
            <a:r>
              <a:rPr lang="en-US" sz="4400" dirty="0" smtClean="0">
                <a:solidFill>
                  <a:srgbClr val="00B0F0"/>
                </a:solidFill>
                <a:latin typeface="Tahoma" charset="0"/>
                <a:ea typeface="Tahoma" charset="0"/>
                <a:cs typeface="Tahoma" charset="0"/>
              </a:rPr>
              <a:t>Glorious Victory for God’s People</a:t>
            </a:r>
          </a:p>
        </p:txBody>
      </p:sp>
    </p:spTree>
    <p:extLst>
      <p:ext uri="{BB962C8B-B14F-4D97-AF65-F5344CB8AC3E}">
        <p14:creationId xmlns:p14="http://schemas.microsoft.com/office/powerpoint/2010/main" val="84172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427656"/>
            <a:ext cx="8948057" cy="6370975"/>
          </a:xfrm>
          <a:prstGeom prst="rect">
            <a:avLst/>
          </a:prstGeom>
          <a:noFill/>
        </p:spPr>
        <p:txBody>
          <a:bodyPr wrap="square" rtlCol="0">
            <a:spAutoFit/>
          </a:bodyPr>
          <a:lstStyle/>
          <a:p>
            <a:r>
              <a:rPr lang="en-US" sz="2400" dirty="0" smtClean="0"/>
              <a:t>Prophecies of the Assyrian Crisis</a:t>
            </a:r>
          </a:p>
          <a:p>
            <a:pPr marL="914400" lvl="1" indent="-457200">
              <a:buFont typeface="Wingdings" charset="2"/>
              <a:buChar char="q"/>
            </a:pPr>
            <a:r>
              <a:rPr lang="en-US" sz="2400" dirty="0" smtClean="0"/>
              <a:t>The Lord slaughters the nations in a great, heavenly, bloody, greasy sacrifice.</a:t>
            </a:r>
          </a:p>
          <a:p>
            <a:pPr marL="914400" lvl="1" indent="-457200">
              <a:buFont typeface="Wingdings" charset="2"/>
              <a:buChar char="q"/>
            </a:pPr>
            <a:r>
              <a:rPr lang="en-US" sz="2400" dirty="0" smtClean="0"/>
              <a:t>“This </a:t>
            </a:r>
            <a:r>
              <a:rPr lang="en-US" sz="2400" dirty="0"/>
              <a:t>people draw near with their words and honor me with lip service, but they remove their hearts far from me.”</a:t>
            </a:r>
          </a:p>
          <a:p>
            <a:pPr marL="914400" lvl="1" indent="-457200">
              <a:buFont typeface="Wingdings" charset="2"/>
              <a:buChar char="q"/>
            </a:pPr>
            <a:r>
              <a:rPr lang="en-US" sz="2400" dirty="0" smtClean="0"/>
              <a:t>“The Destroyer” will be destroyed after he is done destroying.</a:t>
            </a:r>
          </a:p>
          <a:p>
            <a:pPr marL="914400" lvl="1" indent="-457200">
              <a:buFont typeface="Wingdings" charset="2"/>
              <a:buChar char="q"/>
            </a:pPr>
            <a:r>
              <a:rPr lang="en-US" sz="2400" dirty="0" smtClean="0"/>
              <a:t>God’s warning to Judah: Do not trust in an Egyptian alliance!</a:t>
            </a:r>
          </a:p>
          <a:p>
            <a:pPr marL="914400" lvl="1" indent="-457200">
              <a:buFont typeface="Wingdings" charset="2"/>
              <a:buChar char="q"/>
            </a:pPr>
            <a:r>
              <a:rPr lang="en-US" sz="2400" dirty="0"/>
              <a:t>“Behold, I am laying in Zion a stone</a:t>
            </a:r>
            <a:r>
              <a:rPr lang="mr-IN" sz="2400" dirty="0"/>
              <a:t>…</a:t>
            </a:r>
            <a:r>
              <a:rPr lang="en-US" sz="2400" dirty="0"/>
              <a:t>he who believes in it will not be put to shame</a:t>
            </a:r>
            <a:r>
              <a:rPr lang="en-US" sz="2400" dirty="0" smtClean="0"/>
              <a:t>.”</a:t>
            </a:r>
          </a:p>
          <a:p>
            <a:pPr marL="914400" lvl="1" indent="-457200">
              <a:buFont typeface="Wingdings" charset="2"/>
              <a:buChar char="q"/>
            </a:pPr>
            <a:r>
              <a:rPr lang="en-US" sz="2400" dirty="0" smtClean="0"/>
              <a:t>The Spirit is poured out, bringing life, righteousness, peace, and security to God’s people.</a:t>
            </a:r>
            <a:endParaRPr lang="en-US" sz="2400" dirty="0"/>
          </a:p>
          <a:p>
            <a:pPr marL="914400" lvl="1" indent="-457200">
              <a:buFont typeface="Wingdings" charset="2"/>
              <a:buChar char="q"/>
            </a:pPr>
            <a:r>
              <a:rPr lang="en-US" sz="2400" dirty="0" smtClean="0"/>
              <a:t>The ransomed return to Zion on the Highway of Holiness.</a:t>
            </a:r>
          </a:p>
          <a:p>
            <a:r>
              <a:rPr lang="en-US" sz="2400" dirty="0" smtClean="0"/>
              <a:t>Stories of Assyrian Crisis</a:t>
            </a:r>
          </a:p>
          <a:p>
            <a:pPr marL="914400" lvl="1" indent="-457200">
              <a:buFont typeface="Wingdings" charset="2"/>
              <a:buChar char="q"/>
            </a:pPr>
            <a:r>
              <a:rPr lang="en-US" sz="2400" dirty="0"/>
              <a:t>Hezekiah foolishly shows off his wealth to the Babylonians.</a:t>
            </a:r>
          </a:p>
          <a:p>
            <a:pPr marL="914400" lvl="1" indent="-457200">
              <a:buFont typeface="Wingdings" charset="2"/>
              <a:buChar char="q"/>
            </a:pPr>
            <a:r>
              <a:rPr lang="en-US" sz="2400" dirty="0"/>
              <a:t>Assyria besieges and taunts the city of Jerusalem.</a:t>
            </a:r>
          </a:p>
          <a:p>
            <a:pPr marL="914400" lvl="1" indent="-457200">
              <a:buFont typeface="Wingdings" charset="2"/>
              <a:buChar char="q"/>
            </a:pPr>
            <a:r>
              <a:rPr lang="en-US" sz="2400" dirty="0"/>
              <a:t>Hezekiah falls fatally ill, prays to God and gets 15 years of life.</a:t>
            </a:r>
          </a:p>
          <a:p>
            <a:pPr marL="914400" lvl="1" indent="-457200">
              <a:buFont typeface="Wingdings" charset="2"/>
              <a:buChar char="q"/>
            </a:pPr>
            <a:r>
              <a:rPr lang="en-US" sz="2400" dirty="0"/>
              <a:t>Hezekiah calls to God and 185,000 Assyrians are killed</a:t>
            </a:r>
            <a:r>
              <a:rPr lang="en-US" sz="2400" dirty="0" smtClean="0"/>
              <a:t>.</a:t>
            </a:r>
            <a:endParaRPr lang="en-US" sz="2400" dirty="0"/>
          </a:p>
        </p:txBody>
      </p:sp>
      <p:sp>
        <p:nvSpPr>
          <p:cNvPr id="4" name="Rectangle 3"/>
          <p:cNvSpPr/>
          <p:nvPr/>
        </p:nvSpPr>
        <p:spPr>
          <a:xfrm>
            <a:off x="511317" y="308913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28</a:t>
            </a:r>
            <a:endParaRPr lang="en-US" sz="2000" b="1" dirty="0">
              <a:solidFill>
                <a:schemeClr val="bg1"/>
              </a:solidFill>
            </a:endParaRPr>
          </a:p>
        </p:txBody>
      </p:sp>
      <p:sp>
        <p:nvSpPr>
          <p:cNvPr id="6" name="Rectangle 5"/>
          <p:cNvSpPr/>
          <p:nvPr/>
        </p:nvSpPr>
        <p:spPr>
          <a:xfrm>
            <a:off x="511312" y="156716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29</a:t>
            </a:r>
            <a:endParaRPr lang="en-US" sz="2000" b="1" dirty="0">
              <a:solidFill>
                <a:schemeClr val="bg1"/>
              </a:solidFill>
            </a:endParaRPr>
          </a:p>
        </p:txBody>
      </p:sp>
      <p:sp>
        <p:nvSpPr>
          <p:cNvPr id="7" name="Rectangle 6"/>
          <p:cNvSpPr/>
          <p:nvPr/>
        </p:nvSpPr>
        <p:spPr>
          <a:xfrm>
            <a:off x="511314" y="561284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36</a:t>
            </a:r>
            <a:endParaRPr lang="en-US" sz="2000" b="1" dirty="0">
              <a:solidFill>
                <a:schemeClr val="bg1"/>
              </a:solidFill>
            </a:endParaRPr>
          </a:p>
        </p:txBody>
      </p:sp>
      <p:sp>
        <p:nvSpPr>
          <p:cNvPr id="8" name="Rectangle 7"/>
          <p:cNvSpPr/>
          <p:nvPr/>
        </p:nvSpPr>
        <p:spPr>
          <a:xfrm>
            <a:off x="511315" y="637171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37</a:t>
            </a:r>
            <a:endParaRPr lang="en-US" sz="2000" b="1" dirty="0">
              <a:solidFill>
                <a:schemeClr val="bg1"/>
              </a:solidFill>
            </a:endParaRPr>
          </a:p>
        </p:txBody>
      </p:sp>
      <p:sp>
        <p:nvSpPr>
          <p:cNvPr id="10" name="Rectangle 9"/>
          <p:cNvSpPr/>
          <p:nvPr/>
        </p:nvSpPr>
        <p:spPr>
          <a:xfrm>
            <a:off x="165158" y="2706658"/>
            <a:ext cx="79137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30-31</a:t>
            </a:r>
            <a:endParaRPr lang="en-US" sz="2000" b="1" dirty="0">
              <a:solidFill>
                <a:schemeClr val="bg1"/>
              </a:solidFill>
            </a:endParaRPr>
          </a:p>
        </p:txBody>
      </p:sp>
      <p:sp>
        <p:nvSpPr>
          <p:cNvPr id="9" name="Rectangle 8"/>
          <p:cNvSpPr/>
          <p:nvPr/>
        </p:nvSpPr>
        <p:spPr>
          <a:xfrm>
            <a:off x="511312" y="378493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32</a:t>
            </a:r>
            <a:endParaRPr lang="en-US" sz="2000" b="1" dirty="0">
              <a:solidFill>
                <a:schemeClr val="bg1"/>
              </a:solidFill>
            </a:endParaRPr>
          </a:p>
        </p:txBody>
      </p:sp>
      <p:sp>
        <p:nvSpPr>
          <p:cNvPr id="12" name="Rectangle 11"/>
          <p:cNvSpPr/>
          <p:nvPr/>
        </p:nvSpPr>
        <p:spPr>
          <a:xfrm>
            <a:off x="511318" y="232097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33</a:t>
            </a:r>
            <a:endParaRPr lang="en-US" sz="2000" b="1" dirty="0">
              <a:solidFill>
                <a:schemeClr val="bg1"/>
              </a:solidFill>
            </a:endParaRPr>
          </a:p>
        </p:txBody>
      </p:sp>
      <p:sp>
        <p:nvSpPr>
          <p:cNvPr id="13" name="Rectangle 12"/>
          <p:cNvSpPr/>
          <p:nvPr/>
        </p:nvSpPr>
        <p:spPr>
          <a:xfrm>
            <a:off x="511325" y="87514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34</a:t>
            </a:r>
            <a:endParaRPr lang="en-US" sz="2000" b="1" dirty="0">
              <a:solidFill>
                <a:schemeClr val="bg1"/>
              </a:solidFill>
            </a:endParaRPr>
          </a:p>
        </p:txBody>
      </p:sp>
      <p:sp>
        <p:nvSpPr>
          <p:cNvPr id="14" name="Rectangle 13"/>
          <p:cNvSpPr/>
          <p:nvPr/>
        </p:nvSpPr>
        <p:spPr>
          <a:xfrm>
            <a:off x="511316" y="450704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35</a:t>
            </a:r>
            <a:endParaRPr lang="en-US" sz="2000" b="1" dirty="0">
              <a:solidFill>
                <a:schemeClr val="bg1"/>
              </a:solidFill>
            </a:endParaRPr>
          </a:p>
        </p:txBody>
      </p:sp>
      <p:sp>
        <p:nvSpPr>
          <p:cNvPr id="15" name="Rectangle 14"/>
          <p:cNvSpPr/>
          <p:nvPr/>
        </p:nvSpPr>
        <p:spPr>
          <a:xfrm>
            <a:off x="511315" y="599625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38</a:t>
            </a:r>
            <a:endParaRPr lang="en-US" sz="2000" b="1" dirty="0">
              <a:solidFill>
                <a:schemeClr val="bg1"/>
              </a:solidFill>
            </a:endParaRPr>
          </a:p>
        </p:txBody>
      </p:sp>
      <p:sp>
        <p:nvSpPr>
          <p:cNvPr id="16" name="Rectangle 15"/>
          <p:cNvSpPr/>
          <p:nvPr/>
        </p:nvSpPr>
        <p:spPr>
          <a:xfrm>
            <a:off x="511313" y="523739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39</a:t>
            </a:r>
            <a:endParaRPr lang="en-US" sz="2000" b="1" dirty="0">
              <a:solidFill>
                <a:schemeClr val="bg1"/>
              </a:solidFill>
            </a:endParaRPr>
          </a:p>
        </p:txBody>
      </p:sp>
    </p:spTree>
    <p:extLst>
      <p:ext uri="{BB962C8B-B14F-4D97-AF65-F5344CB8AC3E}">
        <p14:creationId xmlns:p14="http://schemas.microsoft.com/office/powerpoint/2010/main" val="106209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9" grpId="0" animBg="1"/>
      <p:bldP spid="12" grpId="0" animBg="1"/>
      <p:bldP spid="13" grpId="0" animBg="1"/>
      <p:bldP spid="14" grpId="0" animBg="1"/>
      <p:bldP spid="15"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Tree>
    <p:extLst>
      <p:ext uri="{BB962C8B-B14F-4D97-AF65-F5344CB8AC3E}">
        <p14:creationId xmlns:p14="http://schemas.microsoft.com/office/powerpoint/2010/main" val="189266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(40-55)</a:t>
            </a:r>
            <a:endParaRPr lang="en-US" sz="2800" u="sng" dirty="0">
              <a:latin typeface="Tahoma" charset="0"/>
              <a:ea typeface="Tahoma" charset="0"/>
              <a:cs typeface="Tahoma" charset="0"/>
            </a:endParaRPr>
          </a:p>
        </p:txBody>
      </p:sp>
      <p:sp>
        <p:nvSpPr>
          <p:cNvPr id="5" name="TextBox 4"/>
          <p:cNvSpPr txBox="1"/>
          <p:nvPr/>
        </p:nvSpPr>
        <p:spPr>
          <a:xfrm>
            <a:off x="76199" y="442367"/>
            <a:ext cx="8948057" cy="6370975"/>
          </a:xfrm>
          <a:prstGeom prst="rect">
            <a:avLst/>
          </a:prstGeom>
          <a:noFill/>
        </p:spPr>
        <p:txBody>
          <a:bodyPr wrap="square" rtlCol="0">
            <a:spAutoFit/>
          </a:bodyPr>
          <a:lstStyle/>
          <a:p>
            <a:pPr marL="914400" lvl="1" indent="-457200">
              <a:buFont typeface="Wingdings" charset="2"/>
              <a:buChar char="q"/>
            </a:pPr>
            <a:r>
              <a:rPr lang="en-US" sz="2400" dirty="0"/>
              <a:t>God chooses Cyrus, His anointed, to rebuild Jerusalem</a:t>
            </a:r>
            <a:r>
              <a:rPr lang="en-US" sz="2400" dirty="0" smtClean="0"/>
              <a:t>.</a:t>
            </a:r>
          </a:p>
          <a:p>
            <a:pPr marL="914400" lvl="1" indent="-457200">
              <a:buFont typeface="Wingdings" charset="2"/>
              <a:buChar char="q"/>
            </a:pPr>
            <a:r>
              <a:rPr lang="en-US" sz="2400" dirty="0" smtClean="0"/>
              <a:t>Look to Abraham your father: I blessed him; I will comfort you. </a:t>
            </a:r>
            <a:endParaRPr lang="en-US" sz="2400" dirty="0"/>
          </a:p>
          <a:p>
            <a:pPr marL="914400" lvl="1" indent="-457200">
              <a:buFont typeface="Wingdings" charset="2"/>
              <a:buChar char="q"/>
            </a:pPr>
            <a:r>
              <a:rPr lang="en-US" sz="2400" dirty="0" smtClean="0"/>
              <a:t>Do </a:t>
            </a:r>
            <a:r>
              <a:rPr lang="en-US" sz="2400" dirty="0"/>
              <a:t>not fear, </a:t>
            </a:r>
            <a:r>
              <a:rPr lang="en-US" sz="2400" dirty="0" smtClean="0"/>
              <a:t>worm </a:t>
            </a:r>
            <a:r>
              <a:rPr lang="en-US" sz="2400" dirty="0"/>
              <a:t>Jacob, I will help </a:t>
            </a:r>
            <a:r>
              <a:rPr lang="en-US" sz="2400" dirty="0" smtClean="0"/>
              <a:t>you</a:t>
            </a:r>
            <a:r>
              <a:rPr lang="mr-IN" sz="2400" dirty="0" smtClean="0"/>
              <a:t>…</a:t>
            </a:r>
            <a:r>
              <a:rPr lang="en-US" sz="2400" dirty="0" smtClean="0"/>
              <a:t>pulverize </a:t>
            </a:r>
            <a:r>
              <a:rPr lang="en-US" sz="2400" dirty="0"/>
              <a:t>mountains</a:t>
            </a:r>
            <a:r>
              <a:rPr lang="en-US" sz="2400" dirty="0" smtClean="0"/>
              <a:t>.</a:t>
            </a:r>
          </a:p>
          <a:p>
            <a:pPr marL="914400" lvl="1" indent="-457200">
              <a:buFont typeface="Wingdings" charset="2"/>
              <a:buChar char="q"/>
            </a:pPr>
            <a:r>
              <a:rPr lang="en-US" sz="2400" dirty="0"/>
              <a:t>Babylon the virgin is exposed and humiliated</a:t>
            </a:r>
            <a:r>
              <a:rPr lang="en-US" sz="2400" dirty="0" smtClean="0"/>
              <a:t>.</a:t>
            </a:r>
          </a:p>
          <a:p>
            <a:pPr marL="914400" lvl="1" indent="-457200">
              <a:buFont typeface="Wingdings" charset="2"/>
              <a:buChar char="q"/>
            </a:pPr>
            <a:r>
              <a:rPr lang="en-US" sz="2400" dirty="0" smtClean="0"/>
              <a:t>The Servant is crushed for the healing of God’s people.</a:t>
            </a:r>
            <a:endParaRPr lang="en-US" sz="2400" dirty="0"/>
          </a:p>
          <a:p>
            <a:pPr marL="914400" lvl="1" indent="-457200">
              <a:buFont typeface="Wingdings" charset="2"/>
              <a:buChar char="q"/>
            </a:pPr>
            <a:r>
              <a:rPr lang="en-US" sz="2400" dirty="0" smtClean="0"/>
              <a:t>God </a:t>
            </a:r>
            <a:r>
              <a:rPr lang="en-US" sz="2400" dirty="0"/>
              <a:t>will redeem Israel from captivity like in Egypt</a:t>
            </a:r>
            <a:r>
              <a:rPr lang="en-US" sz="2400" dirty="0" smtClean="0"/>
              <a:t>.</a:t>
            </a:r>
          </a:p>
          <a:p>
            <a:pPr marL="914400" lvl="1" indent="-457200">
              <a:buFont typeface="Wingdings" charset="2"/>
              <a:buChar char="q"/>
            </a:pPr>
            <a:r>
              <a:rPr lang="en-US" sz="2400" dirty="0" smtClean="0"/>
              <a:t>“Come to the waters! Buy wine and milk without cost!”</a:t>
            </a:r>
          </a:p>
          <a:p>
            <a:pPr marL="914400" lvl="1" indent="-457200">
              <a:buFont typeface="Wingdings" charset="2"/>
              <a:buChar char="q"/>
            </a:pPr>
            <a:r>
              <a:rPr lang="en-US" sz="2400" dirty="0" smtClean="0"/>
              <a:t>”Can a woman forget her nursing child? </a:t>
            </a:r>
            <a:r>
              <a:rPr lang="mr-IN" sz="2400" dirty="0" smtClean="0"/>
              <a:t>…</a:t>
            </a:r>
            <a:r>
              <a:rPr lang="en-US" sz="2400" dirty="0" smtClean="0"/>
              <a:t>I will not forget</a:t>
            </a:r>
            <a:r>
              <a:rPr lang="mr-IN" sz="2400" dirty="0" smtClean="0"/>
              <a:t>…</a:t>
            </a:r>
            <a:r>
              <a:rPr lang="en-US" sz="2400" dirty="0" smtClean="0"/>
              <a:t>”</a:t>
            </a:r>
          </a:p>
          <a:p>
            <a:pPr marL="914400" lvl="1" indent="-457200">
              <a:buFont typeface="Wingdings" charset="2"/>
              <a:buChar char="q"/>
            </a:pPr>
            <a:r>
              <a:rPr lang="en-US" sz="2400" dirty="0" smtClean="0"/>
              <a:t>“You have wearied me with iniquities; I am the one who wipes out transgressions.”</a:t>
            </a:r>
          </a:p>
          <a:p>
            <a:pPr marL="914400" lvl="1" indent="-457200">
              <a:buFont typeface="Wingdings" charset="2"/>
              <a:buChar char="q"/>
            </a:pPr>
            <a:r>
              <a:rPr lang="en-US" sz="2400" dirty="0" smtClean="0"/>
              <a:t>How lovely are the feet who bring good news: “God reigns!”</a:t>
            </a:r>
          </a:p>
          <a:p>
            <a:pPr marL="914400" lvl="1" indent="-457200">
              <a:buFont typeface="Wingdings" charset="2"/>
              <a:buChar char="q"/>
            </a:pPr>
            <a:r>
              <a:rPr lang="en-US" sz="2400" dirty="0" smtClean="0"/>
              <a:t>Babylon’s idols bow down and are carried into captivity</a:t>
            </a:r>
            <a:r>
              <a:rPr lang="en-US" sz="2400" dirty="0"/>
              <a:t>. </a:t>
            </a:r>
            <a:endParaRPr lang="en-US" sz="2400" dirty="0" smtClean="0"/>
          </a:p>
          <a:p>
            <a:pPr marL="914400" lvl="1" indent="-457200">
              <a:buFont typeface="Wingdings" charset="2"/>
              <a:buChar char="q"/>
            </a:pPr>
            <a:r>
              <a:rPr lang="en-US" sz="2400" dirty="0" smtClean="0"/>
              <a:t>A </a:t>
            </a:r>
            <a:r>
              <a:rPr lang="en-US" sz="2400" dirty="0"/>
              <a:t>voice cries, “In the wilderness prepare the way of the Lord</a:t>
            </a:r>
            <a:r>
              <a:rPr lang="en-US" sz="2400" dirty="0" smtClean="0"/>
              <a:t>!”</a:t>
            </a:r>
          </a:p>
          <a:p>
            <a:pPr marL="914400" lvl="1" indent="-457200">
              <a:buFont typeface="Wingdings" charset="2"/>
              <a:buChar char="q"/>
            </a:pPr>
            <a:r>
              <a:rPr lang="en-US" sz="2400" dirty="0"/>
              <a:t>“My Servant, whom I uphold</a:t>
            </a:r>
            <a:r>
              <a:rPr lang="mr-IN" sz="2400" dirty="0"/>
              <a:t>…</a:t>
            </a:r>
            <a:r>
              <a:rPr lang="en-US" sz="2400" dirty="0"/>
              <a:t>I have put my Spirit upon him</a:t>
            </a:r>
            <a:r>
              <a:rPr lang="en-US" sz="2400" dirty="0" smtClean="0"/>
              <a:t>.”</a:t>
            </a:r>
          </a:p>
          <a:p>
            <a:pPr marL="914400" lvl="1" indent="-457200">
              <a:buFont typeface="Wingdings" charset="2"/>
              <a:buChar char="q"/>
            </a:pPr>
            <a:r>
              <a:rPr lang="en-US" sz="2400" dirty="0" smtClean="0"/>
              <a:t>“For a moment I forsook you, but with everlasting love I will have compassion on you.”</a:t>
            </a:r>
          </a:p>
          <a:p>
            <a:pPr marL="914400" lvl="1" indent="-457200">
              <a:buFont typeface="Wingdings" charset="2"/>
              <a:buChar char="q"/>
            </a:pPr>
            <a:r>
              <a:rPr lang="en-US" sz="2400" dirty="0" smtClean="0"/>
              <a:t>The Servant sets his face like flint to do his work.</a:t>
            </a:r>
          </a:p>
        </p:txBody>
      </p:sp>
      <p:sp>
        <p:nvSpPr>
          <p:cNvPr id="13" name="Rectangle 12"/>
          <p:cNvSpPr/>
          <p:nvPr/>
        </p:nvSpPr>
        <p:spPr>
          <a:xfrm>
            <a:off x="511320" y="487384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40</a:t>
            </a:r>
            <a:endParaRPr lang="en-US" sz="2000" b="1" dirty="0">
              <a:solidFill>
                <a:schemeClr val="bg1"/>
              </a:solidFill>
            </a:endParaRPr>
          </a:p>
        </p:txBody>
      </p:sp>
      <p:sp>
        <p:nvSpPr>
          <p:cNvPr id="17" name="Rectangle 16"/>
          <p:cNvSpPr/>
          <p:nvPr/>
        </p:nvSpPr>
        <p:spPr>
          <a:xfrm>
            <a:off x="511325" y="120398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41</a:t>
            </a:r>
            <a:endParaRPr lang="en-US" sz="2000" b="1" dirty="0">
              <a:solidFill>
                <a:schemeClr val="bg1"/>
              </a:solidFill>
            </a:endParaRPr>
          </a:p>
        </p:txBody>
      </p:sp>
      <p:sp>
        <p:nvSpPr>
          <p:cNvPr id="6" name="Rectangle 5"/>
          <p:cNvSpPr/>
          <p:nvPr/>
        </p:nvSpPr>
        <p:spPr>
          <a:xfrm>
            <a:off x="511320" y="526229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42</a:t>
            </a:r>
            <a:endParaRPr lang="en-US" sz="2000" b="1" dirty="0">
              <a:solidFill>
                <a:schemeClr val="bg1"/>
              </a:solidFill>
            </a:endParaRPr>
          </a:p>
        </p:txBody>
      </p:sp>
      <p:sp>
        <p:nvSpPr>
          <p:cNvPr id="7" name="Rectangle 6"/>
          <p:cNvSpPr/>
          <p:nvPr/>
        </p:nvSpPr>
        <p:spPr>
          <a:xfrm>
            <a:off x="511320" y="346906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43</a:t>
            </a:r>
            <a:endParaRPr lang="en-US" sz="2000" b="1" dirty="0">
              <a:solidFill>
                <a:schemeClr val="bg1"/>
              </a:solidFill>
            </a:endParaRPr>
          </a:p>
        </p:txBody>
      </p:sp>
      <p:sp>
        <p:nvSpPr>
          <p:cNvPr id="8" name="Rectangle 7"/>
          <p:cNvSpPr/>
          <p:nvPr/>
        </p:nvSpPr>
        <p:spPr>
          <a:xfrm>
            <a:off x="97968" y="463509"/>
            <a:ext cx="858573"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44-45</a:t>
            </a:r>
            <a:endParaRPr lang="en-US" sz="2000" b="1" dirty="0">
              <a:solidFill>
                <a:schemeClr val="bg1"/>
              </a:solidFill>
            </a:endParaRPr>
          </a:p>
        </p:txBody>
      </p:sp>
      <p:sp>
        <p:nvSpPr>
          <p:cNvPr id="9" name="Rectangle 8"/>
          <p:cNvSpPr/>
          <p:nvPr/>
        </p:nvSpPr>
        <p:spPr>
          <a:xfrm>
            <a:off x="511320" y="450308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46</a:t>
            </a:r>
            <a:endParaRPr lang="en-US" sz="2000" b="1" dirty="0">
              <a:solidFill>
                <a:schemeClr val="bg1"/>
              </a:solidFill>
            </a:endParaRPr>
          </a:p>
        </p:txBody>
      </p:sp>
      <p:sp>
        <p:nvSpPr>
          <p:cNvPr id="10" name="Rectangle 9"/>
          <p:cNvSpPr/>
          <p:nvPr/>
        </p:nvSpPr>
        <p:spPr>
          <a:xfrm>
            <a:off x="502870" y="1582395"/>
            <a:ext cx="45367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47</a:t>
            </a:r>
            <a:endParaRPr lang="en-US" sz="2000" b="1" dirty="0">
              <a:solidFill>
                <a:schemeClr val="bg1"/>
              </a:solidFill>
            </a:endParaRPr>
          </a:p>
        </p:txBody>
      </p:sp>
      <p:sp>
        <p:nvSpPr>
          <p:cNvPr id="11" name="Rectangle 10"/>
          <p:cNvSpPr/>
          <p:nvPr/>
        </p:nvSpPr>
        <p:spPr>
          <a:xfrm>
            <a:off x="511320" y="232396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48</a:t>
            </a:r>
            <a:endParaRPr lang="en-US" sz="2000" b="1" dirty="0">
              <a:solidFill>
                <a:schemeClr val="bg1"/>
              </a:solidFill>
            </a:endParaRPr>
          </a:p>
        </p:txBody>
      </p:sp>
      <p:sp>
        <p:nvSpPr>
          <p:cNvPr id="12" name="Rectangle 11"/>
          <p:cNvSpPr/>
          <p:nvPr/>
        </p:nvSpPr>
        <p:spPr>
          <a:xfrm>
            <a:off x="511320" y="308674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49</a:t>
            </a:r>
            <a:endParaRPr lang="en-US" sz="2000" b="1" dirty="0">
              <a:solidFill>
                <a:schemeClr val="bg1"/>
              </a:solidFill>
            </a:endParaRPr>
          </a:p>
        </p:txBody>
      </p:sp>
      <p:sp>
        <p:nvSpPr>
          <p:cNvPr id="14" name="Rectangle 13"/>
          <p:cNvSpPr/>
          <p:nvPr/>
        </p:nvSpPr>
        <p:spPr>
          <a:xfrm>
            <a:off x="511320" y="63568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50</a:t>
            </a:r>
            <a:endParaRPr lang="en-US" sz="2000" b="1" dirty="0">
              <a:solidFill>
                <a:schemeClr val="bg1"/>
              </a:solidFill>
            </a:endParaRPr>
          </a:p>
        </p:txBody>
      </p:sp>
      <p:sp>
        <p:nvSpPr>
          <p:cNvPr id="15" name="Rectangle 14"/>
          <p:cNvSpPr/>
          <p:nvPr/>
        </p:nvSpPr>
        <p:spPr>
          <a:xfrm>
            <a:off x="511320" y="8323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51</a:t>
            </a:r>
            <a:endParaRPr lang="en-US" sz="2000" b="1" dirty="0">
              <a:solidFill>
                <a:schemeClr val="bg1"/>
              </a:solidFill>
            </a:endParaRPr>
          </a:p>
        </p:txBody>
      </p:sp>
      <p:sp>
        <p:nvSpPr>
          <p:cNvPr id="16" name="Rectangle 15"/>
          <p:cNvSpPr/>
          <p:nvPr/>
        </p:nvSpPr>
        <p:spPr>
          <a:xfrm>
            <a:off x="511320" y="413235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52</a:t>
            </a:r>
            <a:endParaRPr lang="en-US" sz="2000" b="1" dirty="0">
              <a:solidFill>
                <a:schemeClr val="bg1"/>
              </a:solidFill>
            </a:endParaRPr>
          </a:p>
        </p:txBody>
      </p:sp>
      <p:sp>
        <p:nvSpPr>
          <p:cNvPr id="18" name="Rectangle 17"/>
          <p:cNvSpPr/>
          <p:nvPr/>
        </p:nvSpPr>
        <p:spPr>
          <a:xfrm>
            <a:off x="511320" y="195012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53</a:t>
            </a:r>
            <a:endParaRPr lang="en-US" sz="2000" b="1" dirty="0">
              <a:solidFill>
                <a:schemeClr val="bg1"/>
              </a:solidFill>
            </a:endParaRPr>
          </a:p>
        </p:txBody>
      </p:sp>
      <p:sp>
        <p:nvSpPr>
          <p:cNvPr id="19" name="Rectangle 18"/>
          <p:cNvSpPr/>
          <p:nvPr/>
        </p:nvSpPr>
        <p:spPr>
          <a:xfrm>
            <a:off x="511320" y="563302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54</a:t>
            </a:r>
            <a:endParaRPr lang="en-US" sz="2000" b="1" dirty="0">
              <a:solidFill>
                <a:schemeClr val="bg1"/>
              </a:solidFill>
            </a:endParaRPr>
          </a:p>
        </p:txBody>
      </p:sp>
      <p:sp>
        <p:nvSpPr>
          <p:cNvPr id="20" name="Rectangle 19"/>
          <p:cNvSpPr/>
          <p:nvPr/>
        </p:nvSpPr>
        <p:spPr>
          <a:xfrm>
            <a:off x="511320" y="270160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55</a:t>
            </a:r>
            <a:endParaRPr lang="en-US" sz="2000" b="1" dirty="0">
              <a:solidFill>
                <a:schemeClr val="bg1"/>
              </a:solidFill>
            </a:endParaRPr>
          </a:p>
        </p:txBody>
      </p:sp>
    </p:spTree>
    <p:extLst>
      <p:ext uri="{BB962C8B-B14F-4D97-AF65-F5344CB8AC3E}">
        <p14:creationId xmlns:p14="http://schemas.microsoft.com/office/powerpoint/2010/main" val="2570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8" grpId="0" animBg="1"/>
      <p:bldP spid="19" grpId="0" animBg="1"/>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
        <p:nvSpPr>
          <p:cNvPr id="9" name="TextBox 8"/>
          <p:cNvSpPr txBox="1"/>
          <p:nvPr/>
        </p:nvSpPr>
        <p:spPr>
          <a:xfrm>
            <a:off x="4520868" y="5138622"/>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56-66</a:t>
            </a:r>
            <a:r>
              <a:rPr lang="en-US" sz="2400" dirty="0" smtClean="0">
                <a:solidFill>
                  <a:sysClr val="windowText" lastClr="000000"/>
                </a:solidFill>
              </a:rPr>
              <a:t> : Glorious Victory for Servants of the Lord</a:t>
            </a:r>
          </a:p>
        </p:txBody>
      </p:sp>
    </p:spTree>
    <p:extLst>
      <p:ext uri="{BB962C8B-B14F-4D97-AF65-F5344CB8AC3E}">
        <p14:creationId xmlns:p14="http://schemas.microsoft.com/office/powerpoint/2010/main" val="118197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(56-66)</a:t>
            </a:r>
            <a:endParaRPr lang="en-US" sz="2800" u="sng" dirty="0">
              <a:latin typeface="Tahoma" charset="0"/>
              <a:ea typeface="Tahoma" charset="0"/>
              <a:cs typeface="Tahoma" charset="0"/>
            </a:endParaRPr>
          </a:p>
        </p:txBody>
      </p:sp>
      <p:sp>
        <p:nvSpPr>
          <p:cNvPr id="5" name="TextBox 4"/>
          <p:cNvSpPr txBox="1"/>
          <p:nvPr/>
        </p:nvSpPr>
        <p:spPr>
          <a:xfrm>
            <a:off x="76199" y="442367"/>
            <a:ext cx="8948057" cy="4154984"/>
          </a:xfrm>
          <a:prstGeom prst="rect">
            <a:avLst/>
          </a:prstGeom>
          <a:noFill/>
        </p:spPr>
        <p:txBody>
          <a:bodyPr wrap="square" rtlCol="0">
            <a:spAutoFit/>
          </a:bodyPr>
          <a:lstStyle/>
          <a:p>
            <a:pPr marL="457200" indent="-457200">
              <a:buFont typeface="Wingdings" charset="2"/>
              <a:buChar char="q"/>
            </a:pPr>
            <a:r>
              <a:rPr lang="en-US" sz="2400" dirty="0"/>
              <a:t>Zion will be called Delight &amp; Married, not Forsaken &amp; Desolate.</a:t>
            </a:r>
          </a:p>
          <a:p>
            <a:pPr marL="457200" indent="-457200">
              <a:buFont typeface="Wingdings" charset="2"/>
              <a:buChar char="q"/>
            </a:pPr>
            <a:r>
              <a:rPr lang="en-US" sz="2400" dirty="0" smtClean="0"/>
              <a:t>The </a:t>
            </a:r>
            <a:r>
              <a:rPr lang="en-US" sz="2400" dirty="0"/>
              <a:t>nations come and are made priests and Levites for the Lord.</a:t>
            </a:r>
          </a:p>
          <a:p>
            <a:pPr marL="457200" indent="-457200">
              <a:buFont typeface="Wingdings" charset="2"/>
              <a:buChar char="q"/>
            </a:pPr>
            <a:r>
              <a:rPr lang="en-US" sz="2400" dirty="0" smtClean="0"/>
              <a:t>The </a:t>
            </a:r>
            <a:r>
              <a:rPr lang="en-US" sz="2400" dirty="0"/>
              <a:t>Lord puts on His armor to bring salvation and recompense. </a:t>
            </a:r>
          </a:p>
          <a:p>
            <a:pPr marL="457200" indent="-457200">
              <a:buFont typeface="Wingdings" charset="2"/>
              <a:buChar char="q"/>
            </a:pPr>
            <a:r>
              <a:rPr lang="en-US" sz="2400" dirty="0"/>
              <a:t>Your gates will be open continually; they will not be closed. </a:t>
            </a:r>
          </a:p>
          <a:p>
            <a:pPr marL="457200" indent="-457200">
              <a:buFont typeface="Wingdings" charset="2"/>
              <a:buChar char="q"/>
            </a:pPr>
            <a:r>
              <a:rPr lang="en-US" sz="2400" dirty="0"/>
              <a:t>Oh, that you would rend the heavens and come down!</a:t>
            </a:r>
          </a:p>
          <a:p>
            <a:pPr marL="457200" indent="-457200">
              <a:buFont typeface="Wingdings" charset="2"/>
              <a:buChar char="q"/>
            </a:pPr>
            <a:r>
              <a:rPr lang="en-US" sz="2400" dirty="0" smtClean="0"/>
              <a:t>Behold</a:t>
            </a:r>
            <a:r>
              <a:rPr lang="en-US" sz="2400" dirty="0"/>
              <a:t>, I create a new heavens and a new earth!</a:t>
            </a:r>
          </a:p>
          <a:p>
            <a:pPr marL="457200" indent="-457200">
              <a:buFont typeface="Wingdings" charset="2"/>
              <a:buChar char="q"/>
            </a:pPr>
            <a:r>
              <a:rPr lang="en-US" sz="2400" dirty="0" smtClean="0"/>
              <a:t>My </a:t>
            </a:r>
            <a:r>
              <a:rPr lang="en-US" sz="2400" dirty="0"/>
              <a:t>house will be called a house of prayer for all nations.</a:t>
            </a:r>
          </a:p>
          <a:p>
            <a:pPr marL="457200" indent="-457200">
              <a:buFont typeface="Wingdings" charset="2"/>
              <a:buChar char="q"/>
            </a:pPr>
            <a:r>
              <a:rPr lang="en-US" sz="2400" dirty="0" smtClean="0"/>
              <a:t>God treads the wine press alone, executing His wrath.</a:t>
            </a:r>
          </a:p>
          <a:p>
            <a:pPr marL="457200" indent="-457200">
              <a:buFont typeface="Wingdings" charset="2"/>
              <a:buChar char="q"/>
            </a:pPr>
            <a:r>
              <a:rPr lang="en-US" sz="2400" dirty="0"/>
              <a:t>I dwell in a high and holy place, and with the contrite and lowly.</a:t>
            </a:r>
          </a:p>
          <a:p>
            <a:pPr marL="457200" indent="-457200">
              <a:buFont typeface="Wingdings" charset="2"/>
              <a:buChar char="q"/>
            </a:pPr>
            <a:r>
              <a:rPr lang="en-US" sz="2400" dirty="0" smtClean="0"/>
              <a:t>The </a:t>
            </a:r>
            <a:r>
              <a:rPr lang="en-US" sz="2400" dirty="0"/>
              <a:t>Spirit of the Lord is on me</a:t>
            </a:r>
            <a:r>
              <a:rPr lang="mr-IN" sz="2400" dirty="0"/>
              <a:t>…</a:t>
            </a:r>
            <a:r>
              <a:rPr lang="en-US" sz="2400" dirty="0"/>
              <a:t>to proclaim good news to the poor</a:t>
            </a:r>
            <a:r>
              <a:rPr lang="en-US" sz="2400" dirty="0" smtClean="0"/>
              <a:t>.</a:t>
            </a:r>
          </a:p>
          <a:p>
            <a:pPr marL="457200" indent="-457200">
              <a:buFont typeface="Wingdings" charset="2"/>
              <a:buChar char="q"/>
            </a:pPr>
            <a:r>
              <a:rPr lang="en-US" sz="2400" dirty="0"/>
              <a:t>Is this not the fast I choose, to loosen the bonds of wickedness</a:t>
            </a:r>
            <a:r>
              <a:rPr lang="en-US" sz="2400" dirty="0" smtClean="0"/>
              <a:t>?</a:t>
            </a:r>
            <a:endParaRPr lang="en-US" sz="2400" dirty="0"/>
          </a:p>
        </p:txBody>
      </p:sp>
      <p:sp>
        <p:nvSpPr>
          <p:cNvPr id="17" name="Rectangle 16"/>
          <p:cNvSpPr/>
          <p:nvPr/>
        </p:nvSpPr>
        <p:spPr>
          <a:xfrm>
            <a:off x="77484" y="308631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63</a:t>
            </a:r>
            <a:endParaRPr lang="en-US" sz="2000" b="1" dirty="0">
              <a:solidFill>
                <a:schemeClr val="bg1"/>
              </a:solidFill>
            </a:endParaRPr>
          </a:p>
        </p:txBody>
      </p:sp>
      <p:sp>
        <p:nvSpPr>
          <p:cNvPr id="8" name="Rectangle 7"/>
          <p:cNvSpPr/>
          <p:nvPr/>
        </p:nvSpPr>
        <p:spPr>
          <a:xfrm>
            <a:off x="77483" y="1205056"/>
            <a:ext cx="445225"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59</a:t>
            </a:r>
            <a:endParaRPr lang="en-US" sz="2000" b="1" dirty="0">
              <a:solidFill>
                <a:schemeClr val="bg1"/>
              </a:solidFill>
            </a:endParaRPr>
          </a:p>
        </p:txBody>
      </p:sp>
      <p:sp>
        <p:nvSpPr>
          <p:cNvPr id="15" name="Rectangle 14"/>
          <p:cNvSpPr/>
          <p:nvPr/>
        </p:nvSpPr>
        <p:spPr>
          <a:xfrm>
            <a:off x="77483" y="3841834"/>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61</a:t>
            </a:r>
            <a:endParaRPr lang="en-US" sz="2000" b="1" dirty="0">
              <a:solidFill>
                <a:schemeClr val="bg1"/>
              </a:solidFill>
            </a:endParaRPr>
          </a:p>
        </p:txBody>
      </p:sp>
      <p:sp>
        <p:nvSpPr>
          <p:cNvPr id="7" name="Rectangle 6"/>
          <p:cNvSpPr/>
          <p:nvPr/>
        </p:nvSpPr>
        <p:spPr>
          <a:xfrm>
            <a:off x="77487" y="346404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57</a:t>
            </a:r>
            <a:endParaRPr lang="en-US" sz="2000" b="1" dirty="0">
              <a:solidFill>
                <a:schemeClr val="bg1"/>
              </a:solidFill>
            </a:endParaRPr>
          </a:p>
        </p:txBody>
      </p:sp>
      <p:sp>
        <p:nvSpPr>
          <p:cNvPr id="9" name="Rectangle 8"/>
          <p:cNvSpPr/>
          <p:nvPr/>
        </p:nvSpPr>
        <p:spPr>
          <a:xfrm>
            <a:off x="77484" y="440244"/>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62</a:t>
            </a:r>
            <a:endParaRPr lang="en-US" sz="2000" b="1" dirty="0">
              <a:solidFill>
                <a:schemeClr val="bg1"/>
              </a:solidFill>
            </a:endParaRPr>
          </a:p>
        </p:txBody>
      </p:sp>
      <p:sp>
        <p:nvSpPr>
          <p:cNvPr id="10" name="Rectangle 9"/>
          <p:cNvSpPr/>
          <p:nvPr/>
        </p:nvSpPr>
        <p:spPr>
          <a:xfrm>
            <a:off x="77483" y="195958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64</a:t>
            </a:r>
            <a:endParaRPr lang="en-US" sz="2000" b="1" dirty="0">
              <a:solidFill>
                <a:schemeClr val="bg1"/>
              </a:solidFill>
            </a:endParaRPr>
          </a:p>
        </p:txBody>
      </p:sp>
      <p:sp>
        <p:nvSpPr>
          <p:cNvPr id="11" name="Rectangle 10"/>
          <p:cNvSpPr/>
          <p:nvPr/>
        </p:nvSpPr>
        <p:spPr>
          <a:xfrm>
            <a:off x="77483" y="158615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60</a:t>
            </a:r>
            <a:endParaRPr lang="en-US" sz="2000" b="1" dirty="0">
              <a:solidFill>
                <a:schemeClr val="bg1"/>
              </a:solidFill>
            </a:endParaRPr>
          </a:p>
        </p:txBody>
      </p:sp>
      <p:sp>
        <p:nvSpPr>
          <p:cNvPr id="12" name="Rectangle 11"/>
          <p:cNvSpPr/>
          <p:nvPr/>
        </p:nvSpPr>
        <p:spPr>
          <a:xfrm>
            <a:off x="77487" y="421962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58</a:t>
            </a:r>
            <a:endParaRPr lang="en-US" sz="2000" b="1" dirty="0">
              <a:solidFill>
                <a:schemeClr val="bg1"/>
              </a:solidFill>
            </a:endParaRPr>
          </a:p>
        </p:txBody>
      </p:sp>
      <p:sp>
        <p:nvSpPr>
          <p:cNvPr id="13" name="Rectangle 12"/>
          <p:cNvSpPr/>
          <p:nvPr/>
        </p:nvSpPr>
        <p:spPr>
          <a:xfrm>
            <a:off x="77483" y="2336964"/>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65</a:t>
            </a:r>
            <a:endParaRPr lang="en-US" sz="2000" b="1" dirty="0">
              <a:solidFill>
                <a:schemeClr val="bg1"/>
              </a:solidFill>
            </a:endParaRPr>
          </a:p>
        </p:txBody>
      </p:sp>
      <p:sp>
        <p:nvSpPr>
          <p:cNvPr id="14" name="Rectangle 13"/>
          <p:cNvSpPr/>
          <p:nvPr/>
        </p:nvSpPr>
        <p:spPr>
          <a:xfrm>
            <a:off x="77483" y="82395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66</a:t>
            </a:r>
            <a:endParaRPr lang="en-US" sz="2000" b="1" dirty="0">
              <a:solidFill>
                <a:schemeClr val="bg1"/>
              </a:solidFill>
            </a:endParaRPr>
          </a:p>
        </p:txBody>
      </p:sp>
      <p:sp>
        <p:nvSpPr>
          <p:cNvPr id="16" name="Rectangle 15"/>
          <p:cNvSpPr/>
          <p:nvPr/>
        </p:nvSpPr>
        <p:spPr>
          <a:xfrm>
            <a:off x="77487" y="271718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56</a:t>
            </a:r>
            <a:endParaRPr lang="en-US" sz="2000" b="1" dirty="0">
              <a:solidFill>
                <a:schemeClr val="bg1"/>
              </a:solidFill>
            </a:endParaRPr>
          </a:p>
        </p:txBody>
      </p:sp>
    </p:spTree>
    <p:extLst>
      <p:ext uri="{BB962C8B-B14F-4D97-AF65-F5344CB8AC3E}">
        <p14:creationId xmlns:p14="http://schemas.microsoft.com/office/powerpoint/2010/main" val="76271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animBg="1"/>
      <p:bldP spid="15" grpId="0" animBg="1"/>
      <p:bldP spid="7" grpId="0" animBg="1"/>
      <p:bldP spid="9" grpId="0" animBg="1"/>
      <p:bldP spid="10" grpId="0" animBg="1"/>
      <p:bldP spid="11" grpId="0" animBg="1"/>
      <p:bldP spid="12" grpId="0" animBg="1"/>
      <p:bldP spid="13" grpId="0" animBg="1"/>
      <p:bldP spid="14"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200" dirty="0" smtClean="0">
                <a:latin typeface="Tahoma" charset="0"/>
                <a:ea typeface="Tahoma" charset="0"/>
                <a:cs typeface="Tahoma" charset="0"/>
              </a:rPr>
              <a:t>God’s Sovereignty vs Human Responsibility</a:t>
            </a:r>
            <a:endParaRPr lang="en-US" sz="3200" dirty="0">
              <a:latin typeface="Tahoma" charset="0"/>
              <a:ea typeface="Tahoma" charset="0"/>
              <a:cs typeface="Tahoma" charset="0"/>
            </a:endParaRPr>
          </a:p>
        </p:txBody>
      </p:sp>
      <p:sp>
        <p:nvSpPr>
          <p:cNvPr id="4" name="Content Placeholder 3"/>
          <p:cNvSpPr>
            <a:spLocks noGrp="1"/>
          </p:cNvSpPr>
          <p:nvPr>
            <p:ph idx="1"/>
          </p:nvPr>
        </p:nvSpPr>
        <p:spPr/>
        <p:txBody>
          <a:bodyPr>
            <a:normAutofit/>
          </a:bodyPr>
          <a:lstStyle/>
          <a:p>
            <a:r>
              <a:rPr lang="en-US" sz="3200" dirty="0" smtClean="0">
                <a:latin typeface="Tahoma" charset="0"/>
                <a:ea typeface="Tahoma" charset="0"/>
                <a:cs typeface="Tahoma" charset="0"/>
              </a:rPr>
              <a:t>Isaiah 1:16-31</a:t>
            </a:r>
          </a:p>
          <a:p>
            <a:r>
              <a:rPr lang="en-US" sz="3200" dirty="0" smtClean="0">
                <a:latin typeface="Tahoma" charset="0"/>
                <a:ea typeface="Tahoma" charset="0"/>
                <a:cs typeface="Tahoma" charset="0"/>
              </a:rPr>
              <a:t>Isaiah 10:1-12</a:t>
            </a:r>
          </a:p>
          <a:p>
            <a:r>
              <a:rPr lang="en-US" sz="3200" dirty="0" smtClean="0">
                <a:latin typeface="Tahoma" charset="0"/>
                <a:ea typeface="Tahoma" charset="0"/>
                <a:cs typeface="Tahoma" charset="0"/>
              </a:rPr>
              <a:t>Isaiah 28:14-22</a:t>
            </a:r>
          </a:p>
          <a:p>
            <a:r>
              <a:rPr lang="en-US" sz="3200" dirty="0" smtClean="0">
                <a:latin typeface="Tahoma" charset="0"/>
                <a:ea typeface="Tahoma" charset="0"/>
                <a:cs typeface="Tahoma" charset="0"/>
              </a:rPr>
              <a:t>Isaiah 43:22-44:8; 44:21-23</a:t>
            </a:r>
          </a:p>
          <a:p>
            <a:r>
              <a:rPr lang="en-US" sz="3200" dirty="0" smtClean="0">
                <a:latin typeface="Tahoma" charset="0"/>
                <a:ea typeface="Tahoma" charset="0"/>
                <a:cs typeface="Tahoma" charset="0"/>
              </a:rPr>
              <a:t>Isaiah 55</a:t>
            </a:r>
          </a:p>
          <a:p>
            <a:r>
              <a:rPr lang="en-US" sz="3200" dirty="0" smtClean="0">
                <a:latin typeface="Tahoma" charset="0"/>
                <a:ea typeface="Tahoma" charset="0"/>
                <a:cs typeface="Tahoma" charset="0"/>
              </a:rPr>
              <a:t>Isaiah 58:13-59:2</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2067525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685800" y="3038356"/>
            <a:ext cx="7772399" cy="3280382"/>
          </a:xfrm>
        </p:spPr>
        <p:txBody>
          <a:bodyPr>
            <a:normAutofit/>
          </a:bodyPr>
          <a:lstStyle/>
          <a:p>
            <a:endParaRPr lang="en-US" sz="4000" dirty="0" smtClean="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13306716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63" y="281221"/>
            <a:ext cx="8842075" cy="6295558"/>
          </a:xfrm>
          <a:prstGeom prst="rect">
            <a:avLst/>
          </a:prstGeom>
        </p:spPr>
      </p:pic>
    </p:spTree>
    <p:extLst>
      <p:ext uri="{BB962C8B-B14F-4D97-AF65-F5344CB8AC3E}">
        <p14:creationId xmlns:p14="http://schemas.microsoft.com/office/powerpoint/2010/main" val="15117640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ahoma" charset="0"/>
                <a:ea typeface="Tahoma" charset="0"/>
                <a:cs typeface="Tahoma" charset="0"/>
              </a:rPr>
              <a:t>Isaiah 56:1</a:t>
            </a:r>
            <a:endParaRPr lang="en-US" sz="4000" dirty="0">
              <a:latin typeface="Tahoma" charset="0"/>
              <a:ea typeface="Tahoma" charset="0"/>
              <a:cs typeface="Tahoma" charset="0"/>
            </a:endParaRPr>
          </a:p>
        </p:txBody>
      </p:sp>
      <p:sp>
        <p:nvSpPr>
          <p:cNvPr id="3" name="Content Placeholder 2"/>
          <p:cNvSpPr>
            <a:spLocks noGrp="1"/>
          </p:cNvSpPr>
          <p:nvPr>
            <p:ph idx="1"/>
          </p:nvPr>
        </p:nvSpPr>
        <p:spPr>
          <a:xfrm>
            <a:off x="593480" y="1825625"/>
            <a:ext cx="8059249" cy="4351338"/>
          </a:xfrm>
        </p:spPr>
        <p:txBody>
          <a:bodyPr>
            <a:normAutofit/>
          </a:bodyPr>
          <a:lstStyle/>
          <a:p>
            <a:pPr marL="0" indent="0">
              <a:buNone/>
            </a:pPr>
            <a:r>
              <a:rPr lang="en-US" sz="3600" dirty="0">
                <a:latin typeface="Tahoma" charset="0"/>
                <a:ea typeface="Tahoma" charset="0"/>
                <a:cs typeface="Tahoma" charset="0"/>
              </a:rPr>
              <a:t>Thus says the </a:t>
            </a:r>
            <a:r>
              <a:rPr lang="en-US" sz="3600" cap="small" dirty="0">
                <a:latin typeface="Tahoma" charset="0"/>
                <a:ea typeface="Tahoma" charset="0"/>
                <a:cs typeface="Tahoma" charset="0"/>
              </a:rPr>
              <a:t>Lord</a:t>
            </a:r>
            <a:r>
              <a:rPr lang="en-US" sz="3600" dirty="0">
                <a:latin typeface="Tahoma" charset="0"/>
                <a:ea typeface="Tahoma" charset="0"/>
                <a:cs typeface="Tahoma" charset="0"/>
              </a:rPr>
              <a:t>:</a:t>
            </a:r>
            <a:br>
              <a:rPr lang="en-US" sz="3600" dirty="0">
                <a:latin typeface="Tahoma" charset="0"/>
                <a:ea typeface="Tahoma" charset="0"/>
                <a:cs typeface="Tahoma" charset="0"/>
              </a:rPr>
            </a:br>
            <a:r>
              <a:rPr lang="en-US" sz="3600" dirty="0">
                <a:latin typeface="Tahoma" charset="0"/>
                <a:ea typeface="Tahoma" charset="0"/>
                <a:cs typeface="Tahoma" charset="0"/>
              </a:rPr>
              <a:t>“Keep justice, and do righteousness,</a:t>
            </a:r>
            <a:br>
              <a:rPr lang="en-US" sz="3600" dirty="0">
                <a:latin typeface="Tahoma" charset="0"/>
                <a:ea typeface="Tahoma" charset="0"/>
                <a:cs typeface="Tahoma" charset="0"/>
              </a:rPr>
            </a:br>
            <a:r>
              <a:rPr lang="en-US" sz="3600" dirty="0">
                <a:latin typeface="Tahoma" charset="0"/>
                <a:ea typeface="Tahoma" charset="0"/>
                <a:cs typeface="Tahoma" charset="0"/>
              </a:rPr>
              <a:t>for soon my salvation will come,</a:t>
            </a:r>
            <a:br>
              <a:rPr lang="en-US" sz="3600" dirty="0">
                <a:latin typeface="Tahoma" charset="0"/>
                <a:ea typeface="Tahoma" charset="0"/>
                <a:cs typeface="Tahoma" charset="0"/>
              </a:rPr>
            </a:br>
            <a:r>
              <a:rPr lang="en-US" sz="3600" dirty="0">
                <a:latin typeface="Tahoma" charset="0"/>
                <a:ea typeface="Tahoma" charset="0"/>
                <a:cs typeface="Tahoma" charset="0"/>
              </a:rPr>
              <a:t>    and my righteousness be </a:t>
            </a:r>
            <a:r>
              <a:rPr lang="en-US" sz="3600">
                <a:latin typeface="Tahoma" charset="0"/>
                <a:ea typeface="Tahoma" charset="0"/>
                <a:cs typeface="Tahoma" charset="0"/>
              </a:rPr>
              <a:t>revealed</a:t>
            </a:r>
            <a:r>
              <a:rPr lang="en-US" sz="3600" smtClean="0">
                <a:latin typeface="Tahoma" charset="0"/>
                <a:ea typeface="Tahoma" charset="0"/>
                <a:cs typeface="Tahoma" charset="0"/>
              </a:rPr>
              <a:t>.”</a:t>
            </a:r>
            <a:endParaRPr lang="en-US" sz="3600" dirty="0">
              <a:latin typeface="Tahoma" charset="0"/>
              <a:ea typeface="Tahoma" charset="0"/>
              <a:cs typeface="Tahoma" charset="0"/>
            </a:endParaRPr>
          </a:p>
        </p:txBody>
      </p:sp>
      <p:cxnSp>
        <p:nvCxnSpPr>
          <p:cNvPr id="5" name="Straight Connector 4"/>
          <p:cNvCxnSpPr/>
          <p:nvPr/>
        </p:nvCxnSpPr>
        <p:spPr>
          <a:xfrm>
            <a:off x="890954" y="2860431"/>
            <a:ext cx="705729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28650" y="3364523"/>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91357" y="3880338"/>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6102" y="4396153"/>
            <a:ext cx="8231797" cy="584775"/>
          </a:xfrm>
          <a:prstGeom prst="rect">
            <a:avLst/>
          </a:prstGeom>
          <a:noFill/>
          <a:ln w="38100">
            <a:solidFill>
              <a:srgbClr val="FF0000"/>
            </a:solidFill>
          </a:ln>
        </p:spPr>
        <p:txBody>
          <a:bodyPr wrap="square" rtlCol="0">
            <a:spAutoFit/>
          </a:bodyPr>
          <a:lstStyle/>
          <a:p>
            <a:r>
              <a:rPr lang="en-US" sz="3200" dirty="0" smtClean="0">
                <a:latin typeface="Tahoma" charset="0"/>
                <a:ea typeface="Tahoma" charset="0"/>
                <a:cs typeface="Tahoma" charset="0"/>
              </a:rPr>
              <a:t>Isaiah 1-39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Do justice and righteousness!</a:t>
            </a:r>
            <a:endParaRPr lang="en-US" sz="3200" dirty="0">
              <a:latin typeface="Tahoma" charset="0"/>
              <a:ea typeface="Tahoma" charset="0"/>
              <a:cs typeface="Tahoma" charset="0"/>
            </a:endParaRPr>
          </a:p>
        </p:txBody>
      </p:sp>
      <p:sp>
        <p:nvSpPr>
          <p:cNvPr id="9" name="TextBox 8"/>
          <p:cNvSpPr txBox="1"/>
          <p:nvPr/>
        </p:nvSpPr>
        <p:spPr>
          <a:xfrm>
            <a:off x="456100" y="5350277"/>
            <a:ext cx="8231799" cy="584775"/>
          </a:xfrm>
          <a:prstGeom prst="rect">
            <a:avLst/>
          </a:prstGeom>
          <a:noFill/>
          <a:ln w="38100">
            <a:solidFill>
              <a:srgbClr val="76D6FF"/>
            </a:solidFill>
          </a:ln>
        </p:spPr>
        <p:txBody>
          <a:bodyPr wrap="square" rtlCol="0">
            <a:spAutoFit/>
          </a:bodyPr>
          <a:lstStyle/>
          <a:p>
            <a:r>
              <a:rPr lang="en-US" sz="3200" dirty="0" smtClean="0">
                <a:latin typeface="Tahoma" charset="0"/>
                <a:ea typeface="Tahoma" charset="0"/>
                <a:cs typeface="Tahoma" charset="0"/>
              </a:rPr>
              <a:t>Isaiah 40-55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God will act in righteousness.</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61610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925862" y="1696989"/>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60</a:t>
            </a:r>
            <a:endParaRPr lang="en-US" sz="3000" dirty="0">
              <a:solidFill>
                <a:schemeClr val="bg1"/>
              </a:solidFill>
              <a:latin typeface="Tahoma" charset="0"/>
              <a:ea typeface="Tahoma" charset="0"/>
              <a:cs typeface="Tahoma" charset="0"/>
            </a:endParaRPr>
          </a:p>
        </p:txBody>
      </p:sp>
      <p:sp>
        <p:nvSpPr>
          <p:cNvPr id="17" name="Rectangle 16"/>
          <p:cNvSpPr/>
          <p:nvPr/>
        </p:nvSpPr>
        <p:spPr>
          <a:xfrm>
            <a:off x="3833447" y="639359"/>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61</a:t>
            </a:r>
            <a:endParaRPr lang="en-US" sz="3000" dirty="0">
              <a:solidFill>
                <a:schemeClr val="bg1"/>
              </a:solidFill>
              <a:latin typeface="Tahoma" charset="0"/>
              <a:ea typeface="Tahoma" charset="0"/>
              <a:cs typeface="Tahoma" charset="0"/>
            </a:endParaRPr>
          </a:p>
        </p:txBody>
      </p:sp>
      <p:sp>
        <p:nvSpPr>
          <p:cNvPr id="18" name="Rectangle 17"/>
          <p:cNvSpPr/>
          <p:nvPr/>
        </p:nvSpPr>
        <p:spPr>
          <a:xfrm>
            <a:off x="1080722" y="1103203"/>
            <a:ext cx="6982556" cy="450555"/>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Work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1080722" y="2155668"/>
            <a:ext cx="6982556"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sp>
        <p:nvSpPr>
          <p:cNvPr id="9" name="Rectangle 8"/>
          <p:cNvSpPr/>
          <p:nvPr/>
        </p:nvSpPr>
        <p:spPr>
          <a:xfrm>
            <a:off x="2322716" y="2848602"/>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2" name="Rectangle 11"/>
          <p:cNvSpPr/>
          <p:nvPr/>
        </p:nvSpPr>
        <p:spPr>
          <a:xfrm>
            <a:off x="1080723" y="3300764"/>
            <a:ext cx="6982556"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Visions of Jehovah’s Judgment</a:t>
            </a:r>
            <a:endParaRPr lang="en-US" sz="2800" dirty="0">
              <a:solidFill>
                <a:schemeClr val="tx1"/>
              </a:solidFill>
              <a:latin typeface="Tahoma" charset="0"/>
              <a:ea typeface="Tahoma" charset="0"/>
              <a:cs typeface="Tahoma" charset="0"/>
            </a:endParaRPr>
          </a:p>
        </p:txBody>
      </p:sp>
      <p:sp>
        <p:nvSpPr>
          <p:cNvPr id="20" name="Rectangle 19"/>
          <p:cNvSpPr/>
          <p:nvPr/>
        </p:nvSpPr>
        <p:spPr>
          <a:xfrm>
            <a:off x="1495503" y="3976913"/>
            <a:ext cx="2028092" cy="548016"/>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sp>
        <p:nvSpPr>
          <p:cNvPr id="21" name="Rectangle 20"/>
          <p:cNvSpPr/>
          <p:nvPr/>
        </p:nvSpPr>
        <p:spPr>
          <a:xfrm>
            <a:off x="1080723" y="4518212"/>
            <a:ext cx="6982556" cy="548222"/>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Confession and Cry to Jehovah for Help</a:t>
            </a:r>
            <a:endParaRPr lang="en-US" sz="2800" dirty="0">
              <a:solidFill>
                <a:schemeClr val="tx1"/>
              </a:solidFill>
              <a:latin typeface="Tahoma" charset="0"/>
              <a:ea typeface="Tahoma" charset="0"/>
              <a:cs typeface="Tahoma" charset="0"/>
            </a:endParaRPr>
          </a:p>
        </p:txBody>
      </p:sp>
      <p:sp>
        <p:nvSpPr>
          <p:cNvPr id="23" name="Rectangle 22"/>
          <p:cNvSpPr/>
          <p:nvPr/>
        </p:nvSpPr>
        <p:spPr>
          <a:xfrm>
            <a:off x="1080722" y="5214696"/>
            <a:ext cx="193870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56:9-59:8</a:t>
            </a:r>
            <a:endParaRPr lang="en-US" sz="3000" dirty="0">
              <a:solidFill>
                <a:schemeClr val="bg1"/>
              </a:solidFill>
              <a:latin typeface="Tahoma" charset="0"/>
              <a:ea typeface="Tahoma" charset="0"/>
              <a:cs typeface="Tahoma" charset="0"/>
            </a:endParaRPr>
          </a:p>
        </p:txBody>
      </p:sp>
      <p:sp>
        <p:nvSpPr>
          <p:cNvPr id="24" name="Rectangle 23"/>
          <p:cNvSpPr/>
          <p:nvPr/>
        </p:nvSpPr>
        <p:spPr>
          <a:xfrm>
            <a:off x="1080722" y="5670588"/>
            <a:ext cx="6982556" cy="548222"/>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Rebukes of Current Jerusalem</a:t>
            </a:r>
            <a:endParaRPr lang="en-US" sz="2800" dirty="0">
              <a:solidFill>
                <a:schemeClr val="bg1"/>
              </a:solidFill>
              <a:latin typeface="Tahoma" charset="0"/>
              <a:ea typeface="Tahoma" charset="0"/>
              <a:cs typeface="Tahoma" charset="0"/>
            </a:endParaRPr>
          </a:p>
        </p:txBody>
      </p:sp>
      <p:sp>
        <p:nvSpPr>
          <p:cNvPr id="25" name="Rectangle 24"/>
          <p:cNvSpPr/>
          <p:nvPr/>
        </p:nvSpPr>
        <p:spPr>
          <a:xfrm>
            <a:off x="5847346" y="5213388"/>
            <a:ext cx="2215931"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bg1"/>
                </a:solidFill>
                <a:latin typeface="Tahoma" charset="0"/>
                <a:ea typeface="Tahoma" charset="0"/>
                <a:cs typeface="Tahoma" charset="0"/>
              </a:rPr>
              <a:t>ch.65-66:17</a:t>
            </a:r>
            <a:endParaRPr lang="en-US" sz="3000" dirty="0">
              <a:solidFill>
                <a:schemeClr val="bg1"/>
              </a:solidFill>
              <a:latin typeface="Tahoma" charset="0"/>
              <a:ea typeface="Tahoma" charset="0"/>
              <a:cs typeface="Tahoma" charset="0"/>
            </a:endParaRPr>
          </a:p>
        </p:txBody>
      </p:sp>
      <p:sp>
        <p:nvSpPr>
          <p:cNvPr id="26" name="Rectangle 25"/>
          <p:cNvSpPr/>
          <p:nvPr/>
        </p:nvSpPr>
        <p:spPr>
          <a:xfrm>
            <a:off x="5544901" y="3976706"/>
            <a:ext cx="2138034" cy="541505"/>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tx1"/>
                </a:solidFill>
                <a:latin typeface="Tahoma" charset="0"/>
                <a:ea typeface="Tahoma" charset="0"/>
                <a:cs typeface="Tahoma" charset="0"/>
              </a:rPr>
              <a:t>63:7-ch.64</a:t>
            </a:r>
            <a:endParaRPr lang="en-US" sz="3000" dirty="0">
              <a:solidFill>
                <a:schemeClr val="tx1"/>
              </a:solidFill>
              <a:latin typeface="Tahoma" charset="0"/>
              <a:ea typeface="Tahoma" charset="0"/>
              <a:cs typeface="Tahoma" charset="0"/>
            </a:endParaRPr>
          </a:p>
        </p:txBody>
      </p:sp>
      <p:sp>
        <p:nvSpPr>
          <p:cNvPr id="27" name="Rectangle 26"/>
          <p:cNvSpPr/>
          <p:nvPr/>
        </p:nvSpPr>
        <p:spPr>
          <a:xfrm>
            <a:off x="5043098" y="2850845"/>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28" name="Rectangle 27"/>
          <p:cNvSpPr/>
          <p:nvPr/>
        </p:nvSpPr>
        <p:spPr>
          <a:xfrm>
            <a:off x="4680286" y="1696989"/>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62</a:t>
            </a:r>
            <a:endParaRPr lang="en-US" sz="3000" dirty="0">
              <a:solidFill>
                <a:schemeClr val="bg1"/>
              </a:solidFill>
              <a:latin typeface="Tahoma" charset="0"/>
              <a:ea typeface="Tahoma" charset="0"/>
              <a:cs typeface="Tahoma" charset="0"/>
            </a:endParaRPr>
          </a:p>
        </p:txBody>
      </p:sp>
      <p:sp>
        <p:nvSpPr>
          <p:cNvPr id="22" name="Title 1"/>
          <p:cNvSpPr>
            <a:spLocks noGrp="1"/>
          </p:cNvSpPr>
          <p:nvPr>
            <p:ph type="title"/>
          </p:nvPr>
        </p:nvSpPr>
        <p:spPr>
          <a:xfrm>
            <a:off x="628650" y="120015"/>
            <a:ext cx="7886700" cy="495700"/>
          </a:xfrm>
        </p:spPr>
        <p:txBody>
          <a:bodyPr>
            <a:normAutofit/>
          </a:bodyPr>
          <a:lstStyle/>
          <a:p>
            <a:pPr algn="ctr"/>
            <a:r>
              <a:rPr lang="en-US" sz="2800" smtClean="0">
                <a:latin typeface="Tahoma" charset="0"/>
                <a:ea typeface="Tahoma" charset="0"/>
                <a:cs typeface="Tahoma" charset="0"/>
              </a:rPr>
              <a:t>Isaiah 56-66</a:t>
            </a:r>
            <a:endParaRPr lang="en-US" sz="2800" dirty="0">
              <a:latin typeface="Tahoma" charset="0"/>
              <a:ea typeface="Tahoma" charset="0"/>
              <a:cs typeface="Tahoma" charset="0"/>
            </a:endParaRPr>
          </a:p>
        </p:txBody>
      </p:sp>
      <p:sp>
        <p:nvSpPr>
          <p:cNvPr id="29" name="Rectangle 28"/>
          <p:cNvSpPr/>
          <p:nvPr/>
        </p:nvSpPr>
        <p:spPr>
          <a:xfrm>
            <a:off x="628650" y="6131192"/>
            <a:ext cx="1633410" cy="457200"/>
          </a:xfrm>
          <a:prstGeom prst="rect">
            <a:avLst/>
          </a:prstGeom>
          <a:solidFill>
            <a:srgbClr val="7030A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56:1-8</a:t>
            </a:r>
            <a:endParaRPr lang="en-US" sz="3000" dirty="0">
              <a:solidFill>
                <a:schemeClr val="tx1"/>
              </a:solidFill>
              <a:latin typeface="Tahoma" charset="0"/>
              <a:ea typeface="Tahoma" charset="0"/>
              <a:cs typeface="Tahoma" charset="0"/>
            </a:endParaRPr>
          </a:p>
        </p:txBody>
      </p:sp>
      <p:sp>
        <p:nvSpPr>
          <p:cNvPr id="30" name="Rectangle 29"/>
          <p:cNvSpPr/>
          <p:nvPr/>
        </p:nvSpPr>
        <p:spPr>
          <a:xfrm>
            <a:off x="6749716" y="6126480"/>
            <a:ext cx="1765634" cy="457200"/>
          </a:xfrm>
          <a:prstGeom prst="rect">
            <a:avLst/>
          </a:prstGeom>
          <a:solidFill>
            <a:srgbClr val="7030A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66:18-24</a:t>
            </a:r>
            <a:endParaRPr lang="en-US" sz="3000" dirty="0">
              <a:solidFill>
                <a:schemeClr val="tx1"/>
              </a:solidFill>
              <a:latin typeface="Tahoma" charset="0"/>
              <a:ea typeface="Tahoma" charset="0"/>
              <a:cs typeface="Tahoma" charset="0"/>
            </a:endParaRPr>
          </a:p>
        </p:txBody>
      </p:sp>
    </p:spTree>
    <p:extLst>
      <p:ext uri="{BB962C8B-B14F-4D97-AF65-F5344CB8AC3E}">
        <p14:creationId xmlns:p14="http://schemas.microsoft.com/office/powerpoint/2010/main" val="157058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45" y="1180309"/>
            <a:ext cx="7888305" cy="5357586"/>
          </a:xfrm>
          <a:prstGeom prst="rect">
            <a:avLst/>
          </a:prstGeom>
        </p:spPr>
      </p:pic>
      <p:sp>
        <p:nvSpPr>
          <p:cNvPr id="4" name="Title 3"/>
          <p:cNvSpPr>
            <a:spLocks noGrp="1"/>
          </p:cNvSpPr>
          <p:nvPr>
            <p:ph type="title"/>
          </p:nvPr>
        </p:nvSpPr>
        <p:spPr/>
        <p:txBody>
          <a:bodyPr anchor="t"/>
          <a:lstStyle/>
          <a:p>
            <a:pPr algn="ctr"/>
            <a:r>
              <a:rPr lang="en-US" dirty="0" smtClean="0">
                <a:latin typeface="Tahoma" charset="0"/>
                <a:ea typeface="Tahoma" charset="0"/>
                <a:cs typeface="Tahoma" charset="0"/>
              </a:rPr>
              <a:t>Class Plan</a:t>
            </a:r>
            <a:endParaRPr lang="en-US" dirty="0">
              <a:latin typeface="Tahoma" charset="0"/>
              <a:ea typeface="Tahoma" charset="0"/>
              <a:cs typeface="Tahoma" charset="0"/>
            </a:endParaRPr>
          </a:p>
        </p:txBody>
      </p:sp>
      <p:sp>
        <p:nvSpPr>
          <p:cNvPr id="2" name="Oval 1"/>
          <p:cNvSpPr/>
          <p:nvPr/>
        </p:nvSpPr>
        <p:spPr>
          <a:xfrm>
            <a:off x="446631" y="5509846"/>
            <a:ext cx="8249132" cy="113169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221192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493"/>
            <a:ext cx="7886700" cy="530999"/>
          </a:xfrm>
        </p:spPr>
        <p:txBody>
          <a:bodyPr>
            <a:normAutofit/>
          </a:bodyPr>
          <a:lstStyle/>
          <a:p>
            <a:pPr algn="ctr"/>
            <a:r>
              <a:rPr lang="en-US" sz="3200" dirty="0" smtClean="0">
                <a:latin typeface="Tahoma" charset="0"/>
                <a:ea typeface="Tahoma" charset="0"/>
                <a:cs typeface="Tahoma" charset="0"/>
              </a:rPr>
              <a:t>Isaiah 66 in the New Testament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182126" y="608363"/>
            <a:ext cx="8779749" cy="6093225"/>
          </a:xfrm>
        </p:spPr>
        <p:txBody>
          <a:bodyPr>
            <a:noAutofit/>
          </a:bodyPr>
          <a:lstStyle/>
          <a:p>
            <a:pPr marL="0" indent="0">
              <a:lnSpc>
                <a:spcPct val="100000"/>
              </a:lnSpc>
              <a:spcBef>
                <a:spcPts val="0"/>
              </a:spcBef>
              <a:spcAft>
                <a:spcPts val="600"/>
              </a:spcAft>
              <a:buNone/>
            </a:pPr>
            <a:r>
              <a:rPr lang="en-US" b="1" u="sng" dirty="0" smtClean="0">
                <a:latin typeface="Tahoma" charset="0"/>
                <a:ea typeface="Tahoma" charset="0"/>
                <a:cs typeface="Tahoma" charset="0"/>
              </a:rPr>
              <a:t>Mark 9</a:t>
            </a:r>
            <a:r>
              <a:rPr lang="en-US" b="1" dirty="0" smtClean="0">
                <a:latin typeface="Tahoma" charset="0"/>
                <a:ea typeface="Tahoma" charset="0"/>
                <a:cs typeface="Tahoma" charset="0"/>
              </a:rPr>
              <a:t> </a:t>
            </a:r>
            <a:r>
              <a:rPr lang="en-US" b="1" i="1" dirty="0" smtClean="0">
                <a:solidFill>
                  <a:srgbClr val="FFFF00"/>
                </a:solidFill>
                <a:latin typeface="Tahoma" charset="0"/>
                <a:ea typeface="Tahoma" charset="0"/>
                <a:cs typeface="Tahoma" charset="0"/>
              </a:rPr>
              <a:t>(see Isaiah 66:24)</a:t>
            </a:r>
            <a:endParaRPr lang="en-US" b="1" i="1" u="sng" dirty="0" smtClean="0">
              <a:solidFill>
                <a:srgbClr val="FFFF00"/>
              </a:solidFill>
              <a:latin typeface="Tahoma" charset="0"/>
              <a:ea typeface="Tahoma" charset="0"/>
              <a:cs typeface="Tahoma" charset="0"/>
            </a:endParaRPr>
          </a:p>
          <a:p>
            <a:pPr marL="0" indent="0">
              <a:lnSpc>
                <a:spcPct val="100000"/>
              </a:lnSpc>
              <a:spcBef>
                <a:spcPts val="0"/>
              </a:spcBef>
              <a:buNone/>
            </a:pPr>
            <a:r>
              <a:rPr lang="en-US" dirty="0">
                <a:latin typeface="Tahoma" charset="0"/>
                <a:ea typeface="Tahoma" charset="0"/>
                <a:cs typeface="Tahoma" charset="0"/>
              </a:rPr>
              <a:t>“Whoever causes one of these little ones who believe in me to sin, it would be better for him if a great millstone were hung around his neck and he were thrown into the sea. And if your hand causes you to sin, cut it off. It is better for you to enter life crippled than with two hands to go to hell, to the unquenchable fire. And if your foot causes you to sin, cut it off. It is better for you to enter life lame than with two feet to be thrown into hell. And if your eye causes you to sin, tear it out. It is better for you to enter the kingdom of God with one eye than with two eyes to be thrown into hell, </a:t>
            </a:r>
            <a:r>
              <a:rPr lang="en-US" dirty="0">
                <a:solidFill>
                  <a:srgbClr val="FFFF00"/>
                </a:solidFill>
                <a:latin typeface="Tahoma" charset="0"/>
                <a:ea typeface="Tahoma" charset="0"/>
                <a:cs typeface="Tahoma" charset="0"/>
              </a:rPr>
              <a:t>‘where their worm does not die and the fire is not quenched</a:t>
            </a:r>
            <a:r>
              <a:rPr lang="en-US" dirty="0" smtClean="0">
                <a:solidFill>
                  <a:srgbClr val="FFFF00"/>
                </a:solidFill>
                <a:latin typeface="Tahoma" charset="0"/>
                <a:ea typeface="Tahoma" charset="0"/>
                <a:cs typeface="Tahoma" charset="0"/>
              </a:rPr>
              <a:t>.’</a:t>
            </a:r>
            <a:endParaRPr lang="en-US"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927391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2617"/>
            <a:ext cx="7886700" cy="1042569"/>
          </a:xfrm>
        </p:spPr>
        <p:txBody>
          <a:bodyPr>
            <a:normAutofit/>
          </a:bodyPr>
          <a:lstStyle/>
          <a:p>
            <a:pPr algn="ctr"/>
            <a:r>
              <a:rPr lang="en-US" sz="3200" dirty="0" smtClean="0">
                <a:latin typeface="Tahoma" charset="0"/>
                <a:ea typeface="Tahoma" charset="0"/>
                <a:cs typeface="Tahoma" charset="0"/>
              </a:rPr>
              <a:t> Isaiah 66:18-24</a:t>
            </a:r>
            <a:endParaRPr lang="en-US" sz="3200" dirty="0">
              <a:latin typeface="Tahoma" charset="0"/>
              <a:ea typeface="Tahoma" charset="0"/>
              <a:cs typeface="Tahoma" charset="0"/>
            </a:endParaRPr>
          </a:p>
        </p:txBody>
      </p:sp>
      <p:sp>
        <p:nvSpPr>
          <p:cNvPr id="4" name="Rectangle 3"/>
          <p:cNvSpPr/>
          <p:nvPr/>
        </p:nvSpPr>
        <p:spPr>
          <a:xfrm>
            <a:off x="2121020" y="1217541"/>
            <a:ext cx="4901960" cy="985023"/>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What are the basics of what is being described?</a:t>
            </a:r>
            <a:endParaRPr lang="en-US" sz="2800" dirty="0">
              <a:solidFill>
                <a:schemeClr val="bg1"/>
              </a:solidFill>
              <a:latin typeface="Tahoma" charset="0"/>
              <a:ea typeface="Tahoma" charset="0"/>
              <a:cs typeface="Tahoma" charset="0"/>
            </a:endParaRPr>
          </a:p>
        </p:txBody>
      </p:sp>
      <p:sp>
        <p:nvSpPr>
          <p:cNvPr id="5" name="Rectangle 4"/>
          <p:cNvSpPr/>
          <p:nvPr/>
        </p:nvSpPr>
        <p:spPr>
          <a:xfrm>
            <a:off x="2121020" y="2440751"/>
            <a:ext cx="4901960" cy="985023"/>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How is it a description of the Kingdom of God in Christ?</a:t>
            </a:r>
            <a:endParaRPr lang="en-US" sz="2800" dirty="0">
              <a:solidFill>
                <a:schemeClr val="bg1"/>
              </a:solidFill>
              <a:latin typeface="Tahoma" charset="0"/>
              <a:ea typeface="Tahoma" charset="0"/>
              <a:cs typeface="Tahoma" charset="0"/>
            </a:endParaRPr>
          </a:p>
        </p:txBody>
      </p:sp>
      <p:sp>
        <p:nvSpPr>
          <p:cNvPr id="3" name="TextBox 2"/>
          <p:cNvSpPr txBox="1"/>
          <p:nvPr/>
        </p:nvSpPr>
        <p:spPr>
          <a:xfrm>
            <a:off x="1374835" y="3717756"/>
            <a:ext cx="6394330" cy="2677656"/>
          </a:xfrm>
          <a:prstGeom prst="rect">
            <a:avLst/>
          </a:prstGeom>
          <a:noFill/>
        </p:spPr>
        <p:txBody>
          <a:bodyPr wrap="square" rtlCol="0">
            <a:spAutoFit/>
          </a:bodyPr>
          <a:lstStyle/>
          <a:p>
            <a:pPr marL="457200" indent="-457200">
              <a:buFont typeface="Arial" charset="0"/>
              <a:buChar char="•"/>
            </a:pPr>
            <a:r>
              <a:rPr lang="en-US" sz="2800" dirty="0" smtClean="0">
                <a:solidFill>
                  <a:srgbClr val="FFFF00"/>
                </a:solidFill>
                <a:latin typeface="Tahoma" charset="0"/>
                <a:ea typeface="Tahoma" charset="0"/>
                <a:cs typeface="Tahoma" charset="0"/>
              </a:rPr>
              <a:t>Genesis 1: </a:t>
            </a:r>
            <a:r>
              <a:rPr lang="en-US" sz="2800" dirty="0" smtClean="0">
                <a:latin typeface="Tahoma" charset="0"/>
                <a:ea typeface="Tahoma" charset="0"/>
                <a:cs typeface="Tahoma" charset="0"/>
              </a:rPr>
              <a:t>Fellowship between God and man; fill the earth.</a:t>
            </a:r>
          </a:p>
          <a:p>
            <a:pPr marL="457200" indent="-457200">
              <a:buFont typeface="Arial" charset="0"/>
              <a:buChar char="•"/>
            </a:pPr>
            <a:r>
              <a:rPr lang="en-US" sz="2800" dirty="0" smtClean="0">
                <a:solidFill>
                  <a:srgbClr val="FFFF00"/>
                </a:solidFill>
                <a:latin typeface="Tahoma" charset="0"/>
                <a:ea typeface="Tahoma" charset="0"/>
                <a:cs typeface="Tahoma" charset="0"/>
              </a:rPr>
              <a:t>Genesis 11: </a:t>
            </a:r>
            <a:r>
              <a:rPr lang="en-US" sz="2800" dirty="0" smtClean="0">
                <a:latin typeface="Tahoma" charset="0"/>
                <a:ea typeface="Tahoma" charset="0"/>
                <a:cs typeface="Tahoma" charset="0"/>
              </a:rPr>
              <a:t>Reversing the Tower of Babel, all tongues brought together.</a:t>
            </a:r>
          </a:p>
          <a:p>
            <a:pPr marL="457200" indent="-457200">
              <a:buFont typeface="Arial" charset="0"/>
              <a:buChar char="•"/>
            </a:pPr>
            <a:r>
              <a:rPr lang="en-US" sz="2800" dirty="0" smtClean="0">
                <a:solidFill>
                  <a:srgbClr val="FFFF00"/>
                </a:solidFill>
                <a:latin typeface="Tahoma" charset="0"/>
                <a:ea typeface="Tahoma" charset="0"/>
                <a:cs typeface="Tahoma" charset="0"/>
              </a:rPr>
              <a:t>Acts 2: </a:t>
            </a:r>
            <a:r>
              <a:rPr lang="en-US" sz="2800" dirty="0" smtClean="0">
                <a:latin typeface="Tahoma" charset="0"/>
                <a:ea typeface="Tahoma" charset="0"/>
                <a:cs typeface="Tahoma" charset="0"/>
              </a:rPr>
              <a:t>All tongues come to Jerusalem, God’s glory goes forth.</a:t>
            </a:r>
            <a:endParaRPr lang="en-US" sz="2800" dirty="0">
              <a:latin typeface="Tahoma" charset="0"/>
              <a:ea typeface="Tahoma" charset="0"/>
              <a:cs typeface="Tahoma" charset="0"/>
            </a:endParaRPr>
          </a:p>
        </p:txBody>
      </p:sp>
    </p:spTree>
    <p:extLst>
      <p:ext uri="{BB962C8B-B14F-4D97-AF65-F5344CB8AC3E}">
        <p14:creationId xmlns:p14="http://schemas.microsoft.com/office/powerpoint/2010/main" val="178181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864" y="1229192"/>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Israel (Northern)</a:t>
            </a:r>
          </a:p>
        </p:txBody>
      </p:sp>
      <p:sp>
        <p:nvSpPr>
          <p:cNvPr id="4" name="Rectangle 3"/>
          <p:cNvSpPr/>
          <p:nvPr/>
        </p:nvSpPr>
        <p:spPr>
          <a:xfrm>
            <a:off x="2060865" y="2377590"/>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Judah (Southern)</a:t>
            </a:r>
          </a:p>
        </p:txBody>
      </p:sp>
      <p:sp>
        <p:nvSpPr>
          <p:cNvPr id="7" name="Rectangle 6"/>
          <p:cNvSpPr/>
          <p:nvPr/>
        </p:nvSpPr>
        <p:spPr>
          <a:xfrm>
            <a:off x="5360981" y="932762"/>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Tahoma" charset="0"/>
                <a:ea typeface="Tahoma" charset="0"/>
                <a:cs typeface="Tahoma" charset="0"/>
              </a:rPr>
              <a:t>Assyrian Captivity</a:t>
            </a:r>
          </a:p>
        </p:txBody>
      </p:sp>
      <p:sp>
        <p:nvSpPr>
          <p:cNvPr id="8" name="Rectangle 7"/>
          <p:cNvSpPr/>
          <p:nvPr/>
        </p:nvSpPr>
        <p:spPr>
          <a:xfrm>
            <a:off x="6032311" y="2358043"/>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Tahoma" charset="0"/>
                <a:ea typeface="Tahoma" charset="0"/>
                <a:cs typeface="Tahoma" charset="0"/>
              </a:rPr>
              <a:t>Babylonian Captivity</a:t>
            </a:r>
          </a:p>
        </p:txBody>
      </p:sp>
      <p:sp>
        <p:nvSpPr>
          <p:cNvPr id="9" name="Rectangle 8"/>
          <p:cNvSpPr/>
          <p:nvPr/>
        </p:nvSpPr>
        <p:spPr>
          <a:xfrm>
            <a:off x="277786" y="1391241"/>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Tahoma" charset="0"/>
                <a:ea typeface="Tahoma" charset="0"/>
                <a:cs typeface="Tahoma" charset="0"/>
              </a:rPr>
              <a:t>Israel </a:t>
            </a:r>
            <a:r>
              <a:rPr lang="en-US" sz="2800">
                <a:solidFill>
                  <a:sysClr val="windowText" lastClr="000000"/>
                </a:solidFill>
                <a:latin typeface="Tahoma" charset="0"/>
                <a:ea typeface="Tahoma" charset="0"/>
                <a:cs typeface="Tahoma" charset="0"/>
              </a:rPr>
              <a:t>(United Kingdom</a:t>
            </a:r>
            <a:r>
              <a:rPr lang="en-US" sz="2800" dirty="0">
                <a:solidFill>
                  <a:sysClr val="windowText" lastClr="000000"/>
                </a:solidFill>
                <a:latin typeface="Tahoma" charset="0"/>
                <a:ea typeface="Tahoma" charset="0"/>
                <a:cs typeface="Tahoma" charset="0"/>
              </a:rPr>
              <a:t>)</a:t>
            </a:r>
          </a:p>
        </p:txBody>
      </p:sp>
      <p:sp>
        <p:nvSpPr>
          <p:cNvPr id="10" name="5-Point Star 9"/>
          <p:cNvSpPr/>
          <p:nvPr/>
        </p:nvSpPr>
        <p:spPr>
          <a:xfrm>
            <a:off x="5113265" y="2095865"/>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28" y="187530"/>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199105"/>
            <a:ext cx="2404125" cy="523220"/>
          </a:xfrm>
          <a:prstGeom prst="rect">
            <a:avLst/>
          </a:prstGeom>
          <a:noFill/>
        </p:spPr>
        <p:txBody>
          <a:bodyPr wrap="square" rtlCol="0">
            <a:spAutoFit/>
          </a:bodyPr>
          <a:lstStyle/>
          <a:p>
            <a:pPr defTabSz="457200"/>
            <a:r>
              <a:rPr lang="en-US" sz="2800">
                <a:solidFill>
                  <a:prstClr val="white"/>
                </a:solidFill>
                <a:latin typeface="Tahoma" charset="0"/>
                <a:ea typeface="Tahoma" charset="0"/>
                <a:cs typeface="Tahoma" charset="0"/>
              </a:rPr>
              <a:t>= </a:t>
            </a:r>
            <a:r>
              <a:rPr lang="en-US" sz="2800" smtClean="0">
                <a:solidFill>
                  <a:prstClr val="white"/>
                </a:solidFill>
                <a:latin typeface="Tahoma" charset="0"/>
                <a:ea typeface="Tahoma" charset="0"/>
                <a:cs typeface="Tahoma" charset="0"/>
              </a:rPr>
              <a:t>Isaiah’s life</a:t>
            </a:r>
            <a:endParaRPr lang="en-US" sz="2800" dirty="0">
              <a:solidFill>
                <a:prstClr val="white"/>
              </a:solidFill>
              <a:latin typeface="Tahoma" charset="0"/>
              <a:ea typeface="Tahoma" charset="0"/>
              <a:cs typeface="Tahoma" charset="0"/>
            </a:endParaRPr>
          </a:p>
        </p:txBody>
      </p:sp>
      <p:sp>
        <p:nvSpPr>
          <p:cNvPr id="15" name="Rectangle 14"/>
          <p:cNvSpPr/>
          <p:nvPr/>
        </p:nvSpPr>
        <p:spPr>
          <a:xfrm>
            <a:off x="7602967" y="1797645"/>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Tahoma" charset="0"/>
                <a:ea typeface="Tahoma" charset="0"/>
                <a:cs typeface="Tahoma" charset="0"/>
              </a:rPr>
              <a:t>Return</a:t>
            </a:r>
            <a:endParaRPr lang="en-US" sz="2800" dirty="0">
              <a:solidFill>
                <a:sysClr val="windowText" lastClr="000000"/>
              </a:solidFill>
              <a:latin typeface="Tahoma" charset="0"/>
              <a:ea typeface="Tahoma" charset="0"/>
              <a:cs typeface="Tahoma" charset="0"/>
            </a:endParaRPr>
          </a:p>
        </p:txBody>
      </p:sp>
      <p:sp>
        <p:nvSpPr>
          <p:cNvPr id="6" name="TextBox 5"/>
          <p:cNvSpPr txBox="1"/>
          <p:nvPr/>
        </p:nvSpPr>
        <p:spPr>
          <a:xfrm>
            <a:off x="667063" y="3597641"/>
            <a:ext cx="7809875" cy="3108543"/>
          </a:xfrm>
          <a:prstGeom prst="rect">
            <a:avLst/>
          </a:prstGeom>
          <a:noFill/>
        </p:spPr>
        <p:txBody>
          <a:bodyPr wrap="square" rtlCol="0">
            <a:spAutoFit/>
          </a:bodyPr>
          <a:lstStyle/>
          <a:p>
            <a:r>
              <a:rPr lang="en-US" sz="2800" dirty="0" smtClean="0">
                <a:latin typeface="Tahoma" charset="0"/>
                <a:ea typeface="Tahoma" charset="0"/>
                <a:cs typeface="Tahoma" charset="0"/>
              </a:rPr>
              <a:t>Book of Isaiah:</a:t>
            </a:r>
          </a:p>
          <a:p>
            <a:pPr marL="285750" indent="-285750">
              <a:buFont typeface="Arial" charset="0"/>
              <a:buChar char="•"/>
            </a:pPr>
            <a:r>
              <a:rPr lang="en-US" sz="2800" dirty="0" smtClean="0">
                <a:solidFill>
                  <a:srgbClr val="FFFF00"/>
                </a:solidFill>
                <a:latin typeface="Tahoma" charset="0"/>
                <a:ea typeface="Tahoma" charset="0"/>
                <a:cs typeface="Tahoma" charset="0"/>
              </a:rPr>
              <a:t>1-39: </a:t>
            </a:r>
            <a:r>
              <a:rPr lang="en-US" sz="2800" dirty="0" smtClean="0">
                <a:latin typeface="Tahoma" charset="0"/>
                <a:ea typeface="Tahoma" charset="0"/>
                <a:cs typeface="Tahoma" charset="0"/>
              </a:rPr>
              <a:t>Present Crises</a:t>
            </a:r>
          </a:p>
          <a:p>
            <a:pPr marL="742950" lvl="1" indent="-285750">
              <a:buFont typeface="Arial" charset="0"/>
              <a:buChar char="•"/>
            </a:pPr>
            <a:r>
              <a:rPr lang="en-US" sz="2800" dirty="0" smtClean="0">
                <a:latin typeface="Tahoma" charset="0"/>
                <a:ea typeface="Tahoma" charset="0"/>
                <a:cs typeface="Tahoma" charset="0"/>
              </a:rPr>
              <a:t>Syrian Crisis under Ahaz (1-12)</a:t>
            </a:r>
          </a:p>
          <a:p>
            <a:pPr marL="742950" lvl="1" indent="-285750">
              <a:buFont typeface="Arial" charset="0"/>
              <a:buChar char="•"/>
            </a:pPr>
            <a:r>
              <a:rPr lang="en-US" sz="2800" dirty="0" smtClean="0">
                <a:latin typeface="Tahoma" charset="0"/>
                <a:ea typeface="Tahoma" charset="0"/>
                <a:cs typeface="Tahoma" charset="0"/>
              </a:rPr>
              <a:t>Assyrian Crisis under Hezekiah (28-39)</a:t>
            </a:r>
          </a:p>
          <a:p>
            <a:pPr marL="285750" indent="-285750">
              <a:buFont typeface="Arial" charset="0"/>
              <a:buChar char="•"/>
            </a:pPr>
            <a:r>
              <a:rPr lang="en-US" sz="2800" dirty="0" smtClean="0">
                <a:solidFill>
                  <a:srgbClr val="FFFF00"/>
                </a:solidFill>
                <a:latin typeface="Tahoma" charset="0"/>
                <a:ea typeface="Tahoma" charset="0"/>
                <a:cs typeface="Tahoma" charset="0"/>
              </a:rPr>
              <a:t>40-66: </a:t>
            </a:r>
            <a:r>
              <a:rPr lang="en-US" sz="2800" dirty="0" smtClean="0">
                <a:latin typeface="Tahoma" charset="0"/>
                <a:ea typeface="Tahoma" charset="0"/>
                <a:cs typeface="Tahoma" charset="0"/>
              </a:rPr>
              <a:t>Future Hope</a:t>
            </a:r>
          </a:p>
          <a:p>
            <a:pPr marL="742950" lvl="1" indent="-285750">
              <a:buFont typeface="Arial" charset="0"/>
              <a:buChar char="•"/>
            </a:pPr>
            <a:r>
              <a:rPr lang="en-US" sz="2800" dirty="0" smtClean="0">
                <a:latin typeface="Tahoma" charset="0"/>
                <a:ea typeface="Tahoma" charset="0"/>
                <a:cs typeface="Tahoma" charset="0"/>
              </a:rPr>
              <a:t>Return after Babylonian Crisis</a:t>
            </a:r>
          </a:p>
          <a:p>
            <a:pPr marL="742950" lvl="1" indent="-285750">
              <a:buFont typeface="Arial" charset="0"/>
              <a:buChar char="•"/>
            </a:pPr>
            <a:r>
              <a:rPr lang="en-US" sz="2800" dirty="0" smtClean="0">
                <a:latin typeface="Tahoma" charset="0"/>
                <a:ea typeface="Tahoma" charset="0"/>
                <a:cs typeface="Tahoma" charset="0"/>
              </a:rPr>
              <a:t>Highly Messianic</a:t>
            </a:r>
            <a:endParaRPr lang="en-US" sz="2800" dirty="0">
              <a:latin typeface="Tahoma" charset="0"/>
              <a:ea typeface="Tahoma" charset="0"/>
              <a:cs typeface="Tahoma" charset="0"/>
            </a:endParaRPr>
          </a:p>
        </p:txBody>
      </p:sp>
    </p:spTree>
    <p:extLst>
      <p:ext uri="{BB962C8B-B14F-4D97-AF65-F5344CB8AC3E}">
        <p14:creationId xmlns:p14="http://schemas.microsoft.com/office/powerpoint/2010/main" val="4027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0" grpId="0" animBg="1"/>
      <p:bldP spid="11" grpId="0" animBg="1"/>
      <p:bldP spid="12" grpId="0"/>
      <p:bldP spid="15" grpId="0" animBg="1"/>
      <p:bldP spid="6"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Tree>
    <p:extLst>
      <p:ext uri="{BB962C8B-B14F-4D97-AF65-F5344CB8AC3E}">
        <p14:creationId xmlns:p14="http://schemas.microsoft.com/office/powerpoint/2010/main" val="2183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(1-12)</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pPr marL="457200" indent="-457200">
              <a:buFont typeface="Wingdings" charset="2"/>
              <a:buChar char="q"/>
            </a:pPr>
            <a:r>
              <a:rPr lang="en-US" sz="2400" dirty="0"/>
              <a:t>“In that day the Branch of the Lord will be beautiful and glorious…” </a:t>
            </a:r>
          </a:p>
          <a:p>
            <a:pPr marL="457200" indent="-457200">
              <a:buFont typeface="Wingdings" charset="2"/>
              <a:buChar char="q"/>
            </a:pPr>
            <a:r>
              <a:rPr lang="en-US" sz="2400" dirty="0" smtClean="0"/>
              <a:t>The </a:t>
            </a:r>
            <a:r>
              <a:rPr lang="en-US" sz="2400" dirty="0"/>
              <a:t>virgin shall bear a son, his name will be “Immanuel.”</a:t>
            </a:r>
          </a:p>
          <a:p>
            <a:pPr marL="457200" indent="-457200">
              <a:buFont typeface="Wingdings" charset="2"/>
              <a:buChar char="q"/>
            </a:pPr>
            <a:r>
              <a:rPr lang="en-US" sz="2400" dirty="0"/>
              <a:t>A child will be born; will sit on David’s throne, governing in peace forever. </a:t>
            </a:r>
          </a:p>
          <a:p>
            <a:pPr marL="457200" indent="-457200">
              <a:buFont typeface="Wingdings" charset="2"/>
              <a:buChar char="q"/>
            </a:pPr>
            <a:r>
              <a:rPr lang="en-US" sz="2400" dirty="0" smtClean="0"/>
              <a:t>The </a:t>
            </a:r>
            <a:r>
              <a:rPr lang="en-US" sz="2400" dirty="0"/>
              <a:t>mountain of the house of the Lord, nations flow to it.</a:t>
            </a:r>
          </a:p>
          <a:p>
            <a:pPr marL="457200" indent="-457200">
              <a:buFont typeface="Wingdings" charset="2"/>
              <a:buChar char="q"/>
            </a:pPr>
            <a:r>
              <a:rPr lang="en-US" sz="2400" dirty="0"/>
              <a:t>God will remove </a:t>
            </a:r>
            <a:r>
              <a:rPr lang="en-US" sz="2400" dirty="0" smtClean="0"/>
              <a:t>jewelry/accessories </a:t>
            </a:r>
            <a:r>
              <a:rPr lang="en-US" sz="2400" dirty="0"/>
              <a:t>of wealthy Jerusalem women. </a:t>
            </a:r>
          </a:p>
          <a:p>
            <a:pPr marL="457200" indent="-457200">
              <a:buFont typeface="Wingdings" charset="2"/>
              <a:buChar char="q"/>
            </a:pPr>
            <a:r>
              <a:rPr lang="en-US" sz="2400" dirty="0" smtClean="0"/>
              <a:t>A </a:t>
            </a:r>
            <a:r>
              <a:rPr lang="en-US" sz="2400" dirty="0"/>
              <a:t>shoot will spring from the stem of Jesse.</a:t>
            </a:r>
          </a:p>
          <a:p>
            <a:pPr marL="457200" indent="-457200">
              <a:buFont typeface="Wingdings" charset="2"/>
              <a:buChar char="q"/>
            </a:pPr>
            <a:r>
              <a:rPr lang="en-US" sz="2400" dirty="0" smtClean="0"/>
              <a:t>God </a:t>
            </a:r>
            <a:r>
              <a:rPr lang="en-US" sz="2400" dirty="0"/>
              <a:t>sings a sad love song about his vineyard, Israel. </a:t>
            </a:r>
          </a:p>
          <a:p>
            <a:pPr marL="457200" indent="-457200">
              <a:buFont typeface="Wingdings" charset="2"/>
              <a:buChar char="q"/>
            </a:pPr>
            <a:r>
              <a:rPr lang="en-US" sz="2400" dirty="0"/>
              <a:t>Assyria condemned as God’s tool that became prideful. </a:t>
            </a:r>
          </a:p>
          <a:p>
            <a:pPr marL="457200" indent="-457200">
              <a:buFont typeface="Wingdings" charset="2"/>
              <a:buChar char="q"/>
            </a:pPr>
            <a:r>
              <a:rPr lang="en-US" sz="2400" dirty="0" smtClean="0"/>
              <a:t>“</a:t>
            </a:r>
            <a:r>
              <a:rPr lang="en-US" sz="2400" dirty="0"/>
              <a:t>Come, let us reason together, says the Lord. Though your sins are as scarlet, they will be as white as snow.”</a:t>
            </a:r>
          </a:p>
          <a:p>
            <a:pPr marL="457200" indent="-457200">
              <a:buFont typeface="Wingdings" charset="2"/>
              <a:buChar char="q"/>
            </a:pPr>
            <a:r>
              <a:rPr lang="en-US" sz="2400" dirty="0" smtClean="0"/>
              <a:t>Isaiah </a:t>
            </a:r>
            <a:r>
              <a:rPr lang="en-US" sz="2400" dirty="0"/>
              <a:t>sees God and is called to the prophetic work. </a:t>
            </a:r>
          </a:p>
          <a:p>
            <a:pPr marL="457200" indent="-457200">
              <a:buFont typeface="Wingdings" charset="2"/>
              <a:buChar char="q"/>
            </a:pPr>
            <a:r>
              <a:rPr lang="en-US" sz="2400" dirty="0"/>
              <a:t>Draw from the springs of salvation! Give thanks to His great and holy name!</a:t>
            </a:r>
          </a:p>
          <a:p>
            <a:pPr marL="457200" indent="-457200">
              <a:buFont typeface="Wingdings" charset="2"/>
              <a:buChar char="q"/>
            </a:pPr>
            <a:r>
              <a:rPr lang="en-US" sz="2400" dirty="0" smtClean="0"/>
              <a:t>Assyrian </a:t>
            </a:r>
            <a:r>
              <a:rPr lang="en-US" sz="2400" dirty="0"/>
              <a:t>conquest of Israel foretold w/ child named “swift-spoil-speedy-prey</a:t>
            </a:r>
            <a:r>
              <a:rPr lang="en-US" sz="2400" dirty="0" smtClean="0"/>
              <a:t>.”</a:t>
            </a:r>
            <a:endParaRPr lang="en-US" sz="2400" dirty="0"/>
          </a:p>
        </p:txBody>
      </p:sp>
      <p:sp>
        <p:nvSpPr>
          <p:cNvPr id="7" name="Rectangle 6"/>
          <p:cNvSpPr/>
          <p:nvPr/>
        </p:nvSpPr>
        <p:spPr>
          <a:xfrm>
            <a:off x="141516" y="398417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1</a:t>
            </a:r>
            <a:endParaRPr lang="en-US" sz="2400" b="1">
              <a:solidFill>
                <a:schemeClr val="bg1"/>
              </a:solidFill>
            </a:endParaRPr>
          </a:p>
        </p:txBody>
      </p:sp>
      <p:sp>
        <p:nvSpPr>
          <p:cNvPr id="8" name="Rectangle 7"/>
          <p:cNvSpPr/>
          <p:nvPr/>
        </p:nvSpPr>
        <p:spPr>
          <a:xfrm>
            <a:off x="141519" y="208808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2</a:t>
            </a:r>
          </a:p>
        </p:txBody>
      </p:sp>
      <p:sp>
        <p:nvSpPr>
          <p:cNvPr id="9" name="Rectangle 8"/>
          <p:cNvSpPr/>
          <p:nvPr/>
        </p:nvSpPr>
        <p:spPr>
          <a:xfrm>
            <a:off x="141516" y="2470898"/>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3</a:t>
            </a:r>
            <a:endParaRPr lang="en-US" sz="2400" b="1" dirty="0">
              <a:solidFill>
                <a:schemeClr val="bg1"/>
              </a:solidFill>
            </a:endParaRPr>
          </a:p>
        </p:txBody>
      </p:sp>
      <p:sp>
        <p:nvSpPr>
          <p:cNvPr id="10" name="Rectangle 9"/>
          <p:cNvSpPr/>
          <p:nvPr/>
        </p:nvSpPr>
        <p:spPr>
          <a:xfrm>
            <a:off x="141516" y="629240"/>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4</a:t>
            </a:r>
          </a:p>
        </p:txBody>
      </p:sp>
      <p:sp>
        <p:nvSpPr>
          <p:cNvPr id="11" name="Rectangle 10"/>
          <p:cNvSpPr/>
          <p:nvPr/>
        </p:nvSpPr>
        <p:spPr>
          <a:xfrm>
            <a:off x="141519" y="320915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5</a:t>
            </a:r>
            <a:endParaRPr lang="en-US" sz="2400" b="1" dirty="0">
              <a:solidFill>
                <a:schemeClr val="bg1"/>
              </a:solidFill>
            </a:endParaRPr>
          </a:p>
        </p:txBody>
      </p:sp>
      <p:sp>
        <p:nvSpPr>
          <p:cNvPr id="12" name="Rectangle 11"/>
          <p:cNvSpPr/>
          <p:nvPr/>
        </p:nvSpPr>
        <p:spPr>
          <a:xfrm>
            <a:off x="141516" y="46837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6</a:t>
            </a:r>
          </a:p>
        </p:txBody>
      </p:sp>
      <p:sp>
        <p:nvSpPr>
          <p:cNvPr id="13" name="Rectangle 12"/>
          <p:cNvSpPr/>
          <p:nvPr/>
        </p:nvSpPr>
        <p:spPr>
          <a:xfrm>
            <a:off x="141516" y="10175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7</a:t>
            </a:r>
            <a:endParaRPr lang="en-US" sz="2400" b="1" dirty="0">
              <a:solidFill>
                <a:schemeClr val="bg1"/>
              </a:solidFill>
            </a:endParaRPr>
          </a:p>
        </p:txBody>
      </p:sp>
      <p:sp>
        <p:nvSpPr>
          <p:cNvPr id="14" name="Rectangle 13"/>
          <p:cNvSpPr/>
          <p:nvPr/>
        </p:nvSpPr>
        <p:spPr>
          <a:xfrm>
            <a:off x="141519" y="58181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8</a:t>
            </a:r>
          </a:p>
        </p:txBody>
      </p:sp>
      <p:sp>
        <p:nvSpPr>
          <p:cNvPr id="15" name="Rectangle 14"/>
          <p:cNvSpPr/>
          <p:nvPr/>
        </p:nvSpPr>
        <p:spPr>
          <a:xfrm>
            <a:off x="141516" y="14003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9</a:t>
            </a:r>
            <a:endParaRPr lang="en-US" sz="2400" b="1" dirty="0">
              <a:solidFill>
                <a:schemeClr val="bg1"/>
              </a:solidFill>
            </a:endParaRPr>
          </a:p>
        </p:txBody>
      </p:sp>
      <p:sp>
        <p:nvSpPr>
          <p:cNvPr id="16" name="Rectangle 15"/>
          <p:cNvSpPr/>
          <p:nvPr/>
        </p:nvSpPr>
        <p:spPr>
          <a:xfrm>
            <a:off x="97971" y="3591890"/>
            <a:ext cx="457200" cy="3891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10</a:t>
            </a:r>
            <a:endParaRPr lang="en-US" sz="2000" b="1" dirty="0">
              <a:solidFill>
                <a:schemeClr val="bg1"/>
              </a:solidFill>
            </a:endParaRPr>
          </a:p>
        </p:txBody>
      </p:sp>
      <p:sp>
        <p:nvSpPr>
          <p:cNvPr id="17" name="Rectangle 16"/>
          <p:cNvSpPr/>
          <p:nvPr/>
        </p:nvSpPr>
        <p:spPr>
          <a:xfrm>
            <a:off x="97973" y="2862385"/>
            <a:ext cx="457200" cy="33414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11</a:t>
            </a:r>
            <a:endParaRPr lang="en-US" sz="2000" b="1" dirty="0">
              <a:solidFill>
                <a:schemeClr val="bg1"/>
              </a:solidFill>
            </a:endParaRPr>
          </a:p>
        </p:txBody>
      </p:sp>
      <p:sp>
        <p:nvSpPr>
          <p:cNvPr id="18" name="Rectangle 17"/>
          <p:cNvSpPr/>
          <p:nvPr/>
        </p:nvSpPr>
        <p:spPr>
          <a:xfrm>
            <a:off x="97971" y="5064978"/>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12</a:t>
            </a:r>
            <a:endParaRPr lang="en-US" sz="2000" b="1" dirty="0">
              <a:solidFill>
                <a:schemeClr val="bg1"/>
              </a:solidFill>
            </a:endParaRPr>
          </a:p>
        </p:txBody>
      </p:sp>
    </p:spTree>
    <p:extLst>
      <p:ext uri="{BB962C8B-B14F-4D97-AF65-F5344CB8AC3E}">
        <p14:creationId xmlns:p14="http://schemas.microsoft.com/office/powerpoint/2010/main" val="171213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Tree>
    <p:extLst>
      <p:ext uri="{BB962C8B-B14F-4D97-AF65-F5344CB8AC3E}">
        <p14:creationId xmlns:p14="http://schemas.microsoft.com/office/powerpoint/2010/main" val="3687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(13-27)</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r>
              <a:rPr lang="en-US" sz="2400" dirty="0"/>
              <a:t>The Nations (“God’s oracle concerning</a:t>
            </a:r>
            <a:r>
              <a:rPr lang="en-US" sz="2400" dirty="0" smtClean="0"/>
              <a:t>…”)</a:t>
            </a:r>
            <a:endParaRPr lang="en-US" sz="2400" dirty="0"/>
          </a:p>
          <a:p>
            <a:pPr marL="800100" lvl="1" indent="-342900">
              <a:buFont typeface="Wingdings" charset="2"/>
              <a:buChar char="q"/>
            </a:pPr>
            <a:r>
              <a:rPr lang="en-US" sz="2400" dirty="0"/>
              <a:t>Valley of Vision (Jerusalem)</a:t>
            </a:r>
          </a:p>
          <a:p>
            <a:pPr marL="800100" lvl="1" indent="-342900">
              <a:buFont typeface="Wingdings" charset="2"/>
              <a:buChar char="q"/>
            </a:pPr>
            <a:r>
              <a:rPr lang="en-US" sz="2400" dirty="0" smtClean="0"/>
              <a:t>Syria &amp; Israel</a:t>
            </a:r>
          </a:p>
          <a:p>
            <a:pPr marL="800100" lvl="1" indent="-342900">
              <a:buFont typeface="Wingdings" charset="2"/>
              <a:buChar char="q"/>
            </a:pPr>
            <a:r>
              <a:rPr lang="nb-NO" sz="2400" dirty="0" err="1"/>
              <a:t>Tyre</a:t>
            </a:r>
            <a:endParaRPr lang="nb-NO" sz="2400" dirty="0"/>
          </a:p>
          <a:p>
            <a:pPr marL="800100" lvl="1" indent="-342900">
              <a:buFont typeface="Wingdings" charset="2"/>
              <a:buChar char="q"/>
            </a:pPr>
            <a:r>
              <a:rPr lang="en-US" sz="2400" dirty="0" smtClean="0"/>
              <a:t>Ethiopia</a:t>
            </a:r>
            <a:endParaRPr lang="en-US" sz="2400" dirty="0"/>
          </a:p>
          <a:p>
            <a:pPr marL="800100" lvl="1" indent="-342900">
              <a:buFont typeface="Wingdings" charset="2"/>
              <a:buChar char="q"/>
            </a:pPr>
            <a:r>
              <a:rPr lang="en-US" sz="2400" dirty="0"/>
              <a:t>Babylon</a:t>
            </a:r>
          </a:p>
          <a:p>
            <a:pPr marL="800100" lvl="1" indent="-342900">
              <a:buFont typeface="Wingdings" charset="2"/>
              <a:buChar char="q"/>
            </a:pPr>
            <a:r>
              <a:rPr lang="en-US" sz="2400" dirty="0" smtClean="0"/>
              <a:t>Egypt</a:t>
            </a:r>
            <a:endParaRPr lang="en-US" sz="2400" dirty="0"/>
          </a:p>
          <a:p>
            <a:pPr marL="800100" lvl="1" indent="-342900">
              <a:buFont typeface="Wingdings" charset="2"/>
              <a:buChar char="q"/>
            </a:pPr>
            <a:r>
              <a:rPr lang="en-US" sz="2400" dirty="0"/>
              <a:t>Moab</a:t>
            </a:r>
          </a:p>
          <a:p>
            <a:r>
              <a:rPr lang="en-US" sz="2400" dirty="0" smtClean="0"/>
              <a:t>The </a:t>
            </a:r>
            <a:r>
              <a:rPr lang="en-US" sz="2400" dirty="0"/>
              <a:t>World</a:t>
            </a:r>
          </a:p>
          <a:p>
            <a:pPr marL="800100" lvl="1" indent="-342900">
              <a:buFont typeface="Wingdings" charset="2"/>
              <a:buChar char="q"/>
            </a:pPr>
            <a:r>
              <a:rPr lang="en-US" sz="2400" dirty="0"/>
              <a:t>A happy song of a vineyard (restored Israel) that is secure and fruitful!</a:t>
            </a:r>
            <a:endParaRPr lang="nb-NO" sz="3200" dirty="0"/>
          </a:p>
          <a:p>
            <a:pPr marL="800100" lvl="1" indent="-342900">
              <a:buFont typeface="Wingdings" charset="2"/>
              <a:buChar char="q"/>
            </a:pPr>
            <a:r>
              <a:rPr lang="en-US" sz="2400" dirty="0" smtClean="0"/>
              <a:t>God </a:t>
            </a:r>
            <a:r>
              <a:rPr lang="en-US" sz="2400" dirty="0"/>
              <a:t>prepares a banquet on His mountain, swallows up death forever.</a:t>
            </a:r>
          </a:p>
          <a:p>
            <a:pPr marL="800100" lvl="1" indent="-342900">
              <a:buFont typeface="Wingdings" charset="2"/>
              <a:buChar char="q"/>
            </a:pPr>
            <a:r>
              <a:rPr lang="en-US" sz="2400" dirty="0" smtClean="0"/>
              <a:t>God brings destruction on the whole earth. </a:t>
            </a:r>
          </a:p>
          <a:p>
            <a:pPr marL="800100" lvl="1" indent="-342900">
              <a:buFont typeface="Wingdings" charset="2"/>
              <a:buChar char="q"/>
            </a:pPr>
            <a:r>
              <a:rPr lang="en-US" sz="2400" dirty="0" smtClean="0"/>
              <a:t>The wicked die and are destroyed, the dead of God’s people rise again. </a:t>
            </a:r>
          </a:p>
        </p:txBody>
      </p:sp>
      <p:sp>
        <p:nvSpPr>
          <p:cNvPr id="4" name="Rectangle 3"/>
          <p:cNvSpPr/>
          <p:nvPr/>
        </p:nvSpPr>
        <p:spPr>
          <a:xfrm>
            <a:off x="97972" y="2508649"/>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13-14</a:t>
            </a:r>
            <a:endParaRPr lang="en-US" sz="2000" b="1" dirty="0">
              <a:solidFill>
                <a:schemeClr val="bg1"/>
              </a:solidFill>
            </a:endParaRPr>
          </a:p>
        </p:txBody>
      </p:sp>
      <p:sp>
        <p:nvSpPr>
          <p:cNvPr id="9" name="Rectangle 8"/>
          <p:cNvSpPr/>
          <p:nvPr/>
        </p:nvSpPr>
        <p:spPr>
          <a:xfrm>
            <a:off x="97972" y="3264070"/>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15-16</a:t>
            </a:r>
            <a:endParaRPr lang="en-US" sz="2000" b="1" dirty="0">
              <a:solidFill>
                <a:schemeClr val="bg1"/>
              </a:solidFill>
            </a:endParaRPr>
          </a:p>
        </p:txBody>
      </p:sp>
      <p:sp>
        <p:nvSpPr>
          <p:cNvPr id="10" name="Rectangle 9"/>
          <p:cNvSpPr/>
          <p:nvPr/>
        </p:nvSpPr>
        <p:spPr>
          <a:xfrm>
            <a:off x="478971" y="1380222"/>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17</a:t>
            </a:r>
            <a:endParaRPr lang="en-US" sz="2000" b="1" dirty="0">
              <a:solidFill>
                <a:schemeClr val="bg1"/>
              </a:solidFill>
            </a:endParaRPr>
          </a:p>
        </p:txBody>
      </p:sp>
      <p:sp>
        <p:nvSpPr>
          <p:cNvPr id="11" name="Rectangle 10"/>
          <p:cNvSpPr/>
          <p:nvPr/>
        </p:nvSpPr>
        <p:spPr>
          <a:xfrm>
            <a:off x="478970" y="2131204"/>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18</a:t>
            </a:r>
            <a:endParaRPr lang="en-US" sz="2000" b="1" dirty="0">
              <a:solidFill>
                <a:schemeClr val="bg1"/>
              </a:solidFill>
            </a:endParaRPr>
          </a:p>
        </p:txBody>
      </p:sp>
      <p:sp>
        <p:nvSpPr>
          <p:cNvPr id="12" name="Rectangle 11"/>
          <p:cNvSpPr/>
          <p:nvPr/>
        </p:nvSpPr>
        <p:spPr>
          <a:xfrm>
            <a:off x="97973" y="2885295"/>
            <a:ext cx="826220"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19-20</a:t>
            </a:r>
            <a:endParaRPr lang="en-US" sz="2000" b="1" dirty="0">
              <a:solidFill>
                <a:schemeClr val="bg1"/>
              </a:solidFill>
            </a:endParaRPr>
          </a:p>
        </p:txBody>
      </p:sp>
      <p:sp>
        <p:nvSpPr>
          <p:cNvPr id="13" name="Rectangle 12"/>
          <p:cNvSpPr/>
          <p:nvPr/>
        </p:nvSpPr>
        <p:spPr>
          <a:xfrm>
            <a:off x="478969" y="100459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22</a:t>
            </a:r>
            <a:endParaRPr lang="en-US" sz="2000" b="1" dirty="0">
              <a:solidFill>
                <a:schemeClr val="bg1"/>
              </a:solidFill>
            </a:endParaRPr>
          </a:p>
        </p:txBody>
      </p:sp>
      <p:sp>
        <p:nvSpPr>
          <p:cNvPr id="14" name="Rectangle 13"/>
          <p:cNvSpPr/>
          <p:nvPr/>
        </p:nvSpPr>
        <p:spPr>
          <a:xfrm>
            <a:off x="478969" y="175686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23</a:t>
            </a:r>
            <a:endParaRPr lang="en-US" sz="2000" b="1" dirty="0">
              <a:solidFill>
                <a:schemeClr val="bg1"/>
              </a:solidFill>
            </a:endParaRPr>
          </a:p>
        </p:txBody>
      </p:sp>
      <p:sp>
        <p:nvSpPr>
          <p:cNvPr id="15" name="Rectangle 14"/>
          <p:cNvSpPr/>
          <p:nvPr/>
        </p:nvSpPr>
        <p:spPr>
          <a:xfrm>
            <a:off x="2079170" y="249594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21</a:t>
            </a:r>
            <a:endParaRPr lang="en-US" sz="2000" b="1" dirty="0">
              <a:solidFill>
                <a:schemeClr val="bg1"/>
              </a:solidFill>
            </a:endParaRPr>
          </a:p>
        </p:txBody>
      </p:sp>
      <p:sp>
        <p:nvSpPr>
          <p:cNvPr id="16" name="Rectangle 15"/>
          <p:cNvSpPr/>
          <p:nvPr/>
        </p:nvSpPr>
        <p:spPr>
          <a:xfrm>
            <a:off x="478969" y="543635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24</a:t>
            </a:r>
            <a:endParaRPr lang="en-US" sz="2000" b="1" dirty="0">
              <a:solidFill>
                <a:schemeClr val="bg1"/>
              </a:solidFill>
            </a:endParaRPr>
          </a:p>
        </p:txBody>
      </p:sp>
      <p:sp>
        <p:nvSpPr>
          <p:cNvPr id="17" name="Rectangle 16"/>
          <p:cNvSpPr/>
          <p:nvPr/>
        </p:nvSpPr>
        <p:spPr>
          <a:xfrm>
            <a:off x="478969" y="469394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25</a:t>
            </a:r>
            <a:endParaRPr lang="en-US" sz="2000" b="1" dirty="0">
              <a:solidFill>
                <a:schemeClr val="bg1"/>
              </a:solidFill>
            </a:endParaRPr>
          </a:p>
        </p:txBody>
      </p:sp>
      <p:sp>
        <p:nvSpPr>
          <p:cNvPr id="18" name="Rectangle 17"/>
          <p:cNvSpPr/>
          <p:nvPr/>
        </p:nvSpPr>
        <p:spPr>
          <a:xfrm>
            <a:off x="478969" y="58220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26</a:t>
            </a:r>
            <a:endParaRPr lang="en-US" sz="2000" b="1" dirty="0">
              <a:solidFill>
                <a:schemeClr val="bg1"/>
              </a:solidFill>
            </a:endParaRPr>
          </a:p>
        </p:txBody>
      </p:sp>
      <p:sp>
        <p:nvSpPr>
          <p:cNvPr id="19" name="Rectangle 18"/>
          <p:cNvSpPr/>
          <p:nvPr/>
        </p:nvSpPr>
        <p:spPr>
          <a:xfrm>
            <a:off x="478969" y="398156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27</a:t>
            </a:r>
            <a:endParaRPr lang="en-US" sz="2000" b="1" dirty="0">
              <a:solidFill>
                <a:schemeClr val="bg1"/>
              </a:solidFill>
            </a:endParaRPr>
          </a:p>
        </p:txBody>
      </p:sp>
    </p:spTree>
    <p:extLst>
      <p:ext uri="{BB962C8B-B14F-4D97-AF65-F5344CB8AC3E}">
        <p14:creationId xmlns:p14="http://schemas.microsoft.com/office/powerpoint/2010/main" val="140110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Tree>
    <p:extLst>
      <p:ext uri="{BB962C8B-B14F-4D97-AF65-F5344CB8AC3E}">
        <p14:creationId xmlns:p14="http://schemas.microsoft.com/office/powerpoint/2010/main" val="116139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23662</TotalTime>
  <Words>1397</Words>
  <Application>Microsoft Office PowerPoint</Application>
  <PresentationFormat>On-screen Show (4:3)</PresentationFormat>
  <Paragraphs>226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Book of Isaiah</vt:lpstr>
      <vt:lpstr>Class Plan</vt:lpstr>
      <vt:lpstr> Isaiah 66:18-24</vt:lpstr>
      <vt:lpstr>PowerPoint Presentation</vt:lpstr>
      <vt:lpstr>Structure of Isaiah</vt:lpstr>
      <vt:lpstr>Isaiah Highlights (1-12)</vt:lpstr>
      <vt:lpstr>Structure of Isaiah</vt:lpstr>
      <vt:lpstr>Isaiah Highlights (13-27)</vt:lpstr>
      <vt:lpstr>Structure of Isaiah</vt:lpstr>
      <vt:lpstr>Isaiah Highlights (28-39)</vt:lpstr>
      <vt:lpstr>Structure of Isaiah</vt:lpstr>
      <vt:lpstr>Isaiah Highlights (40-55)</vt:lpstr>
      <vt:lpstr>Structure of Isaiah</vt:lpstr>
      <vt:lpstr>Isaiah Highlights (56-66)</vt:lpstr>
      <vt:lpstr>God’s Sovereignty vs Human Responsibility</vt:lpstr>
      <vt:lpstr>Book of Isaiah</vt:lpstr>
      <vt:lpstr>PowerPoint Presentation</vt:lpstr>
      <vt:lpstr>Isaiah 56:1</vt:lpstr>
      <vt:lpstr>Isaiah 56-66</vt:lpstr>
      <vt:lpstr>Isaiah 66 in the New Testament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Isaiah</dc:title>
  <dc:creator>Microsoft Office User</dc:creator>
  <cp:lastModifiedBy>Jon Baize</cp:lastModifiedBy>
  <cp:revision>350</cp:revision>
  <cp:lastPrinted>2018-05-09T21:48:23Z</cp:lastPrinted>
  <dcterms:created xsi:type="dcterms:W3CDTF">2017-12-06T22:33:32Z</dcterms:created>
  <dcterms:modified xsi:type="dcterms:W3CDTF">2018-05-23T23:00:44Z</dcterms:modified>
</cp:coreProperties>
</file>