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1"/>
  </p:handoutMasterIdLst>
  <p:sldIdLst>
    <p:sldId id="336" r:id="rId2"/>
    <p:sldId id="420" r:id="rId3"/>
    <p:sldId id="337" r:id="rId4"/>
    <p:sldId id="344" r:id="rId5"/>
    <p:sldId id="338" r:id="rId6"/>
    <p:sldId id="364" r:id="rId7"/>
    <p:sldId id="340" r:id="rId8"/>
    <p:sldId id="341" r:id="rId9"/>
    <p:sldId id="342" r:id="rId10"/>
    <p:sldId id="343" r:id="rId11"/>
    <p:sldId id="359" r:id="rId12"/>
    <p:sldId id="360" r:id="rId13"/>
    <p:sldId id="409" r:id="rId14"/>
    <p:sldId id="410" r:id="rId15"/>
    <p:sldId id="294" r:id="rId16"/>
    <p:sldId id="405" r:id="rId17"/>
    <p:sldId id="412" r:id="rId18"/>
    <p:sldId id="417" r:id="rId19"/>
    <p:sldId id="271"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59"/>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5/26/2018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5/26/2018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5/26/2018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400" dirty="0" smtClean="0">
                <a:solidFill>
                  <a:srgbClr val="00B0F0"/>
                </a:solidFill>
                <a:latin typeface="Tahoma" charset="0"/>
                <a:ea typeface="Tahoma" charset="0"/>
                <a:cs typeface="Tahoma" charset="0"/>
              </a:rPr>
              <a:t>God’s Sovereignty vs. Human Responsibility</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smtClean="0"/>
              <a:t>Prophecies of the Assyrian Crisis</a:t>
            </a:r>
          </a:p>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The ransomed return to Zion on the Highway of Holiness.</a:t>
            </a:r>
          </a:p>
          <a:p>
            <a:r>
              <a:rPr lang="en-US" sz="2400" dirty="0" smtClean="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r>
              <a:rPr lang="en-US" sz="2400" dirty="0" smtClean="0"/>
              <a:t>.</a:t>
            </a:r>
            <a:endParaRPr lang="en-US" sz="2400" dirty="0"/>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4154984"/>
          </a:xfrm>
          <a:prstGeom prst="rect">
            <a:avLst/>
          </a:prstGeom>
          <a:noFill/>
        </p:spPr>
        <p:txBody>
          <a:bodyPr wrap="square" rtlCol="0">
            <a:spAutoFit/>
          </a:bodyPr>
          <a:lstStyle/>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smtClean="0"/>
              <a:t>The </a:t>
            </a:r>
            <a:r>
              <a:rPr lang="en-US" sz="2400" dirty="0"/>
              <a:t>nations come and are made priests and Levites for the Lord.</a:t>
            </a:r>
          </a:p>
          <a:p>
            <a:pPr marL="457200" indent="-457200">
              <a:buFont typeface="Wingdings" charset="2"/>
              <a:buChar char="q"/>
            </a:pPr>
            <a:r>
              <a:rPr lang="en-US" sz="2400" dirty="0" smtClean="0"/>
              <a:t>The </a:t>
            </a:r>
            <a:r>
              <a:rPr lang="en-US" sz="2400" dirty="0"/>
              <a:t>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Oh, that you would rend the heavens and come down!</a:t>
            </a:r>
          </a:p>
          <a:p>
            <a:pPr marL="457200" indent="-457200">
              <a:buFont typeface="Wingdings" charset="2"/>
              <a:buChar char="q"/>
            </a:pPr>
            <a:r>
              <a:rPr lang="en-US" sz="2400" dirty="0" smtClean="0"/>
              <a:t>Behold</a:t>
            </a:r>
            <a:r>
              <a:rPr lang="en-US" sz="2400" dirty="0"/>
              <a:t>, I create a new heavens and a new earth!</a:t>
            </a:r>
          </a:p>
          <a:p>
            <a:pPr marL="457200" indent="-457200">
              <a:buFont typeface="Wingdings" charset="2"/>
              <a:buChar char="q"/>
            </a:pPr>
            <a:r>
              <a:rPr lang="en-US" sz="2400" dirty="0" smtClean="0"/>
              <a:t>My </a:t>
            </a:r>
            <a:r>
              <a:rPr lang="en-US" sz="2400" dirty="0"/>
              <a:t>house will be called a house of prayer for all nations.</a:t>
            </a:r>
          </a:p>
          <a:p>
            <a:pPr marL="457200" indent="-457200">
              <a:buFont typeface="Wingdings" charset="2"/>
              <a:buChar char="q"/>
            </a:pPr>
            <a:r>
              <a:rPr lang="en-US" sz="2400" dirty="0" smtClean="0"/>
              <a:t>God treads the wine press alone, executing His wrath.</a:t>
            </a:r>
          </a:p>
          <a:p>
            <a:pPr marL="457200" indent="-457200">
              <a:buFont typeface="Wingdings" charset="2"/>
              <a:buChar char="q"/>
            </a:pPr>
            <a:r>
              <a:rPr lang="en-US" sz="2400" dirty="0"/>
              <a:t>I dwell in a high and holy place, and with the contrite and lowly.</a:t>
            </a:r>
          </a:p>
          <a:p>
            <a:pPr marL="457200" indent="-457200">
              <a:buFont typeface="Wingdings" charset="2"/>
              <a:buChar char="q"/>
            </a:pPr>
            <a:r>
              <a:rPr lang="en-US" sz="2400" dirty="0" smtClean="0"/>
              <a:t>The </a:t>
            </a:r>
            <a:r>
              <a:rPr lang="en-US" sz="2400" dirty="0"/>
              <a:t>Spirit of the Lord is on me</a:t>
            </a:r>
            <a:r>
              <a:rPr lang="mr-IN" sz="2400" dirty="0"/>
              <a:t>…</a:t>
            </a:r>
            <a:r>
              <a:rPr lang="en-US" sz="2400" dirty="0"/>
              <a:t>to proclaim good news to the poor</a:t>
            </a:r>
            <a:r>
              <a:rPr lang="en-US" sz="2400" dirty="0" smtClean="0"/>
              <a:t>.</a:t>
            </a:r>
          </a:p>
          <a:p>
            <a:pPr marL="457200" indent="-457200">
              <a:buFont typeface="Wingdings" charset="2"/>
              <a:buChar char="q"/>
            </a:pPr>
            <a:r>
              <a:rPr lang="en-US" sz="2400" dirty="0"/>
              <a:t>Is this not the fast I choose, to loosen the bonds of wickedness</a:t>
            </a:r>
            <a:r>
              <a:rPr lang="en-US" sz="2400" dirty="0" smtClean="0"/>
              <a:t>?</a:t>
            </a:r>
            <a:endParaRPr lang="en-US" sz="2400" dirty="0"/>
          </a:p>
        </p:txBody>
      </p:sp>
      <p:sp>
        <p:nvSpPr>
          <p:cNvPr id="17" name="Rectangle 16"/>
          <p:cNvSpPr/>
          <p:nvPr/>
        </p:nvSpPr>
        <p:spPr>
          <a:xfrm>
            <a:off x="77484" y="308631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8" name="Rectangle 7"/>
          <p:cNvSpPr/>
          <p:nvPr/>
        </p:nvSpPr>
        <p:spPr>
          <a:xfrm>
            <a:off x="77483" y="1205056"/>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
        <p:nvSpPr>
          <p:cNvPr id="15" name="Rectangle 14"/>
          <p:cNvSpPr/>
          <p:nvPr/>
        </p:nvSpPr>
        <p:spPr>
          <a:xfrm>
            <a:off x="77483" y="384183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7" name="Rectangle 6"/>
          <p:cNvSpPr/>
          <p:nvPr/>
        </p:nvSpPr>
        <p:spPr>
          <a:xfrm>
            <a:off x="77487" y="346404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57</a:t>
            </a:r>
            <a:endParaRPr lang="en-US" sz="2000" b="1" dirty="0">
              <a:solidFill>
                <a:schemeClr val="bg1"/>
              </a:solidFill>
            </a:endParaRPr>
          </a:p>
        </p:txBody>
      </p:sp>
      <p:sp>
        <p:nvSpPr>
          <p:cNvPr id="9" name="Rectangle 8"/>
          <p:cNvSpPr/>
          <p:nvPr/>
        </p:nvSpPr>
        <p:spPr>
          <a:xfrm>
            <a:off x="77484" y="44024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10" name="Rectangle 9"/>
          <p:cNvSpPr/>
          <p:nvPr/>
        </p:nvSpPr>
        <p:spPr>
          <a:xfrm>
            <a:off x="77483" y="195958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1" name="Rectangle 10"/>
          <p:cNvSpPr/>
          <p:nvPr/>
        </p:nvSpPr>
        <p:spPr>
          <a:xfrm>
            <a:off x="77483" y="15861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
        <p:nvSpPr>
          <p:cNvPr id="12" name="Rectangle 11"/>
          <p:cNvSpPr/>
          <p:nvPr/>
        </p:nvSpPr>
        <p:spPr>
          <a:xfrm>
            <a:off x="77487" y="421962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58</a:t>
            </a:r>
            <a:endParaRPr lang="en-US" sz="2000" b="1" dirty="0">
              <a:solidFill>
                <a:schemeClr val="bg1"/>
              </a:solidFill>
            </a:endParaRPr>
          </a:p>
        </p:txBody>
      </p:sp>
      <p:sp>
        <p:nvSpPr>
          <p:cNvPr id="13" name="Rectangle 12"/>
          <p:cNvSpPr/>
          <p:nvPr/>
        </p:nvSpPr>
        <p:spPr>
          <a:xfrm>
            <a:off x="77483" y="233696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65</a:t>
            </a:r>
            <a:endParaRPr lang="en-US" sz="2000" b="1" dirty="0">
              <a:solidFill>
                <a:schemeClr val="bg1"/>
              </a:solidFill>
            </a:endParaRPr>
          </a:p>
        </p:txBody>
      </p:sp>
      <p:sp>
        <p:nvSpPr>
          <p:cNvPr id="14" name="Rectangle 13"/>
          <p:cNvSpPr/>
          <p:nvPr/>
        </p:nvSpPr>
        <p:spPr>
          <a:xfrm>
            <a:off x="77483" y="8239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66</a:t>
            </a:r>
            <a:endParaRPr lang="en-US" sz="2000" b="1" dirty="0">
              <a:solidFill>
                <a:schemeClr val="bg1"/>
              </a:solidFill>
            </a:endParaRPr>
          </a:p>
        </p:txBody>
      </p:sp>
      <p:sp>
        <p:nvSpPr>
          <p:cNvPr id="16" name="Rectangle 15"/>
          <p:cNvSpPr/>
          <p:nvPr/>
        </p:nvSpPr>
        <p:spPr>
          <a:xfrm>
            <a:off x="77487" y="271718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56</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P spid="12" grpId="0" animBg="1"/>
      <p:bldP spid="13" grpId="0" animBg="1"/>
      <p:bldP spid="14"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639359"/>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103203"/>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155668"/>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2848602"/>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300764"/>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3976913"/>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518212"/>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21469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670588"/>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47346" y="5213388"/>
            <a:ext cx="2215931"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ch.65-66:17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3976706"/>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2850845"/>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628650" y="120015"/>
            <a:ext cx="7886700" cy="495700"/>
          </a:xfrm>
        </p:spPr>
        <p:txBody>
          <a:bodyPr>
            <a:normAutofit/>
          </a:bodyPr>
          <a:lstStyle/>
          <a:p>
            <a:pPr algn="ctr"/>
            <a:r>
              <a:rPr lang="en-US" sz="280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29" name="Rectangle 28"/>
          <p:cNvSpPr/>
          <p:nvPr/>
        </p:nvSpPr>
        <p:spPr>
          <a:xfrm>
            <a:off x="628650" y="6131192"/>
            <a:ext cx="1633410"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56:1-8</a:t>
            </a:r>
            <a:endParaRPr lang="en-US" sz="3000" dirty="0">
              <a:solidFill>
                <a:schemeClr val="tx1"/>
              </a:solidFill>
              <a:latin typeface="Tahoma" charset="0"/>
              <a:ea typeface="Tahoma" charset="0"/>
              <a:cs typeface="Tahoma" charset="0"/>
            </a:endParaRPr>
          </a:p>
        </p:txBody>
      </p:sp>
      <p:sp>
        <p:nvSpPr>
          <p:cNvPr id="30" name="Rectangle 29"/>
          <p:cNvSpPr/>
          <p:nvPr/>
        </p:nvSpPr>
        <p:spPr>
          <a:xfrm>
            <a:off x="6749716" y="6126480"/>
            <a:ext cx="1765634"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66:18-24</a:t>
            </a:r>
            <a:endParaRPr lang="en-US" sz="30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08363"/>
            <a:ext cx="8779749" cy="6093225"/>
          </a:xfrm>
        </p:spPr>
        <p:txBody>
          <a:bodyPr>
            <a:noAutofit/>
          </a:bodyPr>
          <a:lstStyle/>
          <a:p>
            <a:pPr marL="0" indent="0">
              <a:lnSpc>
                <a:spcPct val="100000"/>
              </a:lnSpc>
              <a:spcBef>
                <a:spcPts val="0"/>
              </a:spcBef>
              <a:spcAft>
                <a:spcPts val="600"/>
              </a:spcAft>
              <a:buNone/>
            </a:pPr>
            <a:r>
              <a:rPr lang="en-US" b="1" u="sng" dirty="0" smtClean="0">
                <a:latin typeface="Tahoma" charset="0"/>
                <a:ea typeface="Tahoma" charset="0"/>
                <a:cs typeface="Tahoma" charset="0"/>
              </a:rPr>
              <a:t>Mark 9</a:t>
            </a:r>
            <a:r>
              <a:rPr lang="en-US" b="1" dirty="0" smtClean="0">
                <a:latin typeface="Tahoma" charset="0"/>
                <a:ea typeface="Tahoma" charset="0"/>
                <a:cs typeface="Tahoma" charset="0"/>
              </a:rPr>
              <a:t> </a:t>
            </a:r>
            <a:r>
              <a:rPr lang="en-US" b="1" i="1" dirty="0" smtClean="0">
                <a:solidFill>
                  <a:srgbClr val="FFFF00"/>
                </a:solidFill>
                <a:latin typeface="Tahoma" charset="0"/>
                <a:ea typeface="Tahoma" charset="0"/>
                <a:cs typeface="Tahoma" charset="0"/>
              </a:rPr>
              <a:t>(see Isaiah 66:24)</a:t>
            </a:r>
            <a:endParaRPr lang="en-US" b="1" i="1" u="sng" dirty="0" smtClean="0">
              <a:solidFill>
                <a:srgbClr val="FFFF00"/>
              </a:solidFill>
              <a:latin typeface="Tahoma" charset="0"/>
              <a:ea typeface="Tahoma" charset="0"/>
              <a:cs typeface="Tahoma" charset="0"/>
            </a:endParaRPr>
          </a:p>
          <a:p>
            <a:pPr marL="0" indent="0">
              <a:lnSpc>
                <a:spcPct val="100000"/>
              </a:lnSpc>
              <a:spcBef>
                <a:spcPts val="0"/>
              </a:spcBef>
              <a:buNone/>
            </a:pPr>
            <a:r>
              <a:rPr lang="en-US" dirty="0">
                <a:latin typeface="Tahoma" charset="0"/>
                <a:ea typeface="Tahoma" charset="0"/>
                <a:cs typeface="Tahoma" charset="0"/>
              </a:rPr>
              <a:t>“Whoever causes one of these little ones who believe in me to sin, it would be better for him if a great millstone were hung around his neck and he were thrown into the sea. And if your hand causes you to sin, cut it off. It is better for you to enter life crippled than with two hands to go to hell, to the unquenchable fire. And if your foot causes you to sin, cut it off. It is better for you to enter life lame than with two feet to be thrown into hell. And if your eye causes you to sin, tear it out. It is better for you to enter the kingdom of God with one eye than with two eyes to be thrown into hell, </a:t>
            </a:r>
            <a:r>
              <a:rPr lang="en-US" dirty="0">
                <a:solidFill>
                  <a:srgbClr val="FFFF00"/>
                </a:solidFill>
                <a:latin typeface="Tahoma" charset="0"/>
                <a:ea typeface="Tahoma" charset="0"/>
                <a:cs typeface="Tahoma" charset="0"/>
              </a:rPr>
              <a:t>‘where their worm does not die and the fire is not quenched</a:t>
            </a:r>
            <a:r>
              <a:rPr lang="en-US" dirty="0" smtClean="0">
                <a:solidFill>
                  <a:srgbClr val="FFFF00"/>
                </a:solidFill>
                <a:latin typeface="Tahoma" charset="0"/>
                <a:ea typeface="Tahoma" charset="0"/>
                <a:cs typeface="Tahoma" charset="0"/>
              </a:rPr>
              <a:t>.’</a:t>
            </a:r>
            <a:endParaRPr lang="en-US"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927391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latin typeface="Tahoma" charset="0"/>
                <a:ea typeface="Tahoma" charset="0"/>
                <a:cs typeface="Tahoma" charset="0"/>
              </a:rPr>
              <a:t>God’s Sovereignty vs Human Responsibility</a:t>
            </a:r>
            <a:endParaRPr lang="en-US" sz="3200" dirty="0">
              <a:latin typeface="Tahoma" charset="0"/>
              <a:ea typeface="Tahoma" charset="0"/>
              <a:cs typeface="Tahoma" charset="0"/>
            </a:endParaRPr>
          </a:p>
        </p:txBody>
      </p:sp>
      <p:sp>
        <p:nvSpPr>
          <p:cNvPr id="4" name="Content Placeholder 3"/>
          <p:cNvSpPr>
            <a:spLocks noGrp="1"/>
          </p:cNvSpPr>
          <p:nvPr>
            <p:ph idx="1"/>
          </p:nvPr>
        </p:nvSpPr>
        <p:spPr/>
        <p:txBody>
          <a:bodyPr>
            <a:normAutofit/>
          </a:bodyPr>
          <a:lstStyle/>
          <a:p>
            <a:r>
              <a:rPr lang="en-US" sz="3200" dirty="0" smtClean="0">
                <a:latin typeface="Tahoma" charset="0"/>
                <a:ea typeface="Tahoma" charset="0"/>
                <a:cs typeface="Tahoma" charset="0"/>
              </a:rPr>
              <a:t>Isaiah 1:10-2:5</a:t>
            </a:r>
          </a:p>
          <a:p>
            <a:r>
              <a:rPr lang="en-US" sz="3200" dirty="0" smtClean="0">
                <a:latin typeface="Tahoma" charset="0"/>
                <a:ea typeface="Tahoma" charset="0"/>
                <a:cs typeface="Tahoma" charset="0"/>
              </a:rPr>
              <a:t>Isaiah 10:1-12</a:t>
            </a:r>
          </a:p>
          <a:p>
            <a:r>
              <a:rPr lang="en-US" sz="3200" dirty="0" smtClean="0">
                <a:latin typeface="Tahoma" charset="0"/>
                <a:ea typeface="Tahoma" charset="0"/>
                <a:cs typeface="Tahoma" charset="0"/>
              </a:rPr>
              <a:t>Isaiah 28:14-23</a:t>
            </a:r>
          </a:p>
          <a:p>
            <a:r>
              <a:rPr lang="en-US" sz="3200" dirty="0" smtClean="0">
                <a:latin typeface="Tahoma" charset="0"/>
                <a:ea typeface="Tahoma" charset="0"/>
                <a:cs typeface="Tahoma" charset="0"/>
              </a:rPr>
              <a:t>Isaiah 43:22-44:8; 44:21-23</a:t>
            </a:r>
          </a:p>
          <a:p>
            <a:r>
              <a:rPr lang="en-US" sz="3200" dirty="0" smtClean="0">
                <a:latin typeface="Tahoma" charset="0"/>
                <a:ea typeface="Tahoma" charset="0"/>
                <a:cs typeface="Tahoma" charset="0"/>
              </a:rPr>
              <a:t>Isaiah 55</a:t>
            </a:r>
          </a:p>
          <a:p>
            <a:r>
              <a:rPr lang="en-US" sz="3200" dirty="0" smtClean="0">
                <a:latin typeface="Tahoma" charset="0"/>
                <a:ea typeface="Tahoma" charset="0"/>
                <a:cs typeface="Tahoma" charset="0"/>
              </a:rPr>
              <a:t>Isaiah 58:13-59:2</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206752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528011" y="3003187"/>
            <a:ext cx="6087978" cy="3280382"/>
          </a:xfrm>
        </p:spPr>
        <p:txBody>
          <a:bodyPr>
            <a:normAutofit/>
          </a:bodyPr>
          <a:lstStyle/>
          <a:p>
            <a:r>
              <a:rPr lang="en-US" sz="4400" dirty="0">
                <a:solidFill>
                  <a:srgbClr val="00B0F0"/>
                </a:solidFill>
                <a:latin typeface="Tahoma" charset="0"/>
                <a:ea typeface="Tahoma" charset="0"/>
                <a:cs typeface="Tahoma" charset="0"/>
              </a:rPr>
              <a:t>God’s Sovereignty vs. Human Responsibility</a:t>
            </a:r>
          </a:p>
          <a:p>
            <a:endParaRPr lang="en-US" sz="44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24463</TotalTime>
  <Words>1335</Words>
  <Application>Microsoft Office PowerPoint</Application>
  <PresentationFormat>On-screen Show (4:3)</PresentationFormat>
  <Paragraphs>220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Book of Isaiah</vt:lpstr>
      <vt:lpstr>God’s Sovereignty vs Human Responsibility</vt:lpstr>
      <vt:lpstr>Book of Isaiah</vt:lpstr>
      <vt:lpstr>PowerPoint Presentation</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Structure of Isaiah</vt:lpstr>
      <vt:lpstr>Isaiah Highlights (56-66)</vt:lpstr>
      <vt:lpstr>PowerPoint Presentation</vt:lpstr>
      <vt:lpstr>Isaiah 56:1</vt:lpstr>
      <vt:lpstr>Isaiah 56-66</vt:lpstr>
      <vt:lpstr>Isaiah 66 in the New Testament</vt:lpstr>
      <vt:lpstr>Class Plan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354</cp:revision>
  <cp:lastPrinted>2018-05-09T21:48:23Z</cp:lastPrinted>
  <dcterms:created xsi:type="dcterms:W3CDTF">2017-12-06T22:33:32Z</dcterms:created>
  <dcterms:modified xsi:type="dcterms:W3CDTF">2018-05-27T03:58:38Z</dcterms:modified>
</cp:coreProperties>
</file>