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2"/>
  </p:handoutMasterIdLst>
  <p:sldIdLst>
    <p:sldId id="336" r:id="rId2"/>
    <p:sldId id="426" r:id="rId3"/>
    <p:sldId id="420" r:id="rId4"/>
    <p:sldId id="427" r:id="rId5"/>
    <p:sldId id="428" r:id="rId6"/>
    <p:sldId id="429" r:id="rId7"/>
    <p:sldId id="430" r:id="rId8"/>
    <p:sldId id="431" r:id="rId9"/>
    <p:sldId id="432" r:id="rId10"/>
    <p:sldId id="433" r:id="rId11"/>
    <p:sldId id="337" r:id="rId12"/>
    <p:sldId id="435" r:id="rId13"/>
    <p:sldId id="436" r:id="rId14"/>
    <p:sldId id="434" r:id="rId15"/>
    <p:sldId id="344" r:id="rId16"/>
    <p:sldId id="294" r:id="rId17"/>
    <p:sldId id="405" r:id="rId18"/>
    <p:sldId id="412" r:id="rId19"/>
    <p:sldId id="417" r:id="rId20"/>
    <p:sldId id="271"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559"/>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5/30/2018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5/30/2018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5/30/2018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400" dirty="0" smtClean="0">
                <a:solidFill>
                  <a:srgbClr val="00B0F0"/>
                </a:solidFill>
                <a:latin typeface="Tahoma" charset="0"/>
                <a:ea typeface="Tahoma" charset="0"/>
                <a:cs typeface="Tahoma" charset="0"/>
              </a:rPr>
              <a:t>December 2017 </a:t>
            </a:r>
            <a:r>
              <a:rPr lang="mr-IN" sz="4400" dirty="0" smtClean="0">
                <a:solidFill>
                  <a:srgbClr val="00B0F0"/>
                </a:solidFill>
                <a:latin typeface="Tahoma" charset="0"/>
                <a:ea typeface="Tahoma" charset="0"/>
                <a:cs typeface="Tahoma" charset="0"/>
              </a:rPr>
              <a:t>–</a:t>
            </a:r>
            <a:r>
              <a:rPr lang="en-US" sz="4400" dirty="0" smtClean="0">
                <a:solidFill>
                  <a:srgbClr val="00B0F0"/>
                </a:solidFill>
                <a:latin typeface="Tahoma" charset="0"/>
                <a:ea typeface="Tahoma" charset="0"/>
                <a:cs typeface="Tahoma" charset="0"/>
              </a:rPr>
              <a:t> </a:t>
            </a:r>
          </a:p>
          <a:p>
            <a:r>
              <a:rPr lang="en-US" sz="4400" dirty="0" smtClean="0">
                <a:solidFill>
                  <a:srgbClr val="00B0F0"/>
                </a:solidFill>
                <a:latin typeface="Tahoma" charset="0"/>
                <a:ea typeface="Tahoma" charset="0"/>
                <a:cs typeface="Tahoma" charset="0"/>
              </a:rPr>
              <a:t>May 2018</a:t>
            </a:r>
          </a:p>
          <a:p>
            <a:r>
              <a:rPr lang="en-US" sz="4400" dirty="0" smtClean="0">
                <a:solidFill>
                  <a:srgbClr val="FFFF00"/>
                </a:solidFill>
                <a:latin typeface="Tahoma" charset="0"/>
                <a:ea typeface="Tahoma" charset="0"/>
                <a:cs typeface="Tahoma" charset="0"/>
              </a:rPr>
              <a:t>Final Review</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237624" y="660127"/>
            <a:ext cx="8668753" cy="6101619"/>
          </a:xfrm>
        </p:spPr>
        <p:txBody>
          <a:bodyPr>
            <a:noAutofit/>
          </a:bodyPr>
          <a:lstStyle/>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God treads the winepress alone, exacting His wrath.</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Behold, I create new heavens and a new earth.</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Oh, that you would rend the heavens and come down!</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I dwell in a high and holy place, and also </a:t>
            </a:r>
            <a:r>
              <a:rPr lang="en-US" sz="2400" dirty="0" smtClean="0">
                <a:solidFill>
                  <a:schemeClr val="bg1"/>
                </a:solidFill>
                <a:latin typeface="Tahoma" charset="0"/>
                <a:ea typeface="Tahoma" charset="0"/>
                <a:cs typeface="Tahoma" charset="0"/>
              </a:rPr>
              <a:t>with </a:t>
            </a:r>
            <a:r>
              <a:rPr lang="en-US" sz="2400" dirty="0">
                <a:solidFill>
                  <a:schemeClr val="bg1"/>
                </a:solidFill>
                <a:latin typeface="Tahoma" charset="0"/>
                <a:ea typeface="Tahoma" charset="0"/>
                <a:cs typeface="Tahoma" charset="0"/>
              </a:rPr>
              <a:t>the contrite and lowly of spirit.</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The nations come and are made priests and Levites of the Lord.</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The Lord puts on His armor to bring salvation and recompense.</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My house will be called a house of prayer for all nations.</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Your gates will be open continually, they will not be closed.</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The Spirit of the Lord is upon me…to proclaim good news to the poor.</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Is this not the fast I choose, to loosen the bonds of wickedness?</a:t>
            </a:r>
          </a:p>
          <a:p>
            <a:pPr marL="0" indent="0">
              <a:spcBef>
                <a:spcPts val="0"/>
              </a:spcBef>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Zion called ‘Delight’ and ‘Married’ instead of ‘Forsaken’ and ‘Desolate’.</a:t>
            </a:r>
            <a:endParaRPr lang="en-US" sz="2200" dirty="0">
              <a:solidFill>
                <a:schemeClr val="bg1"/>
              </a:solidFill>
              <a:latin typeface="Tahoma" charset="0"/>
              <a:ea typeface="Tahoma" charset="0"/>
              <a:cs typeface="Tahoma" charset="0"/>
            </a:endParaRPr>
          </a:p>
        </p:txBody>
      </p:sp>
      <p:sp>
        <p:nvSpPr>
          <p:cNvPr id="9" name="Title 8"/>
          <p:cNvSpPr>
            <a:spLocks noGrp="1"/>
          </p:cNvSpPr>
          <p:nvPr>
            <p:ph type="title"/>
          </p:nvPr>
        </p:nvSpPr>
        <p:spPr>
          <a:xfrm>
            <a:off x="638589" y="145135"/>
            <a:ext cx="7886700" cy="588790"/>
          </a:xfrm>
        </p:spPr>
        <p:txBody>
          <a:bodyPr>
            <a:normAutofit/>
          </a:bodyPr>
          <a:lstStyle/>
          <a:p>
            <a:pPr algn="ctr"/>
            <a:r>
              <a:rPr lang="en-US" sz="3200" dirty="0" smtClean="0">
                <a:solidFill>
                  <a:schemeClr val="bg1"/>
                </a:solidFill>
                <a:latin typeface="Tahoma" charset="0"/>
                <a:ea typeface="Tahoma" charset="0"/>
                <a:cs typeface="Tahoma" charset="0"/>
              </a:rPr>
              <a:t>Isaiah 56-66: _________________</a:t>
            </a:r>
            <a:endParaRPr lang="en-US" sz="3200" dirty="0">
              <a:solidFill>
                <a:schemeClr val="bg1"/>
              </a:solidFill>
              <a:latin typeface="Tahoma" charset="0"/>
              <a:ea typeface="Tahoma" charset="0"/>
              <a:cs typeface="Tahoma" charset="0"/>
            </a:endParaRPr>
          </a:p>
        </p:txBody>
      </p:sp>
      <p:sp>
        <p:nvSpPr>
          <p:cNvPr id="11" name="TextBox 10"/>
          <p:cNvSpPr txBox="1"/>
          <p:nvPr/>
        </p:nvSpPr>
        <p:spPr>
          <a:xfrm>
            <a:off x="4094031" y="110244"/>
            <a:ext cx="3546026"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God’s Servants</a:t>
            </a:r>
            <a:endParaRPr lang="en-US" sz="3200">
              <a:solidFill>
                <a:srgbClr val="C00000"/>
              </a:solidFill>
              <a:latin typeface="Lucida Handwriting" charset="0"/>
              <a:ea typeface="Lucida Handwriting" charset="0"/>
              <a:cs typeface="Lucida Handwriting" charset="0"/>
            </a:endParaRPr>
          </a:p>
        </p:txBody>
      </p:sp>
      <p:sp>
        <p:nvSpPr>
          <p:cNvPr id="21" name="TextBox 20"/>
          <p:cNvSpPr txBox="1"/>
          <p:nvPr/>
        </p:nvSpPr>
        <p:spPr>
          <a:xfrm>
            <a:off x="347481" y="3558722"/>
            <a:ext cx="735363" cy="523220"/>
          </a:xfrm>
          <a:prstGeom prst="rect">
            <a:avLst/>
          </a:prstGeom>
          <a:noFill/>
        </p:spPr>
        <p:txBody>
          <a:bodyPr wrap="square" rtlCol="0">
            <a:spAutoFit/>
          </a:bodyPr>
          <a:lstStyle/>
          <a:p>
            <a:r>
              <a:rPr lang="en-US" sz="2800" smtClean="0">
                <a:solidFill>
                  <a:srgbClr val="C00000"/>
                </a:solidFill>
                <a:latin typeface="Lucida Handwriting" charset="0"/>
                <a:ea typeface="Lucida Handwriting" charset="0"/>
                <a:cs typeface="Lucida Handwriting" charset="0"/>
              </a:rPr>
              <a:t>56</a:t>
            </a:r>
            <a:endParaRPr lang="en-US" sz="2800" dirty="0">
              <a:solidFill>
                <a:srgbClr val="C00000"/>
              </a:solidFill>
              <a:latin typeface="Lucida Handwriting" charset="0"/>
              <a:ea typeface="Lucida Handwriting" charset="0"/>
              <a:cs typeface="Lucida Handwriting" charset="0"/>
            </a:endParaRPr>
          </a:p>
        </p:txBody>
      </p:sp>
      <p:sp>
        <p:nvSpPr>
          <p:cNvPr id="24" name="TextBox 23"/>
          <p:cNvSpPr txBox="1"/>
          <p:nvPr/>
        </p:nvSpPr>
        <p:spPr>
          <a:xfrm>
            <a:off x="347480" y="1598237"/>
            <a:ext cx="735363" cy="523220"/>
          </a:xfrm>
          <a:prstGeom prst="rect">
            <a:avLst/>
          </a:prstGeom>
          <a:noFill/>
        </p:spPr>
        <p:txBody>
          <a:bodyPr wrap="square" rtlCol="0">
            <a:spAutoFit/>
          </a:bodyPr>
          <a:lstStyle/>
          <a:p>
            <a:r>
              <a:rPr lang="en-US" sz="2800" smtClean="0">
                <a:solidFill>
                  <a:srgbClr val="C00000"/>
                </a:solidFill>
                <a:latin typeface="Lucida Handwriting" charset="0"/>
                <a:ea typeface="Lucida Handwriting" charset="0"/>
                <a:cs typeface="Lucida Handwriting" charset="0"/>
              </a:rPr>
              <a:t>57</a:t>
            </a:r>
            <a:endParaRPr lang="en-US" sz="2800" dirty="0">
              <a:solidFill>
                <a:srgbClr val="C00000"/>
              </a:solidFill>
              <a:latin typeface="Lucida Handwriting" charset="0"/>
              <a:ea typeface="Lucida Handwriting" charset="0"/>
              <a:cs typeface="Lucida Handwriting" charset="0"/>
            </a:endParaRPr>
          </a:p>
        </p:txBody>
      </p:sp>
      <p:sp>
        <p:nvSpPr>
          <p:cNvPr id="25" name="TextBox 24"/>
          <p:cNvSpPr txBox="1"/>
          <p:nvPr/>
        </p:nvSpPr>
        <p:spPr>
          <a:xfrm>
            <a:off x="347479" y="5196330"/>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58</a:t>
            </a:r>
            <a:endParaRPr lang="en-US" sz="2800" dirty="0">
              <a:solidFill>
                <a:srgbClr val="C00000"/>
              </a:solidFill>
              <a:latin typeface="Lucida Handwriting" charset="0"/>
              <a:ea typeface="Lucida Handwriting" charset="0"/>
              <a:cs typeface="Lucida Handwriting" charset="0"/>
            </a:endParaRPr>
          </a:p>
        </p:txBody>
      </p:sp>
      <p:sp>
        <p:nvSpPr>
          <p:cNvPr id="26" name="TextBox 25"/>
          <p:cNvSpPr txBox="1"/>
          <p:nvPr/>
        </p:nvSpPr>
        <p:spPr>
          <a:xfrm>
            <a:off x="347479" y="2898127"/>
            <a:ext cx="735363" cy="523220"/>
          </a:xfrm>
          <a:prstGeom prst="rect">
            <a:avLst/>
          </a:prstGeom>
          <a:noFill/>
        </p:spPr>
        <p:txBody>
          <a:bodyPr wrap="square" rtlCol="0">
            <a:spAutoFit/>
          </a:bodyPr>
          <a:lstStyle/>
          <a:p>
            <a:r>
              <a:rPr lang="en-US" sz="2800" smtClean="0">
                <a:solidFill>
                  <a:srgbClr val="C00000"/>
                </a:solidFill>
                <a:latin typeface="Lucida Handwriting" charset="0"/>
                <a:ea typeface="Lucida Handwriting" charset="0"/>
                <a:cs typeface="Lucida Handwriting" charset="0"/>
              </a:rPr>
              <a:t>59</a:t>
            </a:r>
            <a:endParaRPr lang="en-US" sz="2800" dirty="0">
              <a:solidFill>
                <a:srgbClr val="C00000"/>
              </a:solidFill>
              <a:latin typeface="Lucida Handwriting" charset="0"/>
              <a:ea typeface="Lucida Handwriting" charset="0"/>
              <a:cs typeface="Lucida Handwriting" charset="0"/>
            </a:endParaRPr>
          </a:p>
        </p:txBody>
      </p:sp>
      <p:sp>
        <p:nvSpPr>
          <p:cNvPr id="27" name="TextBox 26"/>
          <p:cNvSpPr txBox="1"/>
          <p:nvPr/>
        </p:nvSpPr>
        <p:spPr>
          <a:xfrm>
            <a:off x="347479" y="3921682"/>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60</a:t>
            </a:r>
            <a:endParaRPr lang="en-US" sz="2800" dirty="0">
              <a:solidFill>
                <a:srgbClr val="C00000"/>
              </a:solidFill>
              <a:latin typeface="Lucida Handwriting" charset="0"/>
              <a:ea typeface="Lucida Handwriting" charset="0"/>
              <a:cs typeface="Lucida Handwriting" charset="0"/>
            </a:endParaRPr>
          </a:p>
        </p:txBody>
      </p:sp>
      <p:sp>
        <p:nvSpPr>
          <p:cNvPr id="28" name="TextBox 27"/>
          <p:cNvSpPr txBox="1"/>
          <p:nvPr/>
        </p:nvSpPr>
        <p:spPr>
          <a:xfrm>
            <a:off x="347479" y="4546252"/>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61</a:t>
            </a:r>
            <a:endParaRPr lang="en-US" sz="2800" dirty="0">
              <a:solidFill>
                <a:srgbClr val="C00000"/>
              </a:solidFill>
              <a:latin typeface="Lucida Handwriting" charset="0"/>
              <a:ea typeface="Lucida Handwriting" charset="0"/>
              <a:cs typeface="Lucida Handwriting" charset="0"/>
            </a:endParaRPr>
          </a:p>
        </p:txBody>
      </p:sp>
      <p:sp>
        <p:nvSpPr>
          <p:cNvPr id="29" name="TextBox 28"/>
          <p:cNvSpPr txBox="1"/>
          <p:nvPr/>
        </p:nvSpPr>
        <p:spPr>
          <a:xfrm>
            <a:off x="347478" y="5846408"/>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62</a:t>
            </a:r>
            <a:endParaRPr lang="en-US" sz="2800" dirty="0">
              <a:solidFill>
                <a:srgbClr val="C00000"/>
              </a:solidFill>
              <a:latin typeface="Lucida Handwriting" charset="0"/>
              <a:ea typeface="Lucida Handwriting" charset="0"/>
              <a:cs typeface="Lucida Handwriting" charset="0"/>
            </a:endParaRPr>
          </a:p>
        </p:txBody>
      </p:sp>
      <p:sp>
        <p:nvSpPr>
          <p:cNvPr id="30" name="TextBox 29"/>
          <p:cNvSpPr txBox="1"/>
          <p:nvPr/>
        </p:nvSpPr>
        <p:spPr>
          <a:xfrm>
            <a:off x="347478" y="599040"/>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63</a:t>
            </a:r>
            <a:endParaRPr lang="en-US" sz="2800" dirty="0">
              <a:solidFill>
                <a:srgbClr val="C00000"/>
              </a:solidFill>
              <a:latin typeface="Lucida Handwriting" charset="0"/>
              <a:ea typeface="Lucida Handwriting" charset="0"/>
              <a:cs typeface="Lucida Handwriting" charset="0"/>
            </a:endParaRPr>
          </a:p>
        </p:txBody>
      </p:sp>
      <p:sp>
        <p:nvSpPr>
          <p:cNvPr id="31" name="TextBox 30"/>
          <p:cNvSpPr txBox="1"/>
          <p:nvPr/>
        </p:nvSpPr>
        <p:spPr>
          <a:xfrm>
            <a:off x="347478" y="1267940"/>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64</a:t>
            </a:r>
            <a:endParaRPr lang="en-US" sz="2800" dirty="0">
              <a:solidFill>
                <a:srgbClr val="C00000"/>
              </a:solidFill>
              <a:latin typeface="Lucida Handwriting" charset="0"/>
              <a:ea typeface="Lucida Handwriting" charset="0"/>
              <a:cs typeface="Lucida Handwriting" charset="0"/>
            </a:endParaRPr>
          </a:p>
        </p:txBody>
      </p:sp>
      <p:sp>
        <p:nvSpPr>
          <p:cNvPr id="32" name="TextBox 31"/>
          <p:cNvSpPr txBox="1"/>
          <p:nvPr/>
        </p:nvSpPr>
        <p:spPr>
          <a:xfrm>
            <a:off x="347478" y="950501"/>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65</a:t>
            </a:r>
            <a:endParaRPr lang="en-US" sz="2800" dirty="0">
              <a:solidFill>
                <a:srgbClr val="C00000"/>
              </a:solidFill>
              <a:latin typeface="Lucida Handwriting" charset="0"/>
              <a:ea typeface="Lucida Handwriting" charset="0"/>
              <a:cs typeface="Lucida Handwriting" charset="0"/>
            </a:endParaRPr>
          </a:p>
        </p:txBody>
      </p:sp>
      <p:sp>
        <p:nvSpPr>
          <p:cNvPr id="33" name="TextBox 32"/>
          <p:cNvSpPr txBox="1"/>
          <p:nvPr/>
        </p:nvSpPr>
        <p:spPr>
          <a:xfrm>
            <a:off x="347478" y="2254916"/>
            <a:ext cx="735363" cy="523220"/>
          </a:xfrm>
          <a:prstGeom prst="rect">
            <a:avLst/>
          </a:prstGeom>
          <a:noFill/>
        </p:spPr>
        <p:txBody>
          <a:bodyPr wrap="square" rtlCol="0">
            <a:spAutoFit/>
          </a:bodyPr>
          <a:lstStyle/>
          <a:p>
            <a:r>
              <a:rPr lang="en-US" sz="2800" dirty="0" smtClean="0">
                <a:solidFill>
                  <a:srgbClr val="C00000"/>
                </a:solidFill>
                <a:latin typeface="Lucida Handwriting" charset="0"/>
                <a:ea typeface="Lucida Handwriting" charset="0"/>
                <a:cs typeface="Lucida Handwriting" charset="0"/>
              </a:rPr>
              <a:t>66</a:t>
            </a:r>
            <a:endParaRPr lang="en-US" sz="2800" dirty="0">
              <a:solidFill>
                <a:srgbClr val="C00000"/>
              </a:solidFill>
              <a:latin typeface="Lucida Handwriting" charset="0"/>
              <a:ea typeface="Lucida Handwriting" charset="0"/>
              <a:cs typeface="Lucida Handwriting" charset="0"/>
            </a:endParaRPr>
          </a:p>
        </p:txBody>
      </p:sp>
    </p:spTree>
    <p:extLst>
      <p:ext uri="{BB962C8B-B14F-4D97-AF65-F5344CB8AC3E}">
        <p14:creationId xmlns:p14="http://schemas.microsoft.com/office/powerpoint/2010/main" val="102356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24" grpId="0"/>
      <p:bldP spid="25" grpId="0"/>
      <p:bldP spid="26" grpId="0"/>
      <p:bldP spid="27" grpId="0"/>
      <p:bldP spid="28" grpId="0"/>
      <p:bldP spid="29" grpId="0"/>
      <p:bldP spid="30" grpId="0"/>
      <p:bldP spid="31"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normAutofit/>
          </a:bodyPr>
          <a:lstStyle/>
          <a:p>
            <a:r>
              <a:rPr lang="en-US" sz="4800" u="sng" dirty="0" smtClean="0">
                <a:latin typeface="Tahoma" charset="0"/>
                <a:ea typeface="Tahoma" charset="0"/>
                <a:cs typeface="Tahoma" charset="0"/>
              </a:rPr>
              <a:t>Book of Isaiah</a:t>
            </a:r>
            <a:endParaRPr lang="en-US" sz="4800" u="sng" dirty="0">
              <a:latin typeface="Tahoma" charset="0"/>
              <a:ea typeface="Tahoma" charset="0"/>
              <a:cs typeface="Tahoma" charset="0"/>
            </a:endParaRPr>
          </a:p>
        </p:txBody>
      </p:sp>
      <p:sp>
        <p:nvSpPr>
          <p:cNvPr id="3" name="Subtitle 2"/>
          <p:cNvSpPr>
            <a:spLocks noGrp="1"/>
          </p:cNvSpPr>
          <p:nvPr>
            <p:ph type="subTitle" idx="1"/>
          </p:nvPr>
        </p:nvSpPr>
        <p:spPr>
          <a:xfrm>
            <a:off x="1528011" y="3003187"/>
            <a:ext cx="6087978" cy="3280382"/>
          </a:xfrm>
        </p:spPr>
        <p:txBody>
          <a:bodyPr>
            <a:normAutofit/>
          </a:bodyPr>
          <a:lstStyle/>
          <a:p>
            <a:r>
              <a:rPr lang="en-US" sz="4400" dirty="0" smtClean="0">
                <a:solidFill>
                  <a:srgbClr val="FFFF00"/>
                </a:solidFill>
                <a:latin typeface="Tahoma" charset="0"/>
                <a:ea typeface="Tahoma" charset="0"/>
                <a:cs typeface="Tahoma" charset="0"/>
              </a:rPr>
              <a:t>What is something you appreciate more about the Book of Isaiah?</a:t>
            </a:r>
            <a:endParaRPr lang="en-US" sz="4400" dirty="0">
              <a:solidFill>
                <a:srgbClr val="FFFF00"/>
              </a:solidFill>
              <a:latin typeface="Tahoma" charset="0"/>
              <a:ea typeface="Tahoma" charset="0"/>
              <a:cs typeface="Tahoma" charset="0"/>
            </a:endParaRPr>
          </a:p>
          <a:p>
            <a:endParaRPr lang="en-US" sz="44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normAutofit/>
          </a:bodyPr>
          <a:lstStyle/>
          <a:p>
            <a:r>
              <a:rPr lang="en-US" sz="4800" u="sng" dirty="0" smtClean="0">
                <a:latin typeface="Tahoma" charset="0"/>
                <a:ea typeface="Tahoma" charset="0"/>
                <a:cs typeface="Tahoma" charset="0"/>
              </a:rPr>
              <a:t>Book of Isaiah</a:t>
            </a:r>
            <a:endParaRPr lang="en-US" sz="4800" u="sng" dirty="0">
              <a:latin typeface="Tahoma" charset="0"/>
              <a:ea typeface="Tahoma" charset="0"/>
              <a:cs typeface="Tahoma" charset="0"/>
            </a:endParaRPr>
          </a:p>
        </p:txBody>
      </p:sp>
      <p:sp>
        <p:nvSpPr>
          <p:cNvPr id="3" name="Subtitle 2"/>
          <p:cNvSpPr>
            <a:spLocks noGrp="1"/>
          </p:cNvSpPr>
          <p:nvPr>
            <p:ph type="subTitle" idx="1"/>
          </p:nvPr>
        </p:nvSpPr>
        <p:spPr>
          <a:xfrm>
            <a:off x="1528011" y="3003187"/>
            <a:ext cx="6087978" cy="3280382"/>
          </a:xfrm>
        </p:spPr>
        <p:txBody>
          <a:bodyPr>
            <a:normAutofit/>
          </a:bodyPr>
          <a:lstStyle/>
          <a:p>
            <a:r>
              <a:rPr lang="en-US" sz="4400" dirty="0" smtClean="0">
                <a:solidFill>
                  <a:srgbClr val="FFFF00"/>
                </a:solidFill>
                <a:latin typeface="Tahoma" charset="0"/>
                <a:ea typeface="Tahoma" charset="0"/>
                <a:cs typeface="Tahoma" charset="0"/>
              </a:rPr>
              <a:t>What did you learn about God from the Book of Isaiah?</a:t>
            </a:r>
            <a:endParaRPr lang="en-US" sz="4400" dirty="0">
              <a:solidFill>
                <a:srgbClr val="FFFF00"/>
              </a:solidFill>
              <a:latin typeface="Tahoma" charset="0"/>
              <a:ea typeface="Tahoma" charset="0"/>
              <a:cs typeface="Tahoma" charset="0"/>
            </a:endParaRPr>
          </a:p>
          <a:p>
            <a:endParaRPr lang="en-US" sz="44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705569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normAutofit/>
          </a:bodyPr>
          <a:lstStyle/>
          <a:p>
            <a:r>
              <a:rPr lang="en-US" sz="4800" u="sng" dirty="0" smtClean="0">
                <a:latin typeface="Tahoma" charset="0"/>
                <a:ea typeface="Tahoma" charset="0"/>
                <a:cs typeface="Tahoma" charset="0"/>
              </a:rPr>
              <a:t>Book of Isaiah</a:t>
            </a:r>
            <a:endParaRPr lang="en-US" sz="4800" u="sng" dirty="0">
              <a:latin typeface="Tahoma" charset="0"/>
              <a:ea typeface="Tahoma" charset="0"/>
              <a:cs typeface="Tahoma" charset="0"/>
            </a:endParaRPr>
          </a:p>
        </p:txBody>
      </p:sp>
      <p:sp>
        <p:nvSpPr>
          <p:cNvPr id="3" name="Subtitle 2"/>
          <p:cNvSpPr>
            <a:spLocks noGrp="1"/>
          </p:cNvSpPr>
          <p:nvPr>
            <p:ph type="subTitle" idx="1"/>
          </p:nvPr>
        </p:nvSpPr>
        <p:spPr>
          <a:xfrm>
            <a:off x="1528011" y="3003187"/>
            <a:ext cx="6087978" cy="3280382"/>
          </a:xfrm>
        </p:spPr>
        <p:txBody>
          <a:bodyPr>
            <a:normAutofit/>
          </a:bodyPr>
          <a:lstStyle/>
          <a:p>
            <a:r>
              <a:rPr lang="en-US" sz="4400" dirty="0" smtClean="0">
                <a:solidFill>
                  <a:srgbClr val="FFFF00"/>
                </a:solidFill>
                <a:latin typeface="Tahoma" charset="0"/>
                <a:ea typeface="Tahoma" charset="0"/>
                <a:cs typeface="Tahoma" charset="0"/>
              </a:rPr>
              <a:t>What did you learn about yourself from the Book of Isaiah?</a:t>
            </a:r>
            <a:endParaRPr lang="en-US" sz="4400" dirty="0">
              <a:solidFill>
                <a:srgbClr val="FFFF00"/>
              </a:solidFill>
              <a:latin typeface="Tahoma" charset="0"/>
              <a:ea typeface="Tahoma" charset="0"/>
              <a:cs typeface="Tahoma" charset="0"/>
            </a:endParaRPr>
          </a:p>
          <a:p>
            <a:endParaRPr lang="en-US" sz="44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48420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528011" y="3003187"/>
            <a:ext cx="6087978" cy="3280382"/>
          </a:xfrm>
        </p:spPr>
        <p:txBody>
          <a:bodyPr>
            <a:normAutofit/>
          </a:bodyPr>
          <a:lstStyle/>
          <a:p>
            <a:r>
              <a:rPr lang="en-US" sz="4400" dirty="0" smtClean="0">
                <a:solidFill>
                  <a:srgbClr val="00B0F0"/>
                </a:solidFill>
                <a:latin typeface="Tahoma" charset="0"/>
                <a:ea typeface="Tahoma" charset="0"/>
                <a:cs typeface="Tahoma" charset="0"/>
              </a:rPr>
              <a:t>December 2017 </a:t>
            </a:r>
            <a:r>
              <a:rPr lang="mr-IN" sz="4400" dirty="0" smtClean="0">
                <a:solidFill>
                  <a:srgbClr val="00B0F0"/>
                </a:solidFill>
                <a:latin typeface="Tahoma" charset="0"/>
                <a:ea typeface="Tahoma" charset="0"/>
                <a:cs typeface="Tahoma" charset="0"/>
              </a:rPr>
              <a:t>–</a:t>
            </a:r>
            <a:r>
              <a:rPr lang="en-US" sz="4400" dirty="0" smtClean="0">
                <a:solidFill>
                  <a:srgbClr val="00B0F0"/>
                </a:solidFill>
                <a:latin typeface="Tahoma" charset="0"/>
                <a:ea typeface="Tahoma" charset="0"/>
                <a:cs typeface="Tahoma" charset="0"/>
              </a:rPr>
              <a:t> </a:t>
            </a:r>
          </a:p>
          <a:p>
            <a:r>
              <a:rPr lang="en-US" sz="4400" dirty="0" smtClean="0">
                <a:solidFill>
                  <a:srgbClr val="00B0F0"/>
                </a:solidFill>
                <a:latin typeface="Tahoma" charset="0"/>
                <a:ea typeface="Tahoma" charset="0"/>
                <a:cs typeface="Tahoma" charset="0"/>
              </a:rPr>
              <a:t>May 2018</a:t>
            </a:r>
            <a:endParaRPr lang="en-US" sz="4400" dirty="0">
              <a:solidFill>
                <a:srgbClr val="00B0F0"/>
              </a:solidFill>
              <a:latin typeface="Tahoma" charset="0"/>
              <a:ea typeface="Tahoma" charset="0"/>
              <a:cs typeface="Tahoma" charset="0"/>
            </a:endParaRPr>
          </a:p>
          <a:p>
            <a:endParaRPr lang="en-US" sz="44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572325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639359"/>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103203"/>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155668"/>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2848602"/>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300764"/>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3976913"/>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518212"/>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21469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5670588"/>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47346" y="5213388"/>
            <a:ext cx="2215931"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ch.65-66:17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3976706"/>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63:7-ch.64</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2850845"/>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628650" y="120015"/>
            <a:ext cx="7886700" cy="495700"/>
          </a:xfrm>
        </p:spPr>
        <p:txBody>
          <a:bodyPr>
            <a:normAutofit/>
          </a:bodyPr>
          <a:lstStyle/>
          <a:p>
            <a:pPr algn="ctr"/>
            <a:r>
              <a:rPr lang="en-US" sz="2800" smtClean="0">
                <a:latin typeface="Tahoma" charset="0"/>
                <a:ea typeface="Tahoma" charset="0"/>
                <a:cs typeface="Tahoma" charset="0"/>
              </a:rPr>
              <a:t>Isaiah 56-66</a:t>
            </a:r>
            <a:endParaRPr lang="en-US" sz="2800" dirty="0">
              <a:latin typeface="Tahoma" charset="0"/>
              <a:ea typeface="Tahoma" charset="0"/>
              <a:cs typeface="Tahoma" charset="0"/>
            </a:endParaRPr>
          </a:p>
        </p:txBody>
      </p:sp>
      <p:sp>
        <p:nvSpPr>
          <p:cNvPr id="29" name="Rectangle 28"/>
          <p:cNvSpPr/>
          <p:nvPr/>
        </p:nvSpPr>
        <p:spPr>
          <a:xfrm>
            <a:off x="628650" y="6131192"/>
            <a:ext cx="1633410"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56:1-8</a:t>
            </a:r>
            <a:endParaRPr lang="en-US" sz="3000" dirty="0">
              <a:solidFill>
                <a:schemeClr val="tx1"/>
              </a:solidFill>
              <a:latin typeface="Tahoma" charset="0"/>
              <a:ea typeface="Tahoma" charset="0"/>
              <a:cs typeface="Tahoma" charset="0"/>
            </a:endParaRPr>
          </a:p>
        </p:txBody>
      </p:sp>
      <p:sp>
        <p:nvSpPr>
          <p:cNvPr id="30" name="Rectangle 29"/>
          <p:cNvSpPr/>
          <p:nvPr/>
        </p:nvSpPr>
        <p:spPr>
          <a:xfrm>
            <a:off x="6749716" y="6126480"/>
            <a:ext cx="1765634"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66:18-24</a:t>
            </a:r>
            <a:endParaRPr lang="en-US" sz="30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66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08363"/>
            <a:ext cx="8779749" cy="6093225"/>
          </a:xfrm>
        </p:spPr>
        <p:txBody>
          <a:bodyPr>
            <a:noAutofit/>
          </a:bodyPr>
          <a:lstStyle/>
          <a:p>
            <a:pPr marL="0" indent="0">
              <a:lnSpc>
                <a:spcPct val="100000"/>
              </a:lnSpc>
              <a:spcBef>
                <a:spcPts val="0"/>
              </a:spcBef>
              <a:spcAft>
                <a:spcPts val="600"/>
              </a:spcAft>
              <a:buNone/>
            </a:pPr>
            <a:r>
              <a:rPr lang="en-US" b="1" u="sng" dirty="0" smtClean="0">
                <a:latin typeface="Tahoma" charset="0"/>
                <a:ea typeface="Tahoma" charset="0"/>
                <a:cs typeface="Tahoma" charset="0"/>
              </a:rPr>
              <a:t>Mark 9</a:t>
            </a:r>
            <a:r>
              <a:rPr lang="en-US" b="1" dirty="0" smtClean="0">
                <a:latin typeface="Tahoma" charset="0"/>
                <a:ea typeface="Tahoma" charset="0"/>
                <a:cs typeface="Tahoma" charset="0"/>
              </a:rPr>
              <a:t> </a:t>
            </a:r>
            <a:r>
              <a:rPr lang="en-US" b="1" i="1" dirty="0" smtClean="0">
                <a:solidFill>
                  <a:srgbClr val="FFFF00"/>
                </a:solidFill>
                <a:latin typeface="Tahoma" charset="0"/>
                <a:ea typeface="Tahoma" charset="0"/>
                <a:cs typeface="Tahoma" charset="0"/>
              </a:rPr>
              <a:t>(see Isaiah 66:24)</a:t>
            </a:r>
            <a:endParaRPr lang="en-US" b="1" i="1" u="sng" dirty="0" smtClean="0">
              <a:solidFill>
                <a:srgbClr val="FFFF00"/>
              </a:solidFill>
              <a:latin typeface="Tahoma" charset="0"/>
              <a:ea typeface="Tahoma" charset="0"/>
              <a:cs typeface="Tahoma" charset="0"/>
            </a:endParaRPr>
          </a:p>
          <a:p>
            <a:pPr marL="0" indent="0">
              <a:lnSpc>
                <a:spcPct val="100000"/>
              </a:lnSpc>
              <a:spcBef>
                <a:spcPts val="0"/>
              </a:spcBef>
              <a:buNone/>
            </a:pPr>
            <a:r>
              <a:rPr lang="en-US" dirty="0">
                <a:latin typeface="Tahoma" charset="0"/>
                <a:ea typeface="Tahoma" charset="0"/>
                <a:cs typeface="Tahoma" charset="0"/>
              </a:rPr>
              <a:t>“Whoever causes one of these little ones who believe in me to sin, it would be better for him if a great millstone were hung around his neck and he were thrown into the sea. And if your hand causes you to sin, cut it off. It is better for you to enter life crippled than with two hands to go to hell, to the unquenchable fire. And if your foot causes you to sin, cut it off. It is better for you to enter life lame than with two feet to be thrown into hell. And if your eye causes you to sin, tear it out. It is better for you to enter the kingdom of God with one eye than with two eyes to be thrown into hell, </a:t>
            </a:r>
            <a:r>
              <a:rPr lang="en-US" dirty="0">
                <a:solidFill>
                  <a:srgbClr val="FFFF00"/>
                </a:solidFill>
                <a:latin typeface="Tahoma" charset="0"/>
                <a:ea typeface="Tahoma" charset="0"/>
                <a:cs typeface="Tahoma" charset="0"/>
              </a:rPr>
              <a:t>‘where their worm does not die and the fire is not quenched</a:t>
            </a:r>
            <a:r>
              <a:rPr lang="en-US" dirty="0" smtClean="0">
                <a:solidFill>
                  <a:srgbClr val="FFFF00"/>
                </a:solidFill>
                <a:latin typeface="Tahoma" charset="0"/>
                <a:ea typeface="Tahoma" charset="0"/>
                <a:cs typeface="Tahoma" charset="0"/>
              </a:rPr>
              <a:t>.’</a:t>
            </a:r>
            <a:endParaRPr lang="en-US"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927391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Filling Out Final Review</a:t>
            </a:r>
            <a:endParaRPr lang="en-US" dirty="0">
              <a:latin typeface="Tahoma" charset="0"/>
              <a:ea typeface="Tahoma" charset="0"/>
              <a:cs typeface="Tahoma" charset="0"/>
            </a:endParaRPr>
          </a:p>
        </p:txBody>
      </p:sp>
      <p:sp>
        <p:nvSpPr>
          <p:cNvPr id="3" name="Content Placeholder 2"/>
          <p:cNvSpPr>
            <a:spLocks noGrp="1"/>
          </p:cNvSpPr>
          <p:nvPr>
            <p:ph idx="1"/>
          </p:nvPr>
        </p:nvSpPr>
        <p:spPr/>
        <p:txBody>
          <a:bodyPr>
            <a:normAutofit/>
          </a:bodyPr>
          <a:lstStyle/>
          <a:p>
            <a:r>
              <a:rPr lang="en-US" sz="3200" dirty="0" smtClean="0">
                <a:latin typeface="Tahoma" charset="0"/>
                <a:ea typeface="Tahoma" charset="0"/>
                <a:cs typeface="Tahoma" charset="0"/>
              </a:rPr>
              <a:t>Try to fill it out without any help.</a:t>
            </a:r>
          </a:p>
          <a:p>
            <a:r>
              <a:rPr lang="en-US" sz="3200" dirty="0" smtClean="0">
                <a:latin typeface="Tahoma" charset="0"/>
                <a:ea typeface="Tahoma" charset="0"/>
                <a:cs typeface="Tahoma" charset="0"/>
              </a:rPr>
              <a:t>Skip around and do as much as you can. </a:t>
            </a:r>
          </a:p>
          <a:p>
            <a:r>
              <a:rPr lang="en-US" sz="3200" dirty="0" smtClean="0">
                <a:latin typeface="Tahoma" charset="0"/>
                <a:ea typeface="Tahoma" charset="0"/>
                <a:cs typeface="Tahoma" charset="0"/>
              </a:rPr>
              <a:t>If you get stuck, use your Bible for help.</a:t>
            </a:r>
          </a:p>
          <a:p>
            <a:r>
              <a:rPr lang="en-US" sz="3200" dirty="0" smtClean="0">
                <a:latin typeface="Tahoma" charset="0"/>
                <a:ea typeface="Tahoma" charset="0"/>
                <a:cs typeface="Tahoma" charset="0"/>
              </a:rPr>
              <a:t>DO NOT use a study guide.</a:t>
            </a:r>
          </a:p>
          <a:p>
            <a:r>
              <a:rPr lang="en-US" sz="3200" dirty="0" smtClean="0">
                <a:latin typeface="Tahoma" charset="0"/>
                <a:ea typeface="Tahoma" charset="0"/>
                <a:cs typeface="Tahoma" charset="0"/>
              </a:rPr>
              <a:t>If you have done all you can, answer the free response questions at the end.</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55325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a:bodyPr>
          <a:lstStyle/>
          <a:p>
            <a:pPr marL="0" indent="0" algn="ctr">
              <a:lnSpc>
                <a:spcPct val="200000"/>
              </a:lnSpc>
              <a:buNone/>
            </a:pPr>
            <a:r>
              <a:rPr lang="en-US" sz="4400" dirty="0" smtClean="0">
                <a:solidFill>
                  <a:schemeClr val="bg1"/>
                </a:solidFill>
              </a:rPr>
              <a:t>1-____: _______________</a:t>
            </a:r>
          </a:p>
          <a:p>
            <a:pPr marL="0" indent="0" algn="ctr">
              <a:lnSpc>
                <a:spcPct val="200000"/>
              </a:lnSpc>
              <a:buNone/>
            </a:pPr>
            <a:r>
              <a:rPr lang="en-US" sz="4400" dirty="0" smtClean="0">
                <a:solidFill>
                  <a:schemeClr val="bg1"/>
                </a:solidFill>
              </a:rPr>
              <a:t>____ - 66: _____________</a:t>
            </a:r>
            <a:endParaRPr lang="en-US" sz="4400" dirty="0">
              <a:solidFill>
                <a:schemeClr val="bg1"/>
              </a:solidFill>
            </a:endParaRPr>
          </a:p>
        </p:txBody>
      </p:sp>
      <p:sp>
        <p:nvSpPr>
          <p:cNvPr id="5" name="TextBox 4"/>
          <p:cNvSpPr txBox="1"/>
          <p:nvPr/>
        </p:nvSpPr>
        <p:spPr>
          <a:xfrm>
            <a:off x="2125405" y="2321975"/>
            <a:ext cx="978395" cy="769441"/>
          </a:xfrm>
          <a:prstGeom prst="rect">
            <a:avLst/>
          </a:prstGeom>
          <a:noFill/>
        </p:spPr>
        <p:txBody>
          <a:bodyPr wrap="square" rtlCol="0">
            <a:spAutoFit/>
          </a:bodyPr>
          <a:lstStyle/>
          <a:p>
            <a:r>
              <a:rPr lang="en-US" sz="4400" dirty="0" smtClean="0">
                <a:solidFill>
                  <a:srgbClr val="C00000"/>
                </a:solidFill>
                <a:latin typeface="Lucida Handwriting" charset="0"/>
                <a:ea typeface="Lucida Handwriting" charset="0"/>
                <a:cs typeface="Lucida Handwriting" charset="0"/>
              </a:rPr>
              <a:t>39</a:t>
            </a:r>
            <a:endParaRPr lang="en-US" sz="4400" dirty="0">
              <a:solidFill>
                <a:srgbClr val="C00000"/>
              </a:solidFill>
              <a:latin typeface="Lucida Handwriting" charset="0"/>
              <a:ea typeface="Lucida Handwriting" charset="0"/>
              <a:cs typeface="Lucida Handwriting" charset="0"/>
            </a:endParaRPr>
          </a:p>
        </p:txBody>
      </p:sp>
      <p:sp>
        <p:nvSpPr>
          <p:cNvPr id="6" name="TextBox 5"/>
          <p:cNvSpPr txBox="1"/>
          <p:nvPr/>
        </p:nvSpPr>
        <p:spPr>
          <a:xfrm>
            <a:off x="1627426" y="3803365"/>
            <a:ext cx="951365" cy="769441"/>
          </a:xfrm>
          <a:prstGeom prst="rect">
            <a:avLst/>
          </a:prstGeom>
          <a:noFill/>
        </p:spPr>
        <p:txBody>
          <a:bodyPr wrap="square" rtlCol="0">
            <a:spAutoFit/>
          </a:bodyPr>
          <a:lstStyle/>
          <a:p>
            <a:r>
              <a:rPr lang="en-US" sz="4400" dirty="0" smtClean="0">
                <a:solidFill>
                  <a:srgbClr val="C00000"/>
                </a:solidFill>
                <a:latin typeface="Lucida Handwriting" charset="0"/>
                <a:ea typeface="Lucida Handwriting" charset="0"/>
                <a:cs typeface="Lucida Handwriting" charset="0"/>
              </a:rPr>
              <a:t>40</a:t>
            </a:r>
            <a:endParaRPr lang="en-US" sz="4400" dirty="0">
              <a:solidFill>
                <a:srgbClr val="C00000"/>
              </a:solidFill>
              <a:latin typeface="Lucida Handwriting" charset="0"/>
              <a:ea typeface="Lucida Handwriting" charset="0"/>
              <a:cs typeface="Lucida Handwriting" charset="0"/>
            </a:endParaRPr>
          </a:p>
        </p:txBody>
      </p:sp>
      <p:sp>
        <p:nvSpPr>
          <p:cNvPr id="7" name="TextBox 6"/>
          <p:cNvSpPr txBox="1"/>
          <p:nvPr/>
        </p:nvSpPr>
        <p:spPr>
          <a:xfrm>
            <a:off x="3760937" y="2306283"/>
            <a:ext cx="3951826" cy="769441"/>
          </a:xfrm>
          <a:prstGeom prst="rect">
            <a:avLst/>
          </a:prstGeom>
          <a:noFill/>
        </p:spPr>
        <p:txBody>
          <a:bodyPr wrap="square" rtlCol="0">
            <a:spAutoFit/>
          </a:bodyPr>
          <a:lstStyle/>
          <a:p>
            <a:r>
              <a:rPr lang="en-US" sz="4400" dirty="0" smtClean="0">
                <a:solidFill>
                  <a:srgbClr val="C00000"/>
                </a:solidFill>
                <a:latin typeface="Lucida Handwriting" charset="0"/>
                <a:ea typeface="Lucida Handwriting" charset="0"/>
                <a:cs typeface="Lucida Handwriting" charset="0"/>
              </a:rPr>
              <a:t>Judgment</a:t>
            </a:r>
            <a:endParaRPr lang="en-US" sz="4400" dirty="0">
              <a:solidFill>
                <a:srgbClr val="C00000"/>
              </a:solidFill>
              <a:latin typeface="Lucida Handwriting" charset="0"/>
              <a:ea typeface="Lucida Handwriting" charset="0"/>
              <a:cs typeface="Lucida Handwriting" charset="0"/>
            </a:endParaRPr>
          </a:p>
        </p:txBody>
      </p:sp>
      <p:sp>
        <p:nvSpPr>
          <p:cNvPr id="8" name="TextBox 7"/>
          <p:cNvSpPr txBox="1"/>
          <p:nvPr/>
        </p:nvSpPr>
        <p:spPr>
          <a:xfrm>
            <a:off x="4692382" y="3731535"/>
            <a:ext cx="2384277" cy="769441"/>
          </a:xfrm>
          <a:prstGeom prst="rect">
            <a:avLst/>
          </a:prstGeom>
          <a:noFill/>
        </p:spPr>
        <p:txBody>
          <a:bodyPr wrap="square" rtlCol="0">
            <a:spAutoFit/>
          </a:bodyPr>
          <a:lstStyle/>
          <a:p>
            <a:r>
              <a:rPr lang="en-US" sz="4400" smtClean="0">
                <a:solidFill>
                  <a:srgbClr val="C00000"/>
                </a:solidFill>
                <a:latin typeface="Lucida Handwriting" charset="0"/>
                <a:ea typeface="Lucida Handwriting" charset="0"/>
                <a:cs typeface="Lucida Handwriting" charset="0"/>
              </a:rPr>
              <a:t>Hope</a:t>
            </a:r>
            <a:endParaRPr lang="en-US" sz="4400">
              <a:solidFill>
                <a:srgbClr val="C00000"/>
              </a:solidFill>
              <a:latin typeface="Lucida Handwriting" charset="0"/>
              <a:ea typeface="Lucida Handwriting" charset="0"/>
              <a:cs typeface="Lucida Handwriting" charset="0"/>
            </a:endParaRPr>
          </a:p>
        </p:txBody>
      </p:sp>
      <p:sp>
        <p:nvSpPr>
          <p:cNvPr id="9" name="Title 8"/>
          <p:cNvSpPr>
            <a:spLocks noGrp="1"/>
          </p:cNvSpPr>
          <p:nvPr>
            <p:ph type="title"/>
          </p:nvPr>
        </p:nvSpPr>
        <p:spPr/>
        <p:txBody>
          <a:bodyPr/>
          <a:lstStyle/>
          <a:p>
            <a:pPr algn="ctr"/>
            <a:r>
              <a:rPr lang="en-US" smtClean="0">
                <a:solidFill>
                  <a:schemeClr val="bg1"/>
                </a:solidFill>
                <a:latin typeface="Tahoma" charset="0"/>
                <a:ea typeface="Tahoma" charset="0"/>
                <a:cs typeface="Tahoma" charset="0"/>
              </a:rPr>
              <a:t>Final Review of Isaiah</a:t>
            </a:r>
            <a:endParaRPr lang="en-US">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206752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42111" y="660127"/>
            <a:ext cx="9059779" cy="6101619"/>
          </a:xfrm>
        </p:spPr>
        <p:txBody>
          <a:bodyPr>
            <a:noAutofit/>
          </a:bodyPr>
          <a:lstStyle/>
          <a:p>
            <a:pPr marL="0" indent="0">
              <a:lnSpc>
                <a:spcPct val="100000"/>
              </a:lnSpc>
              <a:spcBef>
                <a:spcPts val="0"/>
              </a:spcBef>
              <a:buNone/>
            </a:pPr>
            <a:r>
              <a:rPr lang="en-US" sz="2200" dirty="0">
                <a:solidFill>
                  <a:schemeClr val="bg1"/>
                </a:solidFill>
                <a:latin typeface="Tahoma" charset="0"/>
                <a:ea typeface="Tahoma" charset="0"/>
                <a:cs typeface="Tahoma" charset="0"/>
              </a:rPr>
              <a:t>____ Assyrian conquest of Israel foretold w/ child named “swift-spoil-speedy-prey.” </a:t>
            </a:r>
            <a:endParaRPr lang="en-US" sz="2200" dirty="0" smtClean="0">
              <a:solidFill>
                <a:schemeClr val="bg1"/>
              </a:solidFill>
              <a:latin typeface="Tahoma" charset="0"/>
              <a:ea typeface="Tahoma" charset="0"/>
              <a:cs typeface="Tahoma" charset="0"/>
            </a:endParaRP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Isaiah sees God and is called to the prophetic work</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Draw from the springs of salvation! Give thanks to His great and holy name</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“In that day the Branch of the Lord will be beautiful and glorious</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The virgin shall bear a son, his name will be “Immanuel</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“Come, let us reason together, says the Lord. Though your sins are as scarlet, </a:t>
            </a:r>
            <a:r>
              <a:rPr lang="en-US" sz="2200" dirty="0" smtClean="0">
                <a:solidFill>
                  <a:schemeClr val="bg1"/>
                </a:solidFill>
                <a:latin typeface="Tahoma" charset="0"/>
                <a:ea typeface="Tahoma" charset="0"/>
                <a:cs typeface="Tahoma" charset="0"/>
              </a:rPr>
              <a:t>they </a:t>
            </a:r>
            <a:r>
              <a:rPr lang="en-US" sz="2200" dirty="0">
                <a:solidFill>
                  <a:schemeClr val="bg1"/>
                </a:solidFill>
                <a:latin typeface="Tahoma" charset="0"/>
                <a:ea typeface="Tahoma" charset="0"/>
                <a:cs typeface="Tahoma" charset="0"/>
              </a:rPr>
              <a:t>will be as white as snow.” </a:t>
            </a:r>
            <a:endParaRPr lang="en-US" sz="2200" dirty="0" smtClean="0">
              <a:solidFill>
                <a:schemeClr val="bg1"/>
              </a:solidFill>
              <a:latin typeface="Tahoma" charset="0"/>
              <a:ea typeface="Tahoma" charset="0"/>
              <a:cs typeface="Tahoma" charset="0"/>
            </a:endParaRP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Assyria condemned as God’s tool that became prideful</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A shoot will spring from the stem of Jesse. </a:t>
            </a:r>
            <a:endParaRPr lang="en-US" sz="2200" dirty="0" smtClean="0">
              <a:solidFill>
                <a:schemeClr val="bg1"/>
              </a:solidFill>
              <a:latin typeface="Tahoma" charset="0"/>
              <a:ea typeface="Tahoma" charset="0"/>
              <a:cs typeface="Tahoma" charset="0"/>
            </a:endParaRP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The mountain of the house of the Lord, nations flow to it</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A child will be born; will sit on David’s throne, governing in peace forever</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God sings a sad love song about his vineyard, Israel</a:t>
            </a:r>
            <a:r>
              <a:rPr lang="en-US" sz="2200" dirty="0" smtClean="0">
                <a:solidFill>
                  <a:schemeClr val="bg1"/>
                </a:solidFill>
                <a:latin typeface="Tahoma" charset="0"/>
                <a:ea typeface="Tahoma" charset="0"/>
                <a:cs typeface="Tahoma" charset="0"/>
              </a:rPr>
              <a:t>.</a:t>
            </a:r>
          </a:p>
          <a:p>
            <a:pPr marL="0" indent="0">
              <a:lnSpc>
                <a:spcPct val="100000"/>
              </a:lnSpc>
              <a:spcBef>
                <a:spcPts val="0"/>
              </a:spcBef>
              <a:buNone/>
            </a:pPr>
            <a:r>
              <a:rPr lang="en-US" sz="2200" dirty="0" smtClean="0">
                <a:solidFill>
                  <a:schemeClr val="bg1"/>
                </a:solidFill>
                <a:latin typeface="Tahoma" charset="0"/>
                <a:ea typeface="Tahoma" charset="0"/>
                <a:cs typeface="Tahoma" charset="0"/>
              </a:rPr>
              <a:t>____ </a:t>
            </a:r>
            <a:r>
              <a:rPr lang="en-US" sz="2200" dirty="0">
                <a:solidFill>
                  <a:schemeClr val="bg1"/>
                </a:solidFill>
                <a:latin typeface="Tahoma" charset="0"/>
                <a:ea typeface="Tahoma" charset="0"/>
                <a:cs typeface="Tahoma" charset="0"/>
              </a:rPr>
              <a:t>God will remove jewelry and accessories of wealthy Jerusalem women.</a:t>
            </a:r>
          </a:p>
        </p:txBody>
      </p:sp>
      <p:sp>
        <p:nvSpPr>
          <p:cNvPr id="9" name="Title 8"/>
          <p:cNvSpPr>
            <a:spLocks noGrp="1"/>
          </p:cNvSpPr>
          <p:nvPr>
            <p:ph type="title"/>
          </p:nvPr>
        </p:nvSpPr>
        <p:spPr>
          <a:xfrm>
            <a:off x="638589" y="145135"/>
            <a:ext cx="7886700" cy="588790"/>
          </a:xfrm>
        </p:spPr>
        <p:txBody>
          <a:bodyPr>
            <a:normAutofit/>
          </a:bodyPr>
          <a:lstStyle/>
          <a:p>
            <a:pPr algn="ctr"/>
            <a:r>
              <a:rPr lang="en-US" sz="3200" dirty="0" smtClean="0">
                <a:solidFill>
                  <a:schemeClr val="bg1"/>
                </a:solidFill>
                <a:latin typeface="Tahoma" charset="0"/>
                <a:ea typeface="Tahoma" charset="0"/>
                <a:cs typeface="Tahoma" charset="0"/>
              </a:rPr>
              <a:t>Isaiah 1-12: ________________________</a:t>
            </a:r>
            <a:endParaRPr lang="en-US" sz="3200" dirty="0">
              <a:solidFill>
                <a:schemeClr val="bg1"/>
              </a:solidFill>
              <a:latin typeface="Tahoma" charset="0"/>
              <a:ea typeface="Tahoma" charset="0"/>
              <a:cs typeface="Tahoma" charset="0"/>
            </a:endParaRPr>
          </a:p>
        </p:txBody>
      </p:sp>
      <p:sp>
        <p:nvSpPr>
          <p:cNvPr id="11" name="TextBox 10"/>
          <p:cNvSpPr txBox="1"/>
          <p:nvPr/>
        </p:nvSpPr>
        <p:spPr>
          <a:xfrm>
            <a:off x="3095406" y="117817"/>
            <a:ext cx="5369723"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Judah </a:t>
            </a:r>
            <a:r>
              <a:rPr lang="en-US" sz="3200" smtClean="0">
                <a:solidFill>
                  <a:srgbClr val="C00000"/>
                </a:solidFill>
                <a:latin typeface="Lucida Handwriting" charset="0"/>
                <a:ea typeface="Lucida Handwriting" charset="0"/>
                <a:cs typeface="Lucida Handwriting" charset="0"/>
              </a:rPr>
              <a:t>and Jerusalem</a:t>
            </a:r>
            <a:endParaRPr lang="en-US" sz="3200">
              <a:solidFill>
                <a:srgbClr val="C00000"/>
              </a:solidFill>
              <a:latin typeface="Lucida Handwriting" charset="0"/>
              <a:ea typeface="Lucida Handwriting" charset="0"/>
              <a:cs typeface="Lucida Handwriting" charset="0"/>
            </a:endParaRPr>
          </a:p>
        </p:txBody>
      </p:sp>
      <p:sp>
        <p:nvSpPr>
          <p:cNvPr id="12" name="TextBox 11"/>
          <p:cNvSpPr txBox="1"/>
          <p:nvPr/>
        </p:nvSpPr>
        <p:spPr>
          <a:xfrm>
            <a:off x="188322" y="3296533"/>
            <a:ext cx="593732"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1</a:t>
            </a:r>
            <a:endParaRPr lang="en-US" sz="3200" dirty="0">
              <a:solidFill>
                <a:srgbClr val="C00000"/>
              </a:solidFill>
              <a:latin typeface="Lucida Handwriting" charset="0"/>
              <a:ea typeface="Lucida Handwriting" charset="0"/>
              <a:cs typeface="Lucida Handwriting" charset="0"/>
            </a:endParaRPr>
          </a:p>
        </p:txBody>
      </p:sp>
      <p:sp>
        <p:nvSpPr>
          <p:cNvPr id="13" name="TextBox 12"/>
          <p:cNvSpPr txBox="1"/>
          <p:nvPr/>
        </p:nvSpPr>
        <p:spPr>
          <a:xfrm>
            <a:off x="224419" y="4628028"/>
            <a:ext cx="593732" cy="584775"/>
          </a:xfrm>
          <a:prstGeom prst="rect">
            <a:avLst/>
          </a:prstGeom>
          <a:noFill/>
        </p:spPr>
        <p:txBody>
          <a:bodyPr wrap="square" rtlCol="0">
            <a:spAutoFit/>
          </a:bodyPr>
          <a:lstStyle/>
          <a:p>
            <a:r>
              <a:rPr lang="en-US" sz="3200">
                <a:solidFill>
                  <a:srgbClr val="C00000"/>
                </a:solidFill>
                <a:latin typeface="Lucida Handwriting" charset="0"/>
                <a:ea typeface="Lucida Handwriting" charset="0"/>
                <a:cs typeface="Lucida Handwriting" charset="0"/>
              </a:rPr>
              <a:t>2</a:t>
            </a:r>
            <a:endParaRPr lang="en-US" sz="3200" dirty="0">
              <a:solidFill>
                <a:srgbClr val="C00000"/>
              </a:solidFill>
              <a:latin typeface="Lucida Handwriting" charset="0"/>
              <a:ea typeface="Lucida Handwriting" charset="0"/>
              <a:cs typeface="Lucida Handwriting" charset="0"/>
            </a:endParaRPr>
          </a:p>
        </p:txBody>
      </p:sp>
      <p:sp>
        <p:nvSpPr>
          <p:cNvPr id="14" name="TextBox 13"/>
          <p:cNvSpPr txBox="1"/>
          <p:nvPr/>
        </p:nvSpPr>
        <p:spPr>
          <a:xfrm>
            <a:off x="224423" y="5959523"/>
            <a:ext cx="59373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a:t>
            </a:r>
            <a:endParaRPr lang="en-US" sz="3200" dirty="0">
              <a:solidFill>
                <a:srgbClr val="C00000"/>
              </a:solidFill>
              <a:latin typeface="Lucida Handwriting" charset="0"/>
              <a:ea typeface="Lucida Handwriting" charset="0"/>
              <a:cs typeface="Lucida Handwriting" charset="0"/>
            </a:endParaRPr>
          </a:p>
        </p:txBody>
      </p:sp>
      <p:sp>
        <p:nvSpPr>
          <p:cNvPr id="15" name="TextBox 14"/>
          <p:cNvSpPr txBox="1"/>
          <p:nvPr/>
        </p:nvSpPr>
        <p:spPr>
          <a:xfrm>
            <a:off x="224419" y="2246096"/>
            <a:ext cx="593732" cy="584775"/>
          </a:xfrm>
          <a:prstGeom prst="rect">
            <a:avLst/>
          </a:prstGeom>
          <a:noFill/>
        </p:spPr>
        <p:txBody>
          <a:bodyPr wrap="square" rtlCol="0">
            <a:spAutoFit/>
          </a:bodyPr>
          <a:lstStyle/>
          <a:p>
            <a:r>
              <a:rPr lang="en-US" sz="3200">
                <a:solidFill>
                  <a:srgbClr val="C00000"/>
                </a:solidFill>
                <a:latin typeface="Lucida Handwriting" charset="0"/>
                <a:ea typeface="Lucida Handwriting" charset="0"/>
                <a:cs typeface="Lucida Handwriting" charset="0"/>
              </a:rPr>
              <a:t>4</a:t>
            </a:r>
            <a:endParaRPr lang="en-US" sz="3200" dirty="0">
              <a:solidFill>
                <a:srgbClr val="C00000"/>
              </a:solidFill>
              <a:latin typeface="Lucida Handwriting" charset="0"/>
              <a:ea typeface="Lucida Handwriting" charset="0"/>
              <a:cs typeface="Lucida Handwriting" charset="0"/>
            </a:endParaRPr>
          </a:p>
        </p:txBody>
      </p:sp>
      <p:sp>
        <p:nvSpPr>
          <p:cNvPr id="16" name="TextBox 15"/>
          <p:cNvSpPr txBox="1"/>
          <p:nvPr/>
        </p:nvSpPr>
        <p:spPr>
          <a:xfrm>
            <a:off x="248486" y="5595146"/>
            <a:ext cx="593732"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5</a:t>
            </a:r>
            <a:endParaRPr lang="en-US" sz="3200" dirty="0">
              <a:solidFill>
                <a:srgbClr val="C00000"/>
              </a:solidFill>
              <a:latin typeface="Lucida Handwriting" charset="0"/>
              <a:ea typeface="Lucida Handwriting" charset="0"/>
              <a:cs typeface="Lucida Handwriting" charset="0"/>
            </a:endParaRPr>
          </a:p>
        </p:txBody>
      </p:sp>
      <p:sp>
        <p:nvSpPr>
          <p:cNvPr id="17" name="TextBox 16"/>
          <p:cNvSpPr txBox="1"/>
          <p:nvPr/>
        </p:nvSpPr>
        <p:spPr>
          <a:xfrm>
            <a:off x="248486" y="1248917"/>
            <a:ext cx="593732" cy="584775"/>
          </a:xfrm>
          <a:prstGeom prst="rect">
            <a:avLst/>
          </a:prstGeom>
          <a:noFill/>
        </p:spPr>
        <p:txBody>
          <a:bodyPr wrap="square" rtlCol="0">
            <a:spAutoFit/>
          </a:bodyPr>
          <a:lstStyle/>
          <a:p>
            <a:r>
              <a:rPr lang="en-US" sz="3200" dirty="0">
                <a:solidFill>
                  <a:srgbClr val="C00000"/>
                </a:solidFill>
                <a:latin typeface="Lucida Handwriting" charset="0"/>
                <a:ea typeface="Lucida Handwriting" charset="0"/>
                <a:cs typeface="Lucida Handwriting" charset="0"/>
              </a:rPr>
              <a:t>6</a:t>
            </a:r>
          </a:p>
        </p:txBody>
      </p:sp>
      <p:sp>
        <p:nvSpPr>
          <p:cNvPr id="18" name="TextBox 17"/>
          <p:cNvSpPr txBox="1"/>
          <p:nvPr/>
        </p:nvSpPr>
        <p:spPr>
          <a:xfrm>
            <a:off x="224419" y="2915585"/>
            <a:ext cx="59373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7</a:t>
            </a:r>
            <a:endParaRPr lang="en-US" sz="3200" dirty="0">
              <a:solidFill>
                <a:srgbClr val="C00000"/>
              </a:solidFill>
              <a:latin typeface="Lucida Handwriting" charset="0"/>
              <a:ea typeface="Lucida Handwriting" charset="0"/>
              <a:cs typeface="Lucida Handwriting" charset="0"/>
            </a:endParaRPr>
          </a:p>
        </p:txBody>
      </p:sp>
      <p:sp>
        <p:nvSpPr>
          <p:cNvPr id="19" name="TextBox 18"/>
          <p:cNvSpPr txBox="1"/>
          <p:nvPr/>
        </p:nvSpPr>
        <p:spPr>
          <a:xfrm>
            <a:off x="248486" y="550262"/>
            <a:ext cx="593732" cy="584775"/>
          </a:xfrm>
          <a:prstGeom prst="rect">
            <a:avLst/>
          </a:prstGeom>
          <a:noFill/>
        </p:spPr>
        <p:txBody>
          <a:bodyPr wrap="square" rtlCol="0">
            <a:spAutoFit/>
          </a:bodyPr>
          <a:lstStyle/>
          <a:p>
            <a:r>
              <a:rPr lang="en-US" sz="3200" dirty="0">
                <a:solidFill>
                  <a:srgbClr val="C00000"/>
                </a:solidFill>
                <a:latin typeface="Lucida Handwriting" charset="0"/>
                <a:ea typeface="Lucida Handwriting" charset="0"/>
                <a:cs typeface="Lucida Handwriting" charset="0"/>
              </a:rPr>
              <a:t>8</a:t>
            </a:r>
          </a:p>
        </p:txBody>
      </p:sp>
      <p:sp>
        <p:nvSpPr>
          <p:cNvPr id="20" name="TextBox 19"/>
          <p:cNvSpPr txBox="1"/>
          <p:nvPr/>
        </p:nvSpPr>
        <p:spPr>
          <a:xfrm>
            <a:off x="200355" y="4967470"/>
            <a:ext cx="593732"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9</a:t>
            </a:r>
            <a:endParaRPr lang="en-US" sz="3200" dirty="0">
              <a:solidFill>
                <a:srgbClr val="C00000"/>
              </a:solidFill>
              <a:latin typeface="Lucida Handwriting" charset="0"/>
              <a:ea typeface="Lucida Handwriting" charset="0"/>
              <a:cs typeface="Lucida Handwriting" charset="0"/>
            </a:endParaRPr>
          </a:p>
        </p:txBody>
      </p:sp>
      <p:sp>
        <p:nvSpPr>
          <p:cNvPr id="21" name="TextBox 20"/>
          <p:cNvSpPr txBox="1"/>
          <p:nvPr/>
        </p:nvSpPr>
        <p:spPr>
          <a:xfrm>
            <a:off x="82787" y="3919670"/>
            <a:ext cx="735363"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10</a:t>
            </a:r>
            <a:endParaRPr lang="en-US" sz="3200" dirty="0">
              <a:solidFill>
                <a:srgbClr val="C00000"/>
              </a:solidFill>
              <a:latin typeface="Lucida Handwriting" charset="0"/>
              <a:ea typeface="Lucida Handwriting" charset="0"/>
              <a:cs typeface="Lucida Handwriting" charset="0"/>
            </a:endParaRPr>
          </a:p>
        </p:txBody>
      </p:sp>
      <p:sp>
        <p:nvSpPr>
          <p:cNvPr id="22" name="TextBox 21"/>
          <p:cNvSpPr txBox="1"/>
          <p:nvPr/>
        </p:nvSpPr>
        <p:spPr>
          <a:xfrm>
            <a:off x="42111" y="4273849"/>
            <a:ext cx="735363"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11</a:t>
            </a:r>
            <a:endParaRPr lang="en-US" sz="3200" dirty="0">
              <a:solidFill>
                <a:srgbClr val="C00000"/>
              </a:solidFill>
              <a:latin typeface="Lucida Handwriting" charset="0"/>
              <a:ea typeface="Lucida Handwriting" charset="0"/>
              <a:cs typeface="Lucida Handwriting" charset="0"/>
            </a:endParaRPr>
          </a:p>
        </p:txBody>
      </p:sp>
      <p:sp>
        <p:nvSpPr>
          <p:cNvPr id="23" name="TextBox 22"/>
          <p:cNvSpPr txBox="1"/>
          <p:nvPr/>
        </p:nvSpPr>
        <p:spPr>
          <a:xfrm>
            <a:off x="78208" y="1599529"/>
            <a:ext cx="735363"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12</a:t>
            </a:r>
            <a:endParaRPr lang="en-US" sz="3200" dirty="0">
              <a:solidFill>
                <a:srgbClr val="C00000"/>
              </a:solidFill>
              <a:latin typeface="Lucida Handwriting" charset="0"/>
              <a:ea typeface="Lucida Handwriting" charset="0"/>
              <a:cs typeface="Lucida Handwriting" charset="0"/>
            </a:endParaRPr>
          </a:p>
        </p:txBody>
      </p:sp>
    </p:spTree>
    <p:extLst>
      <p:ext uri="{BB962C8B-B14F-4D97-AF65-F5344CB8AC3E}">
        <p14:creationId xmlns:p14="http://schemas.microsoft.com/office/powerpoint/2010/main" val="76008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1882943" y="729910"/>
            <a:ext cx="4987089" cy="5427851"/>
          </a:xfrm>
        </p:spPr>
        <p:txBody>
          <a:bodyPr>
            <a:noAutofit/>
          </a:bodyPr>
          <a:lstStyle/>
          <a:p>
            <a:pPr marL="0" indent="0">
              <a:lnSpc>
                <a:spcPct val="150000"/>
              </a:lnSpc>
              <a:spcBef>
                <a:spcPts val="0"/>
              </a:spcBef>
              <a:buNone/>
            </a:pPr>
            <a:r>
              <a:rPr lang="en-US" sz="3200" dirty="0" smtClean="0">
                <a:solidFill>
                  <a:schemeClr val="bg1"/>
                </a:solidFill>
                <a:latin typeface="Tahoma" charset="0"/>
                <a:ea typeface="Tahoma" charset="0"/>
                <a:cs typeface="Tahoma" charset="0"/>
              </a:rPr>
              <a:t>13-14: ______________</a:t>
            </a:r>
          </a:p>
          <a:p>
            <a:pPr marL="0" indent="0">
              <a:lnSpc>
                <a:spcPct val="150000"/>
              </a:lnSpc>
              <a:spcBef>
                <a:spcPts val="0"/>
              </a:spcBef>
              <a:buNone/>
            </a:pPr>
            <a:r>
              <a:rPr lang="en-US" sz="3200" dirty="0" smtClean="0">
                <a:solidFill>
                  <a:schemeClr val="bg1"/>
                </a:solidFill>
                <a:latin typeface="Tahoma" charset="0"/>
                <a:ea typeface="Tahoma" charset="0"/>
                <a:cs typeface="Tahoma" charset="0"/>
              </a:rPr>
              <a:t>15-16</a:t>
            </a:r>
            <a:r>
              <a:rPr lang="en-US" sz="3200" dirty="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______________</a:t>
            </a:r>
          </a:p>
          <a:p>
            <a:pPr marL="0" indent="0">
              <a:lnSpc>
                <a:spcPct val="150000"/>
              </a:lnSpc>
              <a:spcBef>
                <a:spcPts val="0"/>
              </a:spcBef>
              <a:buNone/>
            </a:pPr>
            <a:r>
              <a:rPr lang="en-US" sz="3200" dirty="0" smtClean="0">
                <a:solidFill>
                  <a:schemeClr val="bg1"/>
                </a:solidFill>
                <a:latin typeface="Tahoma" charset="0"/>
                <a:ea typeface="Tahoma" charset="0"/>
                <a:cs typeface="Tahoma" charset="0"/>
              </a:rPr>
              <a:t>17</a:t>
            </a:r>
            <a:r>
              <a:rPr lang="en-US" sz="3200" dirty="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_________________</a:t>
            </a:r>
          </a:p>
          <a:p>
            <a:pPr marL="0" indent="0">
              <a:lnSpc>
                <a:spcPct val="150000"/>
              </a:lnSpc>
              <a:spcBef>
                <a:spcPts val="0"/>
              </a:spcBef>
              <a:buNone/>
            </a:pPr>
            <a:r>
              <a:rPr lang="en-US" sz="3200" dirty="0" smtClean="0">
                <a:solidFill>
                  <a:schemeClr val="bg1"/>
                </a:solidFill>
                <a:latin typeface="Tahoma" charset="0"/>
                <a:ea typeface="Tahoma" charset="0"/>
                <a:cs typeface="Tahoma" charset="0"/>
              </a:rPr>
              <a:t>18</a:t>
            </a:r>
            <a:r>
              <a:rPr lang="en-US" sz="3200" dirty="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_________________</a:t>
            </a:r>
          </a:p>
          <a:p>
            <a:pPr marL="0" indent="0">
              <a:lnSpc>
                <a:spcPct val="150000"/>
              </a:lnSpc>
              <a:spcBef>
                <a:spcPts val="0"/>
              </a:spcBef>
              <a:buNone/>
            </a:pPr>
            <a:r>
              <a:rPr lang="en-US" sz="3200" dirty="0" smtClean="0">
                <a:solidFill>
                  <a:schemeClr val="bg1"/>
                </a:solidFill>
                <a:latin typeface="Tahoma" charset="0"/>
                <a:ea typeface="Tahoma" charset="0"/>
                <a:cs typeface="Tahoma" charset="0"/>
              </a:rPr>
              <a:t>19-20</a:t>
            </a:r>
            <a:r>
              <a:rPr lang="en-US" sz="3200" dirty="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______________</a:t>
            </a:r>
          </a:p>
          <a:p>
            <a:pPr marL="0" indent="0">
              <a:lnSpc>
                <a:spcPct val="150000"/>
              </a:lnSpc>
              <a:spcBef>
                <a:spcPts val="0"/>
              </a:spcBef>
              <a:buNone/>
            </a:pPr>
            <a:r>
              <a:rPr lang="en-US" sz="3200" dirty="0" smtClean="0">
                <a:solidFill>
                  <a:schemeClr val="bg1"/>
                </a:solidFill>
                <a:latin typeface="Tahoma" charset="0"/>
                <a:ea typeface="Tahoma" charset="0"/>
                <a:cs typeface="Tahoma" charset="0"/>
              </a:rPr>
              <a:t>21</a:t>
            </a:r>
            <a:r>
              <a:rPr lang="en-US" sz="3200" dirty="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_________________</a:t>
            </a:r>
          </a:p>
          <a:p>
            <a:pPr marL="0" indent="0">
              <a:lnSpc>
                <a:spcPct val="150000"/>
              </a:lnSpc>
              <a:spcBef>
                <a:spcPts val="0"/>
              </a:spcBef>
              <a:buNone/>
            </a:pPr>
            <a:r>
              <a:rPr lang="en-US" sz="3200" dirty="0" smtClean="0">
                <a:solidFill>
                  <a:schemeClr val="bg1"/>
                </a:solidFill>
                <a:latin typeface="Tahoma" charset="0"/>
                <a:ea typeface="Tahoma" charset="0"/>
                <a:cs typeface="Tahoma" charset="0"/>
              </a:rPr>
              <a:t>22</a:t>
            </a:r>
            <a:r>
              <a:rPr lang="en-US" sz="3200" dirty="0">
                <a:solidFill>
                  <a:schemeClr val="bg1"/>
                </a:solidFill>
                <a:latin typeface="Tahoma" charset="0"/>
                <a:ea typeface="Tahoma" charset="0"/>
                <a:cs typeface="Tahoma" charset="0"/>
              </a:rPr>
              <a:t>: _________________</a:t>
            </a:r>
          </a:p>
        </p:txBody>
      </p:sp>
      <p:sp>
        <p:nvSpPr>
          <p:cNvPr id="9" name="Title 8"/>
          <p:cNvSpPr>
            <a:spLocks noGrp="1"/>
          </p:cNvSpPr>
          <p:nvPr>
            <p:ph type="title"/>
          </p:nvPr>
        </p:nvSpPr>
        <p:spPr>
          <a:xfrm>
            <a:off x="638589" y="145135"/>
            <a:ext cx="7886700" cy="588790"/>
          </a:xfrm>
        </p:spPr>
        <p:txBody>
          <a:bodyPr>
            <a:normAutofit/>
          </a:bodyPr>
          <a:lstStyle/>
          <a:p>
            <a:pPr algn="ctr"/>
            <a:r>
              <a:rPr lang="en-US" sz="3200" dirty="0" smtClean="0">
                <a:solidFill>
                  <a:schemeClr val="bg1"/>
                </a:solidFill>
                <a:latin typeface="Tahoma" charset="0"/>
                <a:ea typeface="Tahoma" charset="0"/>
                <a:cs typeface="Tahoma" charset="0"/>
              </a:rPr>
              <a:t>Isaiah 13-27: __________________</a:t>
            </a:r>
            <a:endParaRPr lang="en-US" sz="3200" dirty="0">
              <a:solidFill>
                <a:schemeClr val="bg1"/>
              </a:solidFill>
              <a:latin typeface="Tahoma" charset="0"/>
              <a:ea typeface="Tahoma" charset="0"/>
              <a:cs typeface="Tahoma" charset="0"/>
            </a:endParaRPr>
          </a:p>
        </p:txBody>
      </p:sp>
      <p:sp>
        <p:nvSpPr>
          <p:cNvPr id="11" name="TextBox 10"/>
          <p:cNvSpPr txBox="1"/>
          <p:nvPr/>
        </p:nvSpPr>
        <p:spPr>
          <a:xfrm>
            <a:off x="4229558" y="123032"/>
            <a:ext cx="3056021"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The Nations</a:t>
            </a:r>
            <a:endParaRPr lang="en-US" sz="3200" dirty="0">
              <a:solidFill>
                <a:srgbClr val="C00000"/>
              </a:solidFill>
              <a:latin typeface="Lucida Handwriting" charset="0"/>
              <a:ea typeface="Lucida Handwriting" charset="0"/>
              <a:cs typeface="Lucida Handwriting" charset="0"/>
            </a:endParaRPr>
          </a:p>
        </p:txBody>
      </p:sp>
      <p:sp>
        <p:nvSpPr>
          <p:cNvPr id="12" name="TextBox 11"/>
          <p:cNvSpPr txBox="1"/>
          <p:nvPr/>
        </p:nvSpPr>
        <p:spPr>
          <a:xfrm>
            <a:off x="3280437" y="842649"/>
            <a:ext cx="2855667"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Babylon</a:t>
            </a:r>
            <a:endParaRPr lang="en-US" sz="3200" dirty="0">
              <a:solidFill>
                <a:srgbClr val="C00000"/>
              </a:solidFill>
              <a:latin typeface="Lucida Handwriting" charset="0"/>
              <a:ea typeface="Lucida Handwriting" charset="0"/>
              <a:cs typeface="Lucida Handwriting" charset="0"/>
            </a:endParaRPr>
          </a:p>
        </p:txBody>
      </p:sp>
      <p:sp>
        <p:nvSpPr>
          <p:cNvPr id="13" name="TextBox 12"/>
          <p:cNvSpPr txBox="1"/>
          <p:nvPr/>
        </p:nvSpPr>
        <p:spPr>
          <a:xfrm>
            <a:off x="3280437" y="1541304"/>
            <a:ext cx="2302215"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Moab</a:t>
            </a:r>
            <a:endParaRPr lang="en-US" sz="3200" dirty="0">
              <a:solidFill>
                <a:srgbClr val="C00000"/>
              </a:solidFill>
              <a:latin typeface="Lucida Handwriting" charset="0"/>
              <a:ea typeface="Lucida Handwriting" charset="0"/>
              <a:cs typeface="Lucida Handwriting" charset="0"/>
            </a:endParaRPr>
          </a:p>
        </p:txBody>
      </p:sp>
      <p:sp>
        <p:nvSpPr>
          <p:cNvPr id="14" name="TextBox 13"/>
          <p:cNvSpPr txBox="1"/>
          <p:nvPr/>
        </p:nvSpPr>
        <p:spPr>
          <a:xfrm>
            <a:off x="2686705" y="2287373"/>
            <a:ext cx="4267547"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Syria and Israel</a:t>
            </a:r>
            <a:endParaRPr lang="en-US" sz="3200" dirty="0">
              <a:solidFill>
                <a:srgbClr val="C00000"/>
              </a:solidFill>
              <a:latin typeface="Lucida Handwriting" charset="0"/>
              <a:ea typeface="Lucida Handwriting" charset="0"/>
              <a:cs typeface="Lucida Handwriting" charset="0"/>
            </a:endParaRPr>
          </a:p>
        </p:txBody>
      </p:sp>
      <p:sp>
        <p:nvSpPr>
          <p:cNvPr id="15" name="TextBox 14"/>
          <p:cNvSpPr txBox="1"/>
          <p:nvPr/>
        </p:nvSpPr>
        <p:spPr>
          <a:xfrm>
            <a:off x="2686706" y="3036539"/>
            <a:ext cx="2895946"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Ethipia</a:t>
            </a:r>
            <a:endParaRPr lang="en-US" sz="3200" dirty="0">
              <a:solidFill>
                <a:srgbClr val="C00000"/>
              </a:solidFill>
              <a:latin typeface="Lucida Handwriting" charset="0"/>
              <a:ea typeface="Lucida Handwriting" charset="0"/>
              <a:cs typeface="Lucida Handwriting" charset="0"/>
            </a:endParaRPr>
          </a:p>
        </p:txBody>
      </p:sp>
      <p:sp>
        <p:nvSpPr>
          <p:cNvPr id="16" name="TextBox 15"/>
          <p:cNvSpPr txBox="1"/>
          <p:nvPr/>
        </p:nvSpPr>
        <p:spPr>
          <a:xfrm>
            <a:off x="3269322" y="3775444"/>
            <a:ext cx="2313330"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Egypt</a:t>
            </a:r>
            <a:endParaRPr lang="en-US" sz="3200" dirty="0">
              <a:solidFill>
                <a:srgbClr val="C00000"/>
              </a:solidFill>
              <a:latin typeface="Lucida Handwriting" charset="0"/>
              <a:ea typeface="Lucida Handwriting" charset="0"/>
              <a:cs typeface="Lucida Handwriting" charset="0"/>
            </a:endParaRPr>
          </a:p>
        </p:txBody>
      </p:sp>
      <p:sp>
        <p:nvSpPr>
          <p:cNvPr id="17" name="TextBox 16"/>
          <p:cNvSpPr txBox="1"/>
          <p:nvPr/>
        </p:nvSpPr>
        <p:spPr>
          <a:xfrm>
            <a:off x="2686705" y="4521513"/>
            <a:ext cx="2306399"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Babylon</a:t>
            </a:r>
            <a:endParaRPr lang="en-US" sz="3200" dirty="0">
              <a:solidFill>
                <a:srgbClr val="C00000"/>
              </a:solidFill>
              <a:latin typeface="Lucida Handwriting" charset="0"/>
              <a:ea typeface="Lucida Handwriting" charset="0"/>
              <a:cs typeface="Lucida Handwriting" charset="0"/>
            </a:endParaRPr>
          </a:p>
        </p:txBody>
      </p:sp>
      <p:sp>
        <p:nvSpPr>
          <p:cNvPr id="18" name="TextBox 17"/>
          <p:cNvSpPr txBox="1"/>
          <p:nvPr/>
        </p:nvSpPr>
        <p:spPr>
          <a:xfrm>
            <a:off x="2722802" y="5248386"/>
            <a:ext cx="3798316" cy="1077218"/>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Valley of Vision </a:t>
            </a:r>
            <a:r>
              <a:rPr lang="en-US" sz="3200" smtClean="0">
                <a:solidFill>
                  <a:srgbClr val="C00000"/>
                </a:solidFill>
                <a:latin typeface="Lucida Handwriting" charset="0"/>
                <a:ea typeface="Lucida Handwriting" charset="0"/>
                <a:cs typeface="Lucida Handwriting" charset="0"/>
              </a:rPr>
              <a:t>(Jerusalem)</a:t>
            </a:r>
            <a:endParaRPr lang="en-US" sz="3200" dirty="0">
              <a:solidFill>
                <a:srgbClr val="C00000"/>
              </a:solidFill>
              <a:latin typeface="Lucida Handwriting" charset="0"/>
              <a:ea typeface="Lucida Handwriting" charset="0"/>
              <a:cs typeface="Lucida Handwriting" charset="0"/>
            </a:endParaRPr>
          </a:p>
        </p:txBody>
      </p:sp>
    </p:spTree>
    <p:extLst>
      <p:ext uri="{BB962C8B-B14F-4D97-AF65-F5344CB8AC3E}">
        <p14:creationId xmlns:p14="http://schemas.microsoft.com/office/powerpoint/2010/main" val="130145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599874" y="1286705"/>
            <a:ext cx="7944252" cy="5162217"/>
          </a:xfrm>
        </p:spPr>
        <p:txBody>
          <a:bodyPr>
            <a:noAutofit/>
          </a:bodyPr>
          <a:lstStyle/>
          <a:p>
            <a:pPr marL="0" indent="0">
              <a:lnSpc>
                <a:spcPct val="100000"/>
              </a:lnSpc>
              <a:spcAft>
                <a:spcPts val="1200"/>
              </a:spcAft>
              <a:buNone/>
            </a:pPr>
            <a:r>
              <a:rPr lang="en-US" sz="2400" u="sng" dirty="0">
                <a:solidFill>
                  <a:srgbClr val="000000"/>
                </a:solidFill>
                <a:latin typeface="Tahoma" charset="0"/>
              </a:rPr>
              <a:t>The World</a:t>
            </a:r>
          </a:p>
          <a:p>
            <a:pPr marL="0" indent="0">
              <a:lnSpc>
                <a:spcPct val="100000"/>
              </a:lnSpc>
              <a:spcAft>
                <a:spcPts val="1200"/>
              </a:spcAft>
              <a:buNone/>
            </a:pPr>
            <a:r>
              <a:rPr lang="en-US" sz="2400" dirty="0">
                <a:solidFill>
                  <a:srgbClr val="000000"/>
                </a:solidFill>
                <a:latin typeface="Tahoma" charset="0"/>
              </a:rPr>
              <a:t> </a:t>
            </a:r>
            <a:r>
              <a:rPr lang="en-US" sz="2400" b="1" dirty="0">
                <a:solidFill>
                  <a:srgbClr val="000000"/>
                </a:solidFill>
                <a:latin typeface="Tahoma-Bold" charset="0"/>
              </a:rPr>
              <a:t>____ </a:t>
            </a:r>
            <a:r>
              <a:rPr lang="en-US" sz="2400" dirty="0">
                <a:solidFill>
                  <a:srgbClr val="000000"/>
                </a:solidFill>
                <a:latin typeface="Tahoma" charset="0"/>
              </a:rPr>
              <a:t>God prepares a banquet on His mountain, swallows up death forever.</a:t>
            </a:r>
          </a:p>
          <a:p>
            <a:pPr marL="0" indent="0">
              <a:lnSpc>
                <a:spcPct val="100000"/>
              </a:lnSpc>
              <a:spcAft>
                <a:spcPts val="1200"/>
              </a:spcAft>
              <a:buNone/>
            </a:pPr>
            <a:r>
              <a:rPr lang="en-US" sz="2400" dirty="0">
                <a:solidFill>
                  <a:srgbClr val="000000"/>
                </a:solidFill>
                <a:latin typeface="Tahoma" charset="0"/>
              </a:rPr>
              <a:t> </a:t>
            </a:r>
            <a:r>
              <a:rPr lang="en-US" sz="2400" b="1" dirty="0">
                <a:solidFill>
                  <a:srgbClr val="000000"/>
                </a:solidFill>
                <a:latin typeface="Tahoma-Bold" charset="0"/>
              </a:rPr>
              <a:t>____ </a:t>
            </a:r>
            <a:r>
              <a:rPr lang="en-US" sz="2400" dirty="0">
                <a:solidFill>
                  <a:srgbClr val="000000"/>
                </a:solidFill>
                <a:latin typeface="Tahoma" charset="0"/>
              </a:rPr>
              <a:t>A happy song of a vineyard (restored Israel) that is secure and fruitful!</a:t>
            </a:r>
          </a:p>
          <a:p>
            <a:pPr marL="0" indent="0">
              <a:lnSpc>
                <a:spcPct val="100000"/>
              </a:lnSpc>
              <a:spcAft>
                <a:spcPts val="1200"/>
              </a:spcAft>
              <a:buNone/>
            </a:pPr>
            <a:r>
              <a:rPr lang="en-US" sz="2400" dirty="0">
                <a:solidFill>
                  <a:srgbClr val="000000"/>
                </a:solidFill>
                <a:latin typeface="Tahoma" charset="0"/>
              </a:rPr>
              <a:t> </a:t>
            </a:r>
            <a:r>
              <a:rPr lang="en-US" sz="2400" b="1" dirty="0">
                <a:solidFill>
                  <a:srgbClr val="000000"/>
                </a:solidFill>
                <a:latin typeface="Tahoma-Bold" charset="0"/>
              </a:rPr>
              <a:t>____ </a:t>
            </a:r>
            <a:r>
              <a:rPr lang="en-US" sz="2400" dirty="0">
                <a:solidFill>
                  <a:srgbClr val="000000"/>
                </a:solidFill>
                <a:latin typeface="Tahoma" charset="0"/>
              </a:rPr>
              <a:t>God brings destruction on the whole earth.</a:t>
            </a:r>
          </a:p>
          <a:p>
            <a:pPr marL="0" indent="0">
              <a:lnSpc>
                <a:spcPct val="100000"/>
              </a:lnSpc>
              <a:spcAft>
                <a:spcPts val="1200"/>
              </a:spcAft>
              <a:buNone/>
            </a:pPr>
            <a:r>
              <a:rPr lang="en-US" sz="2400" dirty="0">
                <a:solidFill>
                  <a:srgbClr val="000000"/>
                </a:solidFill>
                <a:latin typeface="Tahoma" charset="0"/>
              </a:rPr>
              <a:t> </a:t>
            </a:r>
            <a:r>
              <a:rPr lang="en-US" sz="2400" b="1" dirty="0">
                <a:solidFill>
                  <a:srgbClr val="000000"/>
                </a:solidFill>
                <a:latin typeface="Tahoma-Bold" charset="0"/>
              </a:rPr>
              <a:t>____ </a:t>
            </a:r>
            <a:r>
              <a:rPr lang="en-US" sz="2400" dirty="0">
                <a:solidFill>
                  <a:srgbClr val="000000"/>
                </a:solidFill>
                <a:latin typeface="Tahoma" charset="0"/>
              </a:rPr>
              <a:t>The wicked die and are destroyed, the dead of God’s people rise again.</a:t>
            </a:r>
            <a:endParaRPr lang="en-US" sz="2200" dirty="0">
              <a:solidFill>
                <a:schemeClr val="bg1"/>
              </a:solidFill>
              <a:latin typeface="Tahoma" charset="0"/>
              <a:ea typeface="Tahoma" charset="0"/>
              <a:cs typeface="Tahoma" charset="0"/>
            </a:endParaRPr>
          </a:p>
        </p:txBody>
      </p:sp>
      <p:sp>
        <p:nvSpPr>
          <p:cNvPr id="12" name="TextBox 11"/>
          <p:cNvSpPr txBox="1"/>
          <p:nvPr/>
        </p:nvSpPr>
        <p:spPr>
          <a:xfrm>
            <a:off x="764389" y="3831717"/>
            <a:ext cx="926693"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24</a:t>
            </a:r>
            <a:endParaRPr lang="en-US" sz="3200" dirty="0">
              <a:solidFill>
                <a:srgbClr val="C00000"/>
              </a:solidFill>
              <a:latin typeface="Lucida Handwriting" charset="0"/>
              <a:ea typeface="Lucida Handwriting" charset="0"/>
              <a:cs typeface="Lucida Handwriting" charset="0"/>
            </a:endParaRPr>
          </a:p>
        </p:txBody>
      </p:sp>
      <p:sp>
        <p:nvSpPr>
          <p:cNvPr id="13" name="TextBox 12"/>
          <p:cNvSpPr txBox="1"/>
          <p:nvPr/>
        </p:nvSpPr>
        <p:spPr>
          <a:xfrm>
            <a:off x="764389" y="1799287"/>
            <a:ext cx="762178"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25</a:t>
            </a:r>
            <a:endParaRPr lang="en-US" sz="3200" dirty="0">
              <a:solidFill>
                <a:srgbClr val="C00000"/>
              </a:solidFill>
              <a:latin typeface="Lucida Handwriting" charset="0"/>
              <a:ea typeface="Lucida Handwriting" charset="0"/>
              <a:cs typeface="Lucida Handwriting" charset="0"/>
            </a:endParaRPr>
          </a:p>
        </p:txBody>
      </p:sp>
      <p:sp>
        <p:nvSpPr>
          <p:cNvPr id="14" name="TextBox 13"/>
          <p:cNvSpPr txBox="1"/>
          <p:nvPr/>
        </p:nvSpPr>
        <p:spPr>
          <a:xfrm>
            <a:off x="764389" y="4492902"/>
            <a:ext cx="762178"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26</a:t>
            </a:r>
            <a:endParaRPr lang="en-US" sz="3200" dirty="0">
              <a:solidFill>
                <a:srgbClr val="C00000"/>
              </a:solidFill>
              <a:latin typeface="Lucida Handwriting" charset="0"/>
              <a:ea typeface="Lucida Handwriting" charset="0"/>
              <a:cs typeface="Lucida Handwriting" charset="0"/>
            </a:endParaRPr>
          </a:p>
        </p:txBody>
      </p:sp>
      <p:sp>
        <p:nvSpPr>
          <p:cNvPr id="15" name="TextBox 14"/>
          <p:cNvSpPr txBox="1"/>
          <p:nvPr/>
        </p:nvSpPr>
        <p:spPr>
          <a:xfrm>
            <a:off x="764389" y="2818532"/>
            <a:ext cx="762178"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27</a:t>
            </a:r>
            <a:endParaRPr lang="en-US" sz="3200" dirty="0">
              <a:solidFill>
                <a:srgbClr val="C00000"/>
              </a:solidFill>
              <a:latin typeface="Lucida Handwriting" charset="0"/>
              <a:ea typeface="Lucida Handwriting" charset="0"/>
              <a:cs typeface="Lucida Handwriting" charset="0"/>
            </a:endParaRPr>
          </a:p>
        </p:txBody>
      </p:sp>
      <p:sp>
        <p:nvSpPr>
          <p:cNvPr id="24" name="Title 8"/>
          <p:cNvSpPr txBox="1">
            <a:spLocks/>
          </p:cNvSpPr>
          <p:nvPr/>
        </p:nvSpPr>
        <p:spPr>
          <a:xfrm>
            <a:off x="638589" y="145135"/>
            <a:ext cx="7886700" cy="5887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smtClean="0">
                <a:solidFill>
                  <a:schemeClr val="bg1"/>
                </a:solidFill>
                <a:latin typeface="Tahoma" charset="0"/>
                <a:ea typeface="Tahoma" charset="0"/>
                <a:cs typeface="Tahoma" charset="0"/>
              </a:rPr>
              <a:t>Isaiah 13-27: __________________</a:t>
            </a:r>
            <a:endParaRPr lang="en-US" sz="3200" dirty="0">
              <a:solidFill>
                <a:schemeClr val="bg1"/>
              </a:solidFill>
              <a:latin typeface="Tahoma" charset="0"/>
              <a:ea typeface="Tahoma" charset="0"/>
              <a:cs typeface="Tahoma" charset="0"/>
            </a:endParaRPr>
          </a:p>
        </p:txBody>
      </p:sp>
      <p:sp>
        <p:nvSpPr>
          <p:cNvPr id="25" name="TextBox 24"/>
          <p:cNvSpPr txBox="1"/>
          <p:nvPr/>
        </p:nvSpPr>
        <p:spPr>
          <a:xfrm>
            <a:off x="4229558" y="123032"/>
            <a:ext cx="3056021"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The Nations</a:t>
            </a:r>
            <a:endParaRPr lang="en-US" sz="3200" dirty="0">
              <a:solidFill>
                <a:srgbClr val="C00000"/>
              </a:solidFill>
              <a:latin typeface="Lucida Handwriting" charset="0"/>
              <a:ea typeface="Lucida Handwriting" charset="0"/>
              <a:cs typeface="Lucida Handwriting" charset="0"/>
            </a:endParaRPr>
          </a:p>
        </p:txBody>
      </p:sp>
    </p:spTree>
    <p:extLst>
      <p:ext uri="{BB962C8B-B14F-4D97-AF65-F5344CB8AC3E}">
        <p14:creationId xmlns:p14="http://schemas.microsoft.com/office/powerpoint/2010/main" val="174349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340350" y="660127"/>
            <a:ext cx="8463301" cy="6101619"/>
          </a:xfrm>
        </p:spPr>
        <p:txBody>
          <a:bodyPr>
            <a:noAutofit/>
          </a:bodyPr>
          <a:lstStyle/>
          <a:p>
            <a:pPr marL="0" indent="0">
              <a:buNone/>
            </a:pPr>
            <a:r>
              <a:rPr lang="en-US" sz="2400" u="sng" dirty="0">
                <a:solidFill>
                  <a:schemeClr val="bg1"/>
                </a:solidFill>
                <a:latin typeface="Tahoma" charset="0"/>
                <a:ea typeface="Tahoma" charset="0"/>
                <a:cs typeface="Tahoma" charset="0"/>
              </a:rPr>
              <a:t>Prophecies about Assyrian Crisis </a:t>
            </a:r>
          </a:p>
          <a:p>
            <a:pPr marL="0" indent="0">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God’s warning to Judah: Do not trust in an Egyptian alliance!</a:t>
            </a:r>
          </a:p>
          <a:p>
            <a:pPr marL="0" indent="0">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The Destroyer will be destroyed after he is done destroying.</a:t>
            </a:r>
          </a:p>
          <a:p>
            <a:pPr marL="0" indent="0">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The ransomed return to Zion on the Highway of Holiness.</a:t>
            </a:r>
          </a:p>
          <a:p>
            <a:pPr marL="0" indent="0">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The Spirit is poured out, bringing life, righteousness, peace to God’s people. </a:t>
            </a:r>
          </a:p>
          <a:p>
            <a:pPr marL="0" indent="0">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“This people draw near with their words and honor me with lip service, but they remove their hearts far from me.”</a:t>
            </a:r>
          </a:p>
          <a:p>
            <a:pPr marL="0" indent="0">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The Lord slaughters the nations in a heavenly, bloody, greasy sacrifice</a:t>
            </a:r>
            <a:r>
              <a:rPr lang="en-US" sz="2400" dirty="0" smtClean="0">
                <a:solidFill>
                  <a:schemeClr val="bg1"/>
                </a:solidFill>
                <a:latin typeface="Tahoma" charset="0"/>
                <a:ea typeface="Tahoma" charset="0"/>
                <a:cs typeface="Tahoma" charset="0"/>
              </a:rPr>
              <a:t>.</a:t>
            </a:r>
          </a:p>
          <a:p>
            <a:pPr marL="0" indent="0">
              <a:buNone/>
            </a:pPr>
            <a:r>
              <a:rPr lang="en-US" sz="2400" b="1" dirty="0">
                <a:solidFill>
                  <a:schemeClr val="bg1"/>
                </a:solidFill>
                <a:latin typeface="Tahoma" charset="0"/>
                <a:ea typeface="Tahoma" charset="0"/>
                <a:cs typeface="Tahoma" charset="0"/>
              </a:rPr>
              <a:t>____</a:t>
            </a:r>
            <a:r>
              <a:rPr lang="en-US" sz="2400" dirty="0">
                <a:solidFill>
                  <a:schemeClr val="bg1"/>
                </a:solidFill>
                <a:latin typeface="Tahoma" charset="0"/>
                <a:ea typeface="Tahoma" charset="0"/>
                <a:cs typeface="Tahoma" charset="0"/>
              </a:rPr>
              <a:t> “Behold, I am laying in Zion a stone; he who believes will not be disturbed.”</a:t>
            </a:r>
            <a:endParaRPr lang="en-US" sz="2200" dirty="0">
              <a:solidFill>
                <a:schemeClr val="bg1"/>
              </a:solidFill>
              <a:latin typeface="Tahoma" charset="0"/>
              <a:ea typeface="Tahoma" charset="0"/>
              <a:cs typeface="Tahoma" charset="0"/>
            </a:endParaRPr>
          </a:p>
        </p:txBody>
      </p:sp>
      <p:sp>
        <p:nvSpPr>
          <p:cNvPr id="9" name="Title 8"/>
          <p:cNvSpPr>
            <a:spLocks noGrp="1"/>
          </p:cNvSpPr>
          <p:nvPr>
            <p:ph type="title"/>
          </p:nvPr>
        </p:nvSpPr>
        <p:spPr>
          <a:xfrm>
            <a:off x="638589" y="145135"/>
            <a:ext cx="7886700" cy="588790"/>
          </a:xfrm>
        </p:spPr>
        <p:txBody>
          <a:bodyPr>
            <a:normAutofit/>
          </a:bodyPr>
          <a:lstStyle/>
          <a:p>
            <a:pPr algn="ctr"/>
            <a:r>
              <a:rPr lang="en-US" sz="3200" dirty="0" smtClean="0">
                <a:solidFill>
                  <a:schemeClr val="bg1"/>
                </a:solidFill>
                <a:latin typeface="Tahoma" charset="0"/>
                <a:ea typeface="Tahoma" charset="0"/>
                <a:cs typeface="Tahoma" charset="0"/>
              </a:rPr>
              <a:t>Isaiah 28-39: _________________</a:t>
            </a:r>
            <a:endParaRPr lang="en-US" sz="3200" dirty="0">
              <a:solidFill>
                <a:schemeClr val="bg1"/>
              </a:solidFill>
              <a:latin typeface="Tahoma" charset="0"/>
              <a:ea typeface="Tahoma" charset="0"/>
              <a:cs typeface="Tahoma" charset="0"/>
            </a:endParaRPr>
          </a:p>
        </p:txBody>
      </p:sp>
      <p:sp>
        <p:nvSpPr>
          <p:cNvPr id="11" name="TextBox 10"/>
          <p:cNvSpPr txBox="1"/>
          <p:nvPr/>
        </p:nvSpPr>
        <p:spPr>
          <a:xfrm>
            <a:off x="4572000" y="100171"/>
            <a:ext cx="2671011"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Jerusalem</a:t>
            </a:r>
            <a:endParaRPr lang="en-US" sz="3200" dirty="0">
              <a:solidFill>
                <a:srgbClr val="C00000"/>
              </a:solidFill>
              <a:latin typeface="Lucida Handwriting" charset="0"/>
              <a:ea typeface="Lucida Handwriting" charset="0"/>
              <a:cs typeface="Lucida Handwriting" charset="0"/>
            </a:endParaRPr>
          </a:p>
        </p:txBody>
      </p:sp>
      <p:sp>
        <p:nvSpPr>
          <p:cNvPr id="12" name="TextBox 11"/>
          <p:cNvSpPr txBox="1"/>
          <p:nvPr/>
        </p:nvSpPr>
        <p:spPr>
          <a:xfrm>
            <a:off x="438910" y="5712277"/>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28</a:t>
            </a:r>
            <a:endParaRPr lang="en-US" sz="3200" dirty="0">
              <a:solidFill>
                <a:srgbClr val="C00000"/>
              </a:solidFill>
              <a:latin typeface="Lucida Handwriting" charset="0"/>
              <a:ea typeface="Lucida Handwriting" charset="0"/>
              <a:cs typeface="Lucida Handwriting" charset="0"/>
            </a:endParaRPr>
          </a:p>
        </p:txBody>
      </p:sp>
      <p:sp>
        <p:nvSpPr>
          <p:cNvPr id="13" name="TextBox 12"/>
          <p:cNvSpPr txBox="1"/>
          <p:nvPr/>
        </p:nvSpPr>
        <p:spPr>
          <a:xfrm>
            <a:off x="438910" y="4110265"/>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29</a:t>
            </a:r>
            <a:endParaRPr lang="en-US" sz="3200" dirty="0">
              <a:solidFill>
                <a:srgbClr val="C00000"/>
              </a:solidFill>
              <a:latin typeface="Lucida Handwriting" charset="0"/>
              <a:ea typeface="Lucida Handwriting" charset="0"/>
              <a:cs typeface="Lucida Handwriting" charset="0"/>
            </a:endParaRPr>
          </a:p>
        </p:txBody>
      </p:sp>
      <p:sp>
        <p:nvSpPr>
          <p:cNvPr id="15" name="TextBox 14"/>
          <p:cNvSpPr txBox="1"/>
          <p:nvPr/>
        </p:nvSpPr>
        <p:spPr>
          <a:xfrm>
            <a:off x="438910" y="3305123"/>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32</a:t>
            </a:r>
            <a:endParaRPr lang="en-US" sz="3200" dirty="0">
              <a:solidFill>
                <a:srgbClr val="C00000"/>
              </a:solidFill>
              <a:latin typeface="Lucida Handwriting" charset="0"/>
              <a:ea typeface="Lucida Handwriting" charset="0"/>
              <a:cs typeface="Lucida Handwriting" charset="0"/>
            </a:endParaRPr>
          </a:p>
        </p:txBody>
      </p:sp>
      <p:sp>
        <p:nvSpPr>
          <p:cNvPr id="16" name="TextBox 15"/>
          <p:cNvSpPr txBox="1"/>
          <p:nvPr/>
        </p:nvSpPr>
        <p:spPr>
          <a:xfrm>
            <a:off x="438910" y="1769113"/>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33</a:t>
            </a:r>
            <a:endParaRPr lang="en-US" sz="3200" dirty="0">
              <a:solidFill>
                <a:srgbClr val="C00000"/>
              </a:solidFill>
              <a:latin typeface="Lucida Handwriting" charset="0"/>
              <a:ea typeface="Lucida Handwriting" charset="0"/>
              <a:cs typeface="Lucida Handwriting" charset="0"/>
            </a:endParaRPr>
          </a:p>
        </p:txBody>
      </p:sp>
      <p:sp>
        <p:nvSpPr>
          <p:cNvPr id="17" name="TextBox 16"/>
          <p:cNvSpPr txBox="1"/>
          <p:nvPr/>
        </p:nvSpPr>
        <p:spPr>
          <a:xfrm>
            <a:off x="438910" y="4887530"/>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34</a:t>
            </a:r>
            <a:endParaRPr lang="en-US" sz="3200" dirty="0">
              <a:solidFill>
                <a:srgbClr val="C00000"/>
              </a:solidFill>
              <a:latin typeface="Lucida Handwriting" charset="0"/>
              <a:ea typeface="Lucida Handwriting" charset="0"/>
              <a:cs typeface="Lucida Handwriting" charset="0"/>
            </a:endParaRPr>
          </a:p>
        </p:txBody>
      </p:sp>
      <p:sp>
        <p:nvSpPr>
          <p:cNvPr id="18" name="TextBox 17"/>
          <p:cNvSpPr txBox="1"/>
          <p:nvPr/>
        </p:nvSpPr>
        <p:spPr>
          <a:xfrm>
            <a:off x="432897" y="2552004"/>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35</a:t>
            </a:r>
            <a:endParaRPr lang="en-US" sz="3200" dirty="0">
              <a:solidFill>
                <a:srgbClr val="C00000"/>
              </a:solidFill>
              <a:latin typeface="Lucida Handwriting" charset="0"/>
              <a:ea typeface="Lucida Handwriting" charset="0"/>
              <a:cs typeface="Lucida Handwriting" charset="0"/>
            </a:endParaRPr>
          </a:p>
        </p:txBody>
      </p:sp>
      <p:sp>
        <p:nvSpPr>
          <p:cNvPr id="24" name="TextBox 23"/>
          <p:cNvSpPr txBox="1"/>
          <p:nvPr/>
        </p:nvSpPr>
        <p:spPr>
          <a:xfrm>
            <a:off x="29826" y="1025154"/>
            <a:ext cx="1498185" cy="523220"/>
          </a:xfrm>
          <a:prstGeom prst="rect">
            <a:avLst/>
          </a:prstGeom>
          <a:noFill/>
        </p:spPr>
        <p:txBody>
          <a:bodyPr wrap="square" rtlCol="0">
            <a:spAutoFit/>
          </a:bodyPr>
          <a:lstStyle/>
          <a:p>
            <a:r>
              <a:rPr lang="en-US" sz="2800" smtClean="0">
                <a:solidFill>
                  <a:srgbClr val="C00000"/>
                </a:solidFill>
                <a:latin typeface="Lucida Handwriting" charset="0"/>
                <a:ea typeface="Lucida Handwriting" charset="0"/>
                <a:cs typeface="Lucida Handwriting" charset="0"/>
              </a:rPr>
              <a:t>30-31</a:t>
            </a:r>
            <a:endParaRPr lang="en-US" sz="2800" dirty="0">
              <a:solidFill>
                <a:srgbClr val="C00000"/>
              </a:solidFill>
              <a:latin typeface="Lucida Handwriting" charset="0"/>
              <a:ea typeface="Lucida Handwriting" charset="0"/>
              <a:cs typeface="Lucida Handwriting" charset="0"/>
            </a:endParaRPr>
          </a:p>
        </p:txBody>
      </p:sp>
    </p:spTree>
    <p:extLst>
      <p:ext uri="{BB962C8B-B14F-4D97-AF65-F5344CB8AC3E}">
        <p14:creationId xmlns:p14="http://schemas.microsoft.com/office/powerpoint/2010/main" val="177019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p:bldP spid="16" grpId="0"/>
      <p:bldP spid="17" grpId="0"/>
      <p:bldP spid="18"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854242" y="1009046"/>
            <a:ext cx="7435516" cy="4751356"/>
          </a:xfrm>
        </p:spPr>
        <p:txBody>
          <a:bodyPr>
            <a:noAutofit/>
          </a:bodyPr>
          <a:lstStyle/>
          <a:p>
            <a:pPr marL="0" indent="0">
              <a:spcBef>
                <a:spcPts val="600"/>
              </a:spcBef>
              <a:spcAft>
                <a:spcPts val="600"/>
              </a:spcAft>
              <a:buNone/>
            </a:pPr>
            <a:r>
              <a:rPr lang="en-US" sz="3200" u="sng" dirty="0" smtClean="0">
                <a:solidFill>
                  <a:schemeClr val="bg1"/>
                </a:solidFill>
                <a:latin typeface="Tahoma" charset="0"/>
                <a:ea typeface="Tahoma" charset="0"/>
                <a:cs typeface="Tahoma" charset="0"/>
              </a:rPr>
              <a:t>Stories about </a:t>
            </a:r>
            <a:r>
              <a:rPr lang="en-US" sz="3200" u="sng" dirty="0">
                <a:solidFill>
                  <a:schemeClr val="bg1"/>
                </a:solidFill>
                <a:latin typeface="Tahoma" charset="0"/>
                <a:ea typeface="Tahoma" charset="0"/>
                <a:cs typeface="Tahoma" charset="0"/>
              </a:rPr>
              <a:t>Assyrian Crisis </a:t>
            </a:r>
          </a:p>
          <a:p>
            <a:pPr marL="0" indent="0">
              <a:lnSpc>
                <a:spcPct val="100000"/>
              </a:lnSpc>
              <a:spcBef>
                <a:spcPts val="600"/>
              </a:spcBef>
              <a:spcAft>
                <a:spcPts val="600"/>
              </a:spcAft>
              <a:buNone/>
            </a:pPr>
            <a:r>
              <a:rPr lang="en-US" sz="3200" b="1" dirty="0">
                <a:solidFill>
                  <a:schemeClr val="bg1"/>
                </a:solidFill>
                <a:latin typeface="Tahoma" charset="0"/>
                <a:ea typeface="Tahoma" charset="0"/>
                <a:cs typeface="Tahoma" charset="0"/>
              </a:rPr>
              <a:t>____</a:t>
            </a:r>
            <a:r>
              <a:rPr lang="en-US" sz="3200" dirty="0">
                <a:solidFill>
                  <a:schemeClr val="bg1"/>
                </a:solidFill>
                <a:latin typeface="Tahoma" charset="0"/>
                <a:ea typeface="Tahoma" charset="0"/>
                <a:cs typeface="Tahoma" charset="0"/>
              </a:rPr>
              <a:t> Hezekiah falls fatally ill, prays to God and gets 15 years of life.</a:t>
            </a:r>
          </a:p>
          <a:p>
            <a:pPr marL="0" indent="0">
              <a:lnSpc>
                <a:spcPct val="100000"/>
              </a:lnSpc>
              <a:spcBef>
                <a:spcPts val="600"/>
              </a:spcBef>
              <a:spcAft>
                <a:spcPts val="600"/>
              </a:spcAft>
              <a:buNone/>
            </a:pPr>
            <a:r>
              <a:rPr lang="en-US" sz="3200" b="1" dirty="0">
                <a:solidFill>
                  <a:schemeClr val="bg1"/>
                </a:solidFill>
                <a:latin typeface="Tahoma" charset="0"/>
                <a:ea typeface="Tahoma" charset="0"/>
                <a:cs typeface="Tahoma" charset="0"/>
              </a:rPr>
              <a:t>____</a:t>
            </a:r>
            <a:r>
              <a:rPr lang="en-US" sz="3200" dirty="0">
                <a:solidFill>
                  <a:schemeClr val="bg1"/>
                </a:solidFill>
                <a:latin typeface="Tahoma" charset="0"/>
                <a:ea typeface="Tahoma" charset="0"/>
                <a:cs typeface="Tahoma" charset="0"/>
              </a:rPr>
              <a:t> Hezekiah calls to God and 185,000 Assyrians are killed.</a:t>
            </a:r>
          </a:p>
          <a:p>
            <a:pPr marL="0" indent="0">
              <a:lnSpc>
                <a:spcPct val="100000"/>
              </a:lnSpc>
              <a:spcBef>
                <a:spcPts val="600"/>
              </a:spcBef>
              <a:spcAft>
                <a:spcPts val="600"/>
              </a:spcAft>
              <a:buNone/>
            </a:pPr>
            <a:r>
              <a:rPr lang="en-US" sz="3200" b="1" dirty="0">
                <a:solidFill>
                  <a:schemeClr val="bg1"/>
                </a:solidFill>
                <a:latin typeface="Tahoma" charset="0"/>
                <a:ea typeface="Tahoma" charset="0"/>
                <a:cs typeface="Tahoma" charset="0"/>
              </a:rPr>
              <a:t>____</a:t>
            </a:r>
            <a:r>
              <a:rPr lang="en-US" sz="3200" dirty="0">
                <a:solidFill>
                  <a:schemeClr val="bg1"/>
                </a:solidFill>
                <a:latin typeface="Tahoma" charset="0"/>
                <a:ea typeface="Tahoma" charset="0"/>
                <a:cs typeface="Tahoma" charset="0"/>
              </a:rPr>
              <a:t> Hezekiah foolishly shows off his wealth to the Babylonians.</a:t>
            </a:r>
          </a:p>
          <a:p>
            <a:pPr marL="0" indent="0">
              <a:lnSpc>
                <a:spcPct val="100000"/>
              </a:lnSpc>
              <a:spcBef>
                <a:spcPts val="600"/>
              </a:spcBef>
              <a:spcAft>
                <a:spcPts val="600"/>
              </a:spcAft>
              <a:buNone/>
            </a:pPr>
            <a:r>
              <a:rPr lang="en-US" sz="3200" b="1" dirty="0">
                <a:solidFill>
                  <a:schemeClr val="bg1"/>
                </a:solidFill>
                <a:latin typeface="Tahoma" charset="0"/>
                <a:ea typeface="Tahoma" charset="0"/>
                <a:cs typeface="Tahoma" charset="0"/>
              </a:rPr>
              <a:t>____</a:t>
            </a:r>
            <a:r>
              <a:rPr lang="en-US" sz="3200" dirty="0">
                <a:solidFill>
                  <a:schemeClr val="bg1"/>
                </a:solidFill>
                <a:latin typeface="Tahoma" charset="0"/>
                <a:ea typeface="Tahoma" charset="0"/>
                <a:cs typeface="Tahoma" charset="0"/>
              </a:rPr>
              <a:t> Assyria besieges and taunts the city of Jerusalem.</a:t>
            </a:r>
            <a:endParaRPr lang="en-US" dirty="0">
              <a:solidFill>
                <a:schemeClr val="bg1"/>
              </a:solidFill>
              <a:latin typeface="Tahoma" charset="0"/>
              <a:ea typeface="Tahoma" charset="0"/>
              <a:cs typeface="Tahoma" charset="0"/>
            </a:endParaRPr>
          </a:p>
        </p:txBody>
      </p:sp>
      <p:sp>
        <p:nvSpPr>
          <p:cNvPr id="9" name="Title 8"/>
          <p:cNvSpPr>
            <a:spLocks noGrp="1"/>
          </p:cNvSpPr>
          <p:nvPr>
            <p:ph type="title"/>
          </p:nvPr>
        </p:nvSpPr>
        <p:spPr>
          <a:xfrm>
            <a:off x="638589" y="145135"/>
            <a:ext cx="7886700" cy="588790"/>
          </a:xfrm>
        </p:spPr>
        <p:txBody>
          <a:bodyPr>
            <a:normAutofit/>
          </a:bodyPr>
          <a:lstStyle/>
          <a:p>
            <a:pPr algn="ctr"/>
            <a:r>
              <a:rPr lang="en-US" sz="3200" dirty="0" smtClean="0">
                <a:solidFill>
                  <a:schemeClr val="bg1"/>
                </a:solidFill>
                <a:latin typeface="Tahoma" charset="0"/>
                <a:ea typeface="Tahoma" charset="0"/>
                <a:cs typeface="Tahoma" charset="0"/>
              </a:rPr>
              <a:t>Isaiah 28-39: _________________</a:t>
            </a:r>
            <a:endParaRPr lang="en-US" sz="3200" dirty="0">
              <a:solidFill>
                <a:schemeClr val="bg1"/>
              </a:solidFill>
              <a:latin typeface="Tahoma" charset="0"/>
              <a:ea typeface="Tahoma" charset="0"/>
              <a:cs typeface="Tahoma" charset="0"/>
            </a:endParaRPr>
          </a:p>
        </p:txBody>
      </p:sp>
      <p:sp>
        <p:nvSpPr>
          <p:cNvPr id="11" name="TextBox 10"/>
          <p:cNvSpPr txBox="1"/>
          <p:nvPr/>
        </p:nvSpPr>
        <p:spPr>
          <a:xfrm>
            <a:off x="4572000" y="100171"/>
            <a:ext cx="2671011"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Jerusalem</a:t>
            </a:r>
            <a:endParaRPr lang="en-US" sz="3200" dirty="0">
              <a:solidFill>
                <a:srgbClr val="C00000"/>
              </a:solidFill>
              <a:latin typeface="Lucida Handwriting" charset="0"/>
              <a:ea typeface="Lucida Handwriting" charset="0"/>
              <a:cs typeface="Lucida Handwriting" charset="0"/>
            </a:endParaRPr>
          </a:p>
        </p:txBody>
      </p:sp>
      <p:sp>
        <p:nvSpPr>
          <p:cNvPr id="12" name="TextBox 11"/>
          <p:cNvSpPr txBox="1"/>
          <p:nvPr/>
        </p:nvSpPr>
        <p:spPr>
          <a:xfrm>
            <a:off x="1013530" y="4996392"/>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36</a:t>
            </a:r>
            <a:endParaRPr lang="en-US" sz="3200" dirty="0">
              <a:solidFill>
                <a:srgbClr val="C00000"/>
              </a:solidFill>
              <a:latin typeface="Lucida Handwriting" charset="0"/>
              <a:ea typeface="Lucida Handwriting" charset="0"/>
              <a:cs typeface="Lucida Handwriting" charset="0"/>
            </a:endParaRPr>
          </a:p>
        </p:txBody>
      </p:sp>
      <p:sp>
        <p:nvSpPr>
          <p:cNvPr id="13" name="TextBox 12"/>
          <p:cNvSpPr txBox="1"/>
          <p:nvPr/>
        </p:nvSpPr>
        <p:spPr>
          <a:xfrm>
            <a:off x="1013530" y="2702493"/>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37</a:t>
            </a:r>
            <a:endParaRPr lang="en-US" sz="3200" dirty="0">
              <a:solidFill>
                <a:srgbClr val="C00000"/>
              </a:solidFill>
              <a:latin typeface="Lucida Handwriting" charset="0"/>
              <a:ea typeface="Lucida Handwriting" charset="0"/>
              <a:cs typeface="Lucida Handwriting" charset="0"/>
            </a:endParaRPr>
          </a:p>
        </p:txBody>
      </p:sp>
      <p:sp>
        <p:nvSpPr>
          <p:cNvPr id="15" name="TextBox 14"/>
          <p:cNvSpPr txBox="1"/>
          <p:nvPr/>
        </p:nvSpPr>
        <p:spPr>
          <a:xfrm>
            <a:off x="1013530" y="1559373"/>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38</a:t>
            </a:r>
            <a:endParaRPr lang="en-US" sz="3200" dirty="0">
              <a:solidFill>
                <a:srgbClr val="C00000"/>
              </a:solidFill>
              <a:latin typeface="Lucida Handwriting" charset="0"/>
              <a:ea typeface="Lucida Handwriting" charset="0"/>
              <a:cs typeface="Lucida Handwriting" charset="0"/>
            </a:endParaRPr>
          </a:p>
        </p:txBody>
      </p:sp>
      <p:sp>
        <p:nvSpPr>
          <p:cNvPr id="16" name="TextBox 15"/>
          <p:cNvSpPr txBox="1"/>
          <p:nvPr/>
        </p:nvSpPr>
        <p:spPr>
          <a:xfrm>
            <a:off x="1013530" y="3845613"/>
            <a:ext cx="788322" cy="584775"/>
          </a:xfrm>
          <a:prstGeom prst="rect">
            <a:avLst/>
          </a:prstGeom>
          <a:noFill/>
        </p:spPr>
        <p:txBody>
          <a:bodyPr wrap="square" rtlCol="0">
            <a:spAutoFit/>
          </a:bodyPr>
          <a:lstStyle/>
          <a:p>
            <a:r>
              <a:rPr lang="en-US" sz="3200" dirty="0" smtClean="0">
                <a:solidFill>
                  <a:srgbClr val="C00000"/>
                </a:solidFill>
                <a:latin typeface="Lucida Handwriting" charset="0"/>
                <a:ea typeface="Lucida Handwriting" charset="0"/>
                <a:cs typeface="Lucida Handwriting" charset="0"/>
              </a:rPr>
              <a:t>39</a:t>
            </a:r>
            <a:endParaRPr lang="en-US" sz="3200" dirty="0">
              <a:solidFill>
                <a:srgbClr val="C00000"/>
              </a:solidFill>
              <a:latin typeface="Lucida Handwriting" charset="0"/>
              <a:ea typeface="Lucida Handwriting" charset="0"/>
              <a:cs typeface="Lucida Handwriting" charset="0"/>
            </a:endParaRPr>
          </a:p>
        </p:txBody>
      </p:sp>
    </p:spTree>
    <p:extLst>
      <p:ext uri="{BB962C8B-B14F-4D97-AF65-F5344CB8AC3E}">
        <p14:creationId xmlns:p14="http://schemas.microsoft.com/office/powerpoint/2010/main" val="68785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42111" y="660127"/>
            <a:ext cx="9059779" cy="6101619"/>
          </a:xfrm>
        </p:spPr>
        <p:txBody>
          <a:bodyPr>
            <a:noAutofit/>
          </a:bodyPr>
          <a:lstStyle/>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God chooses Cyrus, His anointed, to rebuild Jerusalem.</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Babylon the virgin is exposed and humiliated.</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“For a moment I forsook you, with everlasting love I’ll have compassion on you.”</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Behold, my servant, whom I uphold; my chosen one in whom my soul delights. I have put my Spirit upon him, he will bring forth justice to the nations.”</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How lovely are the feet that bring the good news, “God reigns!”</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“You have wearied me with iniquities; I wipe out transgressions.”</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A voice cries, “In the wilderness, prepare the way of the Lord!”</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Babylon’s idols bow down and are carried into captivity.</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God will redeem Israel from captivity like He did in the Exodus.</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“Can a woman forget her nursing child? Maybe, but I will not forget you!”</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Look to Abraham, your father: I blessed him; so I will comfort you!</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The Servant is despised and crushed for the healing of God’s people.</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Do not fear, you worm Jacob, I will help you…you will pulverize mountains.</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“Come to the waters! Buy wine and milk without cost!”</a:t>
            </a:r>
          </a:p>
          <a:p>
            <a:pPr marL="0" indent="0">
              <a:spcBef>
                <a:spcPts val="0"/>
              </a:spcBef>
              <a:buNone/>
            </a:pPr>
            <a:r>
              <a:rPr lang="en-US" sz="2100" b="1" dirty="0">
                <a:solidFill>
                  <a:schemeClr val="bg1"/>
                </a:solidFill>
                <a:latin typeface="Tahoma" charset="0"/>
                <a:ea typeface="Tahoma" charset="0"/>
                <a:cs typeface="Tahoma" charset="0"/>
              </a:rPr>
              <a:t>____</a:t>
            </a:r>
            <a:r>
              <a:rPr lang="en-US" sz="2100" dirty="0">
                <a:solidFill>
                  <a:schemeClr val="bg1"/>
                </a:solidFill>
                <a:latin typeface="Tahoma" charset="0"/>
                <a:ea typeface="Tahoma" charset="0"/>
                <a:cs typeface="Tahoma" charset="0"/>
              </a:rPr>
              <a:t> The Servant sets his face like flint to do the work God gave him to do.</a:t>
            </a:r>
          </a:p>
        </p:txBody>
      </p:sp>
      <p:sp>
        <p:nvSpPr>
          <p:cNvPr id="9" name="Title 8"/>
          <p:cNvSpPr>
            <a:spLocks noGrp="1"/>
          </p:cNvSpPr>
          <p:nvPr>
            <p:ph type="title"/>
          </p:nvPr>
        </p:nvSpPr>
        <p:spPr>
          <a:xfrm>
            <a:off x="638589" y="145135"/>
            <a:ext cx="7886700" cy="588790"/>
          </a:xfrm>
        </p:spPr>
        <p:txBody>
          <a:bodyPr>
            <a:normAutofit/>
          </a:bodyPr>
          <a:lstStyle/>
          <a:p>
            <a:pPr algn="ctr"/>
            <a:r>
              <a:rPr lang="en-US" sz="3200" dirty="0" smtClean="0">
                <a:solidFill>
                  <a:schemeClr val="bg1"/>
                </a:solidFill>
                <a:latin typeface="Tahoma" charset="0"/>
                <a:ea typeface="Tahoma" charset="0"/>
                <a:cs typeface="Tahoma" charset="0"/>
              </a:rPr>
              <a:t>Isaiah 40-55: ___________________</a:t>
            </a:r>
            <a:endParaRPr lang="en-US" sz="3200" dirty="0">
              <a:solidFill>
                <a:schemeClr val="bg1"/>
              </a:solidFill>
              <a:latin typeface="Tahoma" charset="0"/>
              <a:ea typeface="Tahoma" charset="0"/>
              <a:cs typeface="Tahoma" charset="0"/>
            </a:endParaRPr>
          </a:p>
        </p:txBody>
      </p:sp>
      <p:sp>
        <p:nvSpPr>
          <p:cNvPr id="11" name="TextBox 10"/>
          <p:cNvSpPr txBox="1"/>
          <p:nvPr/>
        </p:nvSpPr>
        <p:spPr>
          <a:xfrm>
            <a:off x="4045909" y="117817"/>
            <a:ext cx="3425710" cy="584775"/>
          </a:xfrm>
          <a:prstGeom prst="rect">
            <a:avLst/>
          </a:prstGeom>
          <a:noFill/>
        </p:spPr>
        <p:txBody>
          <a:bodyPr wrap="square" rtlCol="0">
            <a:spAutoFit/>
          </a:bodyPr>
          <a:lstStyle/>
          <a:p>
            <a:r>
              <a:rPr lang="en-US" sz="3200" smtClean="0">
                <a:solidFill>
                  <a:srgbClr val="C00000"/>
                </a:solidFill>
                <a:latin typeface="Lucida Handwriting" charset="0"/>
                <a:ea typeface="Lucida Handwriting" charset="0"/>
                <a:cs typeface="Lucida Handwriting" charset="0"/>
              </a:rPr>
              <a:t>God’s Servant</a:t>
            </a:r>
            <a:endParaRPr lang="en-US" sz="3200" dirty="0">
              <a:solidFill>
                <a:srgbClr val="C00000"/>
              </a:solidFill>
              <a:latin typeface="Lucida Handwriting" charset="0"/>
              <a:ea typeface="Lucida Handwriting" charset="0"/>
              <a:cs typeface="Lucida Handwriting" charset="0"/>
            </a:endParaRPr>
          </a:p>
        </p:txBody>
      </p:sp>
      <p:sp>
        <p:nvSpPr>
          <p:cNvPr id="21" name="TextBox 20"/>
          <p:cNvSpPr txBox="1"/>
          <p:nvPr/>
        </p:nvSpPr>
        <p:spPr>
          <a:xfrm>
            <a:off x="142946" y="3211188"/>
            <a:ext cx="615044" cy="461665"/>
          </a:xfrm>
          <a:prstGeom prst="rect">
            <a:avLst/>
          </a:prstGeom>
          <a:noFill/>
        </p:spPr>
        <p:txBody>
          <a:bodyPr wrap="square" rtlCol="0">
            <a:spAutoFit/>
          </a:bodyPr>
          <a:lstStyle/>
          <a:p>
            <a:r>
              <a:rPr lang="en-US" sz="2400">
                <a:solidFill>
                  <a:srgbClr val="C00000"/>
                </a:solidFill>
                <a:latin typeface="Lucida Handwriting" charset="0"/>
                <a:ea typeface="Lucida Handwriting" charset="0"/>
                <a:cs typeface="Lucida Handwriting" charset="0"/>
              </a:rPr>
              <a:t>4</a:t>
            </a:r>
            <a:r>
              <a:rPr lang="en-US" sz="2400" smtClean="0">
                <a:solidFill>
                  <a:srgbClr val="C00000"/>
                </a:solidFill>
                <a:latin typeface="Lucida Handwriting" charset="0"/>
                <a:ea typeface="Lucida Handwriting" charset="0"/>
                <a:cs typeface="Lucida Handwriting" charset="0"/>
              </a:rPr>
              <a:t>0</a:t>
            </a:r>
            <a:endParaRPr lang="en-US" sz="2400" dirty="0">
              <a:solidFill>
                <a:srgbClr val="C00000"/>
              </a:solidFill>
              <a:latin typeface="Lucida Handwriting" charset="0"/>
              <a:ea typeface="Lucida Handwriting" charset="0"/>
              <a:cs typeface="Lucida Handwriting" charset="0"/>
            </a:endParaRPr>
          </a:p>
        </p:txBody>
      </p:sp>
      <p:sp>
        <p:nvSpPr>
          <p:cNvPr id="24" name="TextBox 23"/>
          <p:cNvSpPr txBox="1"/>
          <p:nvPr/>
        </p:nvSpPr>
        <p:spPr>
          <a:xfrm>
            <a:off x="142946" y="5216451"/>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4</a:t>
            </a:r>
            <a:r>
              <a:rPr lang="en-US" sz="2400" dirty="0">
                <a:solidFill>
                  <a:srgbClr val="C00000"/>
                </a:solidFill>
                <a:latin typeface="Lucida Handwriting" charset="0"/>
                <a:ea typeface="Lucida Handwriting" charset="0"/>
                <a:cs typeface="Lucida Handwriting" charset="0"/>
              </a:rPr>
              <a:t>1</a:t>
            </a:r>
          </a:p>
        </p:txBody>
      </p:sp>
      <p:sp>
        <p:nvSpPr>
          <p:cNvPr id="25" name="TextBox 24"/>
          <p:cNvSpPr txBox="1"/>
          <p:nvPr/>
        </p:nvSpPr>
        <p:spPr>
          <a:xfrm>
            <a:off x="154978" y="1741724"/>
            <a:ext cx="615044" cy="461665"/>
          </a:xfrm>
          <a:prstGeom prst="rect">
            <a:avLst/>
          </a:prstGeom>
          <a:noFill/>
        </p:spPr>
        <p:txBody>
          <a:bodyPr wrap="square" rtlCol="0">
            <a:spAutoFit/>
          </a:bodyPr>
          <a:lstStyle/>
          <a:p>
            <a:r>
              <a:rPr lang="en-US" sz="2400" smtClean="0">
                <a:solidFill>
                  <a:srgbClr val="C00000"/>
                </a:solidFill>
                <a:latin typeface="Lucida Handwriting" charset="0"/>
                <a:ea typeface="Lucida Handwriting" charset="0"/>
                <a:cs typeface="Lucida Handwriting" charset="0"/>
              </a:rPr>
              <a:t>42</a:t>
            </a:r>
            <a:endParaRPr lang="en-US" sz="2400" dirty="0">
              <a:solidFill>
                <a:srgbClr val="C00000"/>
              </a:solidFill>
              <a:latin typeface="Lucida Handwriting" charset="0"/>
              <a:ea typeface="Lucida Handwriting" charset="0"/>
              <a:cs typeface="Lucida Handwriting" charset="0"/>
            </a:endParaRPr>
          </a:p>
        </p:txBody>
      </p:sp>
      <p:sp>
        <p:nvSpPr>
          <p:cNvPr id="26" name="TextBox 25"/>
          <p:cNvSpPr txBox="1"/>
          <p:nvPr/>
        </p:nvSpPr>
        <p:spPr>
          <a:xfrm>
            <a:off x="142946" y="2911721"/>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43</a:t>
            </a:r>
            <a:endParaRPr lang="en-US" sz="2400" dirty="0">
              <a:solidFill>
                <a:srgbClr val="C00000"/>
              </a:solidFill>
              <a:latin typeface="Lucida Handwriting" charset="0"/>
              <a:ea typeface="Lucida Handwriting" charset="0"/>
              <a:cs typeface="Lucida Handwriting" charset="0"/>
            </a:endParaRPr>
          </a:p>
        </p:txBody>
      </p:sp>
      <p:sp>
        <p:nvSpPr>
          <p:cNvPr id="27" name="TextBox 26"/>
          <p:cNvSpPr txBox="1"/>
          <p:nvPr/>
        </p:nvSpPr>
        <p:spPr>
          <a:xfrm>
            <a:off x="-85662" y="607306"/>
            <a:ext cx="1084284" cy="430887"/>
          </a:xfrm>
          <a:prstGeom prst="rect">
            <a:avLst/>
          </a:prstGeom>
          <a:noFill/>
        </p:spPr>
        <p:txBody>
          <a:bodyPr wrap="square" rtlCol="0">
            <a:spAutoFit/>
          </a:bodyPr>
          <a:lstStyle/>
          <a:p>
            <a:r>
              <a:rPr lang="en-US" sz="2200" smtClean="0">
                <a:solidFill>
                  <a:srgbClr val="C00000"/>
                </a:solidFill>
                <a:latin typeface="Lucida Handwriting" charset="0"/>
                <a:ea typeface="Lucida Handwriting" charset="0"/>
                <a:cs typeface="Lucida Handwriting" charset="0"/>
              </a:rPr>
              <a:t>44-45</a:t>
            </a:r>
            <a:endParaRPr lang="en-US" sz="2200" dirty="0">
              <a:solidFill>
                <a:srgbClr val="C00000"/>
              </a:solidFill>
              <a:latin typeface="Lucida Handwriting" charset="0"/>
              <a:ea typeface="Lucida Handwriting" charset="0"/>
              <a:cs typeface="Lucida Handwriting" charset="0"/>
            </a:endParaRPr>
          </a:p>
        </p:txBody>
      </p:sp>
      <p:sp>
        <p:nvSpPr>
          <p:cNvPr id="28" name="TextBox 27"/>
          <p:cNvSpPr txBox="1"/>
          <p:nvPr/>
        </p:nvSpPr>
        <p:spPr>
          <a:xfrm>
            <a:off x="142946" y="3500783"/>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46</a:t>
            </a:r>
            <a:endParaRPr lang="en-US" sz="2400" dirty="0">
              <a:solidFill>
                <a:srgbClr val="C00000"/>
              </a:solidFill>
              <a:latin typeface="Lucida Handwriting" charset="0"/>
              <a:ea typeface="Lucida Handwriting" charset="0"/>
              <a:cs typeface="Lucida Handwriting" charset="0"/>
            </a:endParaRPr>
          </a:p>
        </p:txBody>
      </p:sp>
      <p:sp>
        <p:nvSpPr>
          <p:cNvPr id="29" name="TextBox 28"/>
          <p:cNvSpPr txBox="1"/>
          <p:nvPr/>
        </p:nvSpPr>
        <p:spPr>
          <a:xfrm>
            <a:off x="154978" y="899261"/>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47</a:t>
            </a:r>
            <a:endParaRPr lang="en-US" sz="2400" dirty="0">
              <a:solidFill>
                <a:srgbClr val="C00000"/>
              </a:solidFill>
              <a:latin typeface="Lucida Handwriting" charset="0"/>
              <a:ea typeface="Lucida Handwriting" charset="0"/>
              <a:cs typeface="Lucida Handwriting" charset="0"/>
            </a:endParaRPr>
          </a:p>
        </p:txBody>
      </p:sp>
      <p:sp>
        <p:nvSpPr>
          <p:cNvPr id="30" name="TextBox 29"/>
          <p:cNvSpPr txBox="1"/>
          <p:nvPr/>
        </p:nvSpPr>
        <p:spPr>
          <a:xfrm>
            <a:off x="142946" y="3779317"/>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48</a:t>
            </a:r>
            <a:endParaRPr lang="en-US" sz="2400" dirty="0">
              <a:solidFill>
                <a:srgbClr val="C00000"/>
              </a:solidFill>
              <a:latin typeface="Lucida Handwriting" charset="0"/>
              <a:ea typeface="Lucida Handwriting" charset="0"/>
              <a:cs typeface="Lucida Handwriting" charset="0"/>
            </a:endParaRPr>
          </a:p>
        </p:txBody>
      </p:sp>
      <p:sp>
        <p:nvSpPr>
          <p:cNvPr id="31" name="TextBox 30"/>
          <p:cNvSpPr txBox="1"/>
          <p:nvPr/>
        </p:nvSpPr>
        <p:spPr>
          <a:xfrm>
            <a:off x="154978" y="4087034"/>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49</a:t>
            </a:r>
            <a:endParaRPr lang="en-US" sz="2400" dirty="0">
              <a:solidFill>
                <a:srgbClr val="C00000"/>
              </a:solidFill>
              <a:latin typeface="Lucida Handwriting" charset="0"/>
              <a:ea typeface="Lucida Handwriting" charset="0"/>
              <a:cs typeface="Lucida Handwriting" charset="0"/>
            </a:endParaRPr>
          </a:p>
        </p:txBody>
      </p:sp>
      <p:sp>
        <p:nvSpPr>
          <p:cNvPr id="32" name="TextBox 31"/>
          <p:cNvSpPr txBox="1"/>
          <p:nvPr/>
        </p:nvSpPr>
        <p:spPr>
          <a:xfrm>
            <a:off x="142946" y="6078939"/>
            <a:ext cx="615044" cy="461665"/>
          </a:xfrm>
          <a:prstGeom prst="rect">
            <a:avLst/>
          </a:prstGeom>
          <a:noFill/>
        </p:spPr>
        <p:txBody>
          <a:bodyPr wrap="square" rtlCol="0">
            <a:spAutoFit/>
          </a:bodyPr>
          <a:lstStyle/>
          <a:p>
            <a:r>
              <a:rPr lang="en-US" sz="2400" smtClean="0">
                <a:solidFill>
                  <a:srgbClr val="C00000"/>
                </a:solidFill>
                <a:latin typeface="Lucida Handwriting" charset="0"/>
                <a:ea typeface="Lucida Handwriting" charset="0"/>
                <a:cs typeface="Lucida Handwriting" charset="0"/>
              </a:rPr>
              <a:t>50</a:t>
            </a:r>
            <a:endParaRPr lang="en-US" sz="2400" dirty="0">
              <a:solidFill>
                <a:srgbClr val="C00000"/>
              </a:solidFill>
              <a:latin typeface="Lucida Handwriting" charset="0"/>
              <a:ea typeface="Lucida Handwriting" charset="0"/>
              <a:cs typeface="Lucida Handwriting" charset="0"/>
            </a:endParaRPr>
          </a:p>
        </p:txBody>
      </p:sp>
      <p:sp>
        <p:nvSpPr>
          <p:cNvPr id="33" name="TextBox 32"/>
          <p:cNvSpPr txBox="1"/>
          <p:nvPr/>
        </p:nvSpPr>
        <p:spPr>
          <a:xfrm>
            <a:off x="130915" y="4631505"/>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51</a:t>
            </a:r>
            <a:endParaRPr lang="en-US" sz="2400" dirty="0">
              <a:solidFill>
                <a:srgbClr val="C00000"/>
              </a:solidFill>
              <a:latin typeface="Lucida Handwriting" charset="0"/>
              <a:ea typeface="Lucida Handwriting" charset="0"/>
              <a:cs typeface="Lucida Handwriting" charset="0"/>
            </a:endParaRPr>
          </a:p>
        </p:txBody>
      </p:sp>
      <p:sp>
        <p:nvSpPr>
          <p:cNvPr id="34" name="TextBox 33"/>
          <p:cNvSpPr txBox="1"/>
          <p:nvPr/>
        </p:nvSpPr>
        <p:spPr>
          <a:xfrm>
            <a:off x="142946" y="2593912"/>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52</a:t>
            </a:r>
            <a:endParaRPr lang="en-US" sz="2400" dirty="0">
              <a:solidFill>
                <a:srgbClr val="C00000"/>
              </a:solidFill>
              <a:latin typeface="Lucida Handwriting" charset="0"/>
              <a:ea typeface="Lucida Handwriting" charset="0"/>
              <a:cs typeface="Lucida Handwriting" charset="0"/>
            </a:endParaRPr>
          </a:p>
        </p:txBody>
      </p:sp>
      <p:sp>
        <p:nvSpPr>
          <p:cNvPr id="35" name="TextBox 34"/>
          <p:cNvSpPr txBox="1"/>
          <p:nvPr/>
        </p:nvSpPr>
        <p:spPr>
          <a:xfrm>
            <a:off x="130915" y="4933353"/>
            <a:ext cx="615044" cy="461665"/>
          </a:xfrm>
          <a:prstGeom prst="rect">
            <a:avLst/>
          </a:prstGeom>
          <a:noFill/>
        </p:spPr>
        <p:txBody>
          <a:bodyPr wrap="square" rtlCol="0">
            <a:spAutoFit/>
          </a:bodyPr>
          <a:lstStyle/>
          <a:p>
            <a:r>
              <a:rPr lang="en-US" sz="2400" smtClean="0">
                <a:solidFill>
                  <a:srgbClr val="C00000"/>
                </a:solidFill>
                <a:latin typeface="Lucida Handwriting" charset="0"/>
                <a:ea typeface="Lucida Handwriting" charset="0"/>
                <a:cs typeface="Lucida Handwriting" charset="0"/>
              </a:rPr>
              <a:t>53</a:t>
            </a:r>
            <a:endParaRPr lang="en-US" sz="2400" dirty="0">
              <a:solidFill>
                <a:srgbClr val="C00000"/>
              </a:solidFill>
              <a:latin typeface="Lucida Handwriting" charset="0"/>
              <a:ea typeface="Lucida Handwriting" charset="0"/>
              <a:cs typeface="Lucida Handwriting" charset="0"/>
            </a:endParaRPr>
          </a:p>
        </p:txBody>
      </p:sp>
      <p:sp>
        <p:nvSpPr>
          <p:cNvPr id="36" name="TextBox 35"/>
          <p:cNvSpPr txBox="1"/>
          <p:nvPr/>
        </p:nvSpPr>
        <p:spPr>
          <a:xfrm>
            <a:off x="130915" y="1189643"/>
            <a:ext cx="615044" cy="461665"/>
          </a:xfrm>
          <a:prstGeom prst="rect">
            <a:avLst/>
          </a:prstGeom>
          <a:noFill/>
        </p:spPr>
        <p:txBody>
          <a:bodyPr wrap="square" rtlCol="0">
            <a:spAutoFit/>
          </a:bodyPr>
          <a:lstStyle/>
          <a:p>
            <a:r>
              <a:rPr lang="en-US" sz="2400" dirty="0" smtClean="0">
                <a:solidFill>
                  <a:srgbClr val="C00000"/>
                </a:solidFill>
                <a:latin typeface="Lucida Handwriting" charset="0"/>
                <a:ea typeface="Lucida Handwriting" charset="0"/>
                <a:cs typeface="Lucida Handwriting" charset="0"/>
              </a:rPr>
              <a:t>54</a:t>
            </a:r>
            <a:endParaRPr lang="en-US" sz="2400" dirty="0">
              <a:solidFill>
                <a:srgbClr val="C00000"/>
              </a:solidFill>
              <a:latin typeface="Lucida Handwriting" charset="0"/>
              <a:ea typeface="Lucida Handwriting" charset="0"/>
              <a:cs typeface="Lucida Handwriting" charset="0"/>
            </a:endParaRPr>
          </a:p>
        </p:txBody>
      </p:sp>
      <p:sp>
        <p:nvSpPr>
          <p:cNvPr id="37" name="TextBox 36"/>
          <p:cNvSpPr txBox="1"/>
          <p:nvPr/>
        </p:nvSpPr>
        <p:spPr>
          <a:xfrm>
            <a:off x="154978" y="5780206"/>
            <a:ext cx="615044" cy="461665"/>
          </a:xfrm>
          <a:prstGeom prst="rect">
            <a:avLst/>
          </a:prstGeom>
          <a:noFill/>
        </p:spPr>
        <p:txBody>
          <a:bodyPr wrap="square" rtlCol="0">
            <a:spAutoFit/>
          </a:bodyPr>
          <a:lstStyle/>
          <a:p>
            <a:r>
              <a:rPr lang="en-US" sz="2400" smtClean="0">
                <a:solidFill>
                  <a:srgbClr val="C00000"/>
                </a:solidFill>
                <a:latin typeface="Lucida Handwriting" charset="0"/>
                <a:ea typeface="Lucida Handwriting" charset="0"/>
                <a:cs typeface="Lucida Handwriting" charset="0"/>
              </a:rPr>
              <a:t>55</a:t>
            </a:r>
            <a:endParaRPr lang="en-US" sz="2400" dirty="0">
              <a:solidFill>
                <a:srgbClr val="C00000"/>
              </a:solidFill>
              <a:latin typeface="Lucida Handwriting" charset="0"/>
              <a:ea typeface="Lucida Handwriting" charset="0"/>
              <a:cs typeface="Lucida Handwriting" charset="0"/>
            </a:endParaRPr>
          </a:p>
        </p:txBody>
      </p:sp>
    </p:spTree>
    <p:extLst>
      <p:ext uri="{BB962C8B-B14F-4D97-AF65-F5344CB8AC3E}">
        <p14:creationId xmlns:p14="http://schemas.microsoft.com/office/powerpoint/2010/main" val="167365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24558</TotalTime>
  <Words>1379</Words>
  <Application>Microsoft Office PowerPoint</Application>
  <PresentationFormat>On-screen Show (4:3)</PresentationFormat>
  <Paragraphs>202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Book of Isaiah</vt:lpstr>
      <vt:lpstr>Filling Out Final Review</vt:lpstr>
      <vt:lpstr>Final Review of Isaiah</vt:lpstr>
      <vt:lpstr>Isaiah 1-12: ________________________</vt:lpstr>
      <vt:lpstr>Isaiah 13-27: __________________</vt:lpstr>
      <vt:lpstr>PowerPoint Presentation</vt:lpstr>
      <vt:lpstr>Isaiah 28-39: _________________</vt:lpstr>
      <vt:lpstr>Isaiah 28-39: _________________</vt:lpstr>
      <vt:lpstr>Isaiah 40-55: ___________________</vt:lpstr>
      <vt:lpstr>Isaiah 56-66: _________________</vt:lpstr>
      <vt:lpstr>Book of Isaiah</vt:lpstr>
      <vt:lpstr>Book of Isaiah</vt:lpstr>
      <vt:lpstr>Book of Isaiah</vt:lpstr>
      <vt:lpstr>Book of Isaiah</vt:lpstr>
      <vt:lpstr>PowerPoint Presentation</vt:lpstr>
      <vt:lpstr>PowerPoint Presentation</vt:lpstr>
      <vt:lpstr>Isaiah 56:1</vt:lpstr>
      <vt:lpstr>Isaiah 56-66</vt:lpstr>
      <vt:lpstr>Isaiah 66 in the New Testament</vt:lpstr>
      <vt:lpstr>Class Plan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362</cp:revision>
  <cp:lastPrinted>2018-05-09T21:48:23Z</cp:lastPrinted>
  <dcterms:created xsi:type="dcterms:W3CDTF">2017-12-06T22:33:32Z</dcterms:created>
  <dcterms:modified xsi:type="dcterms:W3CDTF">2018-05-30T22:36:11Z</dcterms:modified>
</cp:coreProperties>
</file>