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264" r:id="rId4"/>
    <p:sldId id="261" r:id="rId5"/>
    <p:sldId id="269" r:id="rId6"/>
    <p:sldId id="273" r:id="rId7"/>
    <p:sldId id="268" r:id="rId8"/>
    <p:sldId id="284" r:id="rId9"/>
    <p:sldId id="282" r:id="rId10"/>
    <p:sldId id="283" r:id="rId11"/>
    <p:sldId id="275" r:id="rId12"/>
    <p:sldId id="287" r:id="rId13"/>
    <p:sldId id="271" r:id="rId14"/>
    <p:sldId id="270" r:id="rId15"/>
    <p:sldId id="280" r:id="rId16"/>
    <p:sldId id="272" r:id="rId17"/>
    <p:sldId id="286" r:id="rId18"/>
    <p:sldId id="288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56"/>
    <p:restoredTop sz="94667"/>
  </p:normalViewPr>
  <p:slideViewPr>
    <p:cSldViewPr snapToGrid="0" snapToObjects="1">
      <p:cViewPr>
        <p:scale>
          <a:sx n="50" d="100"/>
          <a:sy n="50" d="100"/>
        </p:scale>
        <p:origin x="10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2327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964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30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9" pos="2124" userDrawn="1">
          <p15:clr>
            <a:srgbClr val="F26B43"/>
          </p15:clr>
        </p15:guide>
        <p15:guide id="10" pos="360" userDrawn="1">
          <p15:clr>
            <a:srgbClr val="F26B43"/>
          </p15:clr>
        </p15:guide>
        <p15:guide id="11" orient="horz" pos="432" userDrawn="1">
          <p15:clr>
            <a:srgbClr val="F26B43"/>
          </p15:clr>
        </p15:guide>
        <p15:guide id="12" pos="5400" userDrawn="1">
          <p15:clr>
            <a:srgbClr val="F26B43"/>
          </p15:clr>
        </p15:guide>
        <p15:guide id="13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urEFoaI1i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/>
              <a:t>June 6: Evidence that God exists.</a:t>
            </a:r>
          </a:p>
        </p:txBody>
      </p:sp>
    </p:spTree>
    <p:extLst>
      <p:ext uri="{BB962C8B-B14F-4D97-AF65-F5344CB8AC3E}">
        <p14:creationId xmlns:p14="http://schemas.microsoft.com/office/powerpoint/2010/main" val="167038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9678"/>
            <a:ext cx="3657600" cy="4952492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Consider the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914900" cy="5815405"/>
          </a:xfrm>
        </p:spPr>
        <p:txBody>
          <a:bodyPr>
            <a:normAutofit fontScale="47500" lnSpcReduction="20000"/>
          </a:bodyPr>
          <a:lstStyle/>
          <a:p>
            <a:r>
              <a:rPr lang="en-US" sz="4800" dirty="0" err="1"/>
              <a:t>Atrophysicist</a:t>
            </a:r>
            <a:r>
              <a:rPr lang="en-US" sz="4800" dirty="0"/>
              <a:t>, Erik </a:t>
            </a:r>
            <a:r>
              <a:rPr lang="en-US" sz="4800" dirty="0" err="1"/>
              <a:t>Zackrisson</a:t>
            </a:r>
            <a:r>
              <a:rPr lang="en-US" sz="4800" dirty="0"/>
              <a:t> - There are 700,000,000,000,000,000,000 (700 quintillion) planets in the universe, but only one like earth.</a:t>
            </a:r>
          </a:p>
          <a:p>
            <a:r>
              <a:rPr lang="en-US" sz="4800" dirty="0"/>
              <a:t>Earth, from a purely statistical standpoint, should not exist.</a:t>
            </a:r>
          </a:p>
          <a:p>
            <a:r>
              <a:rPr lang="en-US" sz="4800" dirty="0"/>
              <a:t>Then, by another remote chance the chemicals necessary for life, and the right temperature occurred on one of these planets, so that some of the matter came alive.</a:t>
            </a:r>
          </a:p>
          <a:p>
            <a:r>
              <a:rPr lang="en-US" sz="4800" dirty="0"/>
              <a:t>And then, by a very long series of chances, the living creatures developed into things like us.</a:t>
            </a:r>
          </a:p>
        </p:txBody>
      </p:sp>
    </p:spTree>
    <p:extLst>
      <p:ext uri="{BB962C8B-B14F-4D97-AF65-F5344CB8AC3E}">
        <p14:creationId xmlns:p14="http://schemas.microsoft.com/office/powerpoint/2010/main" val="11526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4.bp.blogspot.com/_4-Z-oFN9K1s/SwVCxmVWPMI/AAAAAAAAADg/L5foKsnVsF8/s1600/evolutionarytreebig.jpg">
            <a:extLst>
              <a:ext uri="{FF2B5EF4-FFF2-40B4-BE49-F238E27FC236}">
                <a16:creationId xmlns:a16="http://schemas.microsoft.com/office/drawing/2014/main" id="{CF66C222-89A2-4F86-BCA9-D15902314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" r="-2" b="-2"/>
          <a:stretch/>
        </p:blipFill>
        <p:spPr bwMode="auto">
          <a:xfrm>
            <a:off x="3704096" y="10"/>
            <a:ext cx="5439904" cy="709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B33DBEF2-0A54-4CCF-952F-ABFA981C64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A1D92A-EBD9-48D5-95BA-E5D53208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6" y="559678"/>
            <a:ext cx="3322943" cy="1759316"/>
          </a:xfrm>
        </p:spPr>
        <p:txBody>
          <a:bodyPr>
            <a:noAutofit/>
          </a:bodyPr>
          <a:lstStyle/>
          <a:p>
            <a:r>
              <a:rPr lang="en-US" sz="3000" dirty="0"/>
              <a:t>How life evolved according to Darwin’s theory of evolution.</a:t>
            </a: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The mechanism of his evolution is natural selection, so this would take billions of years.</a:t>
            </a:r>
          </a:p>
        </p:txBody>
      </p:sp>
    </p:spTree>
    <p:extLst>
      <p:ext uri="{BB962C8B-B14F-4D97-AF65-F5344CB8AC3E}">
        <p14:creationId xmlns:p14="http://schemas.microsoft.com/office/powerpoint/2010/main" val="364211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Did all life on earth evolve on the scale described in Darwin’s theory?</a:t>
            </a:r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dirty="0"/>
              <a:t>How can we assess the validity or lack of validity of Darwin’s theory?</a:t>
            </a:r>
          </a:p>
        </p:txBody>
      </p:sp>
    </p:spTree>
    <p:extLst>
      <p:ext uri="{BB962C8B-B14F-4D97-AF65-F5344CB8AC3E}">
        <p14:creationId xmlns:p14="http://schemas.microsoft.com/office/powerpoint/2010/main" val="135724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Biblical viewpoint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413280"/>
          </a:xfrm>
        </p:spPr>
        <p:txBody>
          <a:bodyPr>
            <a:normAutofit/>
          </a:bodyPr>
          <a:lstStyle/>
          <a:p>
            <a:r>
              <a:rPr lang="en-US" sz="4000" dirty="0"/>
              <a:t>The universe was created by God with a certain order and laws to govern it.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35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483" y="601802"/>
            <a:ext cx="3595601" cy="4952492"/>
          </a:xfrm>
        </p:spPr>
        <p:txBody>
          <a:bodyPr>
            <a:normAutofit/>
          </a:bodyPr>
          <a:lstStyle/>
          <a:p>
            <a:r>
              <a:rPr lang="en-US" sz="4400" dirty="0"/>
              <a:t>Biblical </a:t>
            </a:r>
            <a:br>
              <a:rPr lang="en-US" sz="4400" dirty="0"/>
            </a:br>
            <a:r>
              <a:rPr lang="en-US" sz="4400" dirty="0"/>
              <a:t>viewpoint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(How were things made and how are they governed)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078" y="538070"/>
            <a:ext cx="4713421" cy="5413280"/>
          </a:xfrm>
        </p:spPr>
        <p:txBody>
          <a:bodyPr>
            <a:normAutofit/>
          </a:bodyPr>
          <a:lstStyle/>
          <a:p>
            <a:r>
              <a:rPr lang="en-US" sz="4000" dirty="0"/>
              <a:t>Genesis 1</a:t>
            </a:r>
          </a:p>
          <a:p>
            <a:r>
              <a:rPr lang="en-US" sz="4000" dirty="0"/>
              <a:t>John 1:1-4</a:t>
            </a:r>
          </a:p>
          <a:p>
            <a:r>
              <a:rPr lang="en-US" sz="4000" dirty="0"/>
              <a:t>Psalm 33:6</a:t>
            </a:r>
          </a:p>
          <a:p>
            <a:r>
              <a:rPr lang="en-US" sz="4000" dirty="0"/>
              <a:t>Psalm 104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33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482" y="601802"/>
            <a:ext cx="343142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Biblical </a:t>
            </a:r>
            <a:br>
              <a:rPr lang="en-US" sz="4400" dirty="0"/>
            </a:br>
            <a:r>
              <a:rPr lang="en-US" sz="4400" dirty="0"/>
              <a:t>viewpoint</a:t>
            </a:r>
            <a:br>
              <a:rPr lang="en-US" sz="4400" dirty="0"/>
            </a:br>
            <a:br>
              <a:rPr lang="en-US" sz="4400" dirty="0"/>
            </a:br>
            <a:r>
              <a:rPr lang="en-US" sz="3200" dirty="0">
                <a:solidFill>
                  <a:schemeClr val="tx1"/>
                </a:solidFill>
              </a:rPr>
              <a:t>(The creation proclaims of its own accord that it was made by God)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092" y="325464"/>
            <a:ext cx="4837407" cy="618382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Psalm 19:1-2</a:t>
            </a:r>
          </a:p>
          <a:p>
            <a:pPr marL="0" indent="0">
              <a:buNone/>
            </a:pPr>
            <a:r>
              <a:rPr lang="en-US" dirty="0"/>
              <a:t>The heavens declare the glory of God;</a:t>
            </a:r>
            <a:br>
              <a:rPr lang="en-US" sz="4000" dirty="0"/>
            </a:br>
            <a:r>
              <a:rPr lang="en-US" dirty="0"/>
              <a:t>    the skies proclaim the work of his hands.</a:t>
            </a:r>
            <a:br>
              <a:rPr lang="en-US" sz="4000" dirty="0"/>
            </a:br>
            <a:r>
              <a:rPr lang="en-US" dirty="0"/>
              <a:t>Day after day they pour forth speech;</a:t>
            </a:r>
            <a:br>
              <a:rPr lang="en-US" sz="4000" dirty="0"/>
            </a:br>
            <a:r>
              <a:rPr lang="en-US" dirty="0"/>
              <a:t>    night after night they reveal knowledge.</a:t>
            </a:r>
            <a:endParaRPr lang="en-US" sz="4000" dirty="0"/>
          </a:p>
          <a:p>
            <a:r>
              <a:rPr lang="en-US" sz="3000" dirty="0">
                <a:solidFill>
                  <a:srgbClr val="FFFF00"/>
                </a:solidFill>
              </a:rPr>
              <a:t>Romans 1:18-20</a:t>
            </a:r>
          </a:p>
          <a:p>
            <a:pPr marL="0" indent="0">
              <a:buNone/>
            </a:pPr>
            <a:r>
              <a:rPr lang="en-US" sz="2100" dirty="0"/>
              <a:t>The wrath of God is being revealed from heaven against all the godlessness and wickedness of people, who suppress the truth by their wickedness, </a:t>
            </a:r>
            <a:r>
              <a:rPr lang="en-US" sz="2100" b="1" baseline="30000" dirty="0"/>
              <a:t>19 </a:t>
            </a:r>
            <a:r>
              <a:rPr lang="en-US" sz="2100" dirty="0"/>
              <a:t>since what may be known about God is plain to them, because God has made it plain to them. </a:t>
            </a:r>
            <a:r>
              <a:rPr lang="en-US" sz="2100" b="1" baseline="30000" dirty="0"/>
              <a:t>20 </a:t>
            </a:r>
            <a:r>
              <a:rPr lang="en-US" sz="2100" b="1" u="sng" dirty="0">
                <a:solidFill>
                  <a:srgbClr val="00B0F0"/>
                </a:solidFill>
              </a:rPr>
              <a:t>For since the creation of the world God’s invisible qualities—his eternal power and divine nature—have been clearly seen, being understood from what has been made,</a:t>
            </a:r>
            <a:r>
              <a:rPr lang="en-US" sz="2100" dirty="0"/>
              <a:t> so that people are without excuse.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0775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538070"/>
            <a:ext cx="7829549" cy="5413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does the creation proclaim the existence of God to you?</a:t>
            </a:r>
          </a:p>
        </p:txBody>
      </p:sp>
    </p:spTree>
    <p:extLst>
      <p:ext uri="{BB962C8B-B14F-4D97-AF65-F5344CB8AC3E}">
        <p14:creationId xmlns:p14="http://schemas.microsoft.com/office/powerpoint/2010/main" val="229127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482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Evidences of Intelligent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944" y="538070"/>
            <a:ext cx="5249555" cy="541328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Complex </a:t>
            </a:r>
            <a:r>
              <a:rPr lang="en-US" sz="4000" dirty="0" err="1"/>
              <a:t>nano</a:t>
            </a:r>
            <a:r>
              <a:rPr lang="en-US" sz="4000" dirty="0"/>
              <a:t>-technology within a cell. A level of engineering exists that is more advanced than anything we have created.</a:t>
            </a:r>
          </a:p>
          <a:p>
            <a:r>
              <a:rPr lang="en-US" sz="4000" dirty="0"/>
              <a:t>DNA – There is a wealth of information stored in DNA. It is a code of sorts that tells the cell what to do, like an instruction manual. Sounds like it may have a designer behind it.</a:t>
            </a:r>
          </a:p>
        </p:txBody>
      </p:sp>
    </p:spTree>
    <p:extLst>
      <p:ext uri="{BB962C8B-B14F-4D97-AF65-F5344CB8AC3E}">
        <p14:creationId xmlns:p14="http://schemas.microsoft.com/office/powerpoint/2010/main" val="24114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482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Evidences of Intelligent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944" y="538070"/>
            <a:ext cx="5249555" cy="5413280"/>
          </a:xfrm>
        </p:spPr>
        <p:txBody>
          <a:bodyPr>
            <a:normAutofit/>
          </a:bodyPr>
          <a:lstStyle/>
          <a:p>
            <a:r>
              <a:rPr lang="en-US" sz="4000" dirty="0"/>
              <a:t>Acts 14:15-17</a:t>
            </a:r>
            <a:endParaRPr lang="en-US" sz="3800" dirty="0"/>
          </a:p>
          <a:p>
            <a:pPr lvl="1"/>
            <a:r>
              <a:rPr lang="en-US" sz="3800" dirty="0"/>
              <a:t>Good things on earth and our joy in them point to God.</a:t>
            </a:r>
          </a:p>
        </p:txBody>
      </p:sp>
    </p:spTree>
    <p:extLst>
      <p:ext uri="{BB962C8B-B14F-4D97-AF65-F5344CB8AC3E}">
        <p14:creationId xmlns:p14="http://schemas.microsoft.com/office/powerpoint/2010/main" val="177157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5CD4-8B3D-47C5-AB37-8E2DA593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E30E-DC33-47CB-B7D4-7D4928719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7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this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To bolster our own assurance and confidence that the contents of the Bible are true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To have reasons and defenses for those who do not know the validity of the God, Jesus, and the Bible</a:t>
            </a:r>
          </a:p>
          <a:p>
            <a:pPr>
              <a:spcBef>
                <a:spcPts val="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72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559678"/>
            <a:ext cx="2991173" cy="4952492"/>
          </a:xfrm>
        </p:spPr>
        <p:txBody>
          <a:bodyPr>
            <a:normAutofit/>
          </a:bodyPr>
          <a:lstStyle/>
          <a:p>
            <a:r>
              <a:rPr lang="en-US" sz="4400" dirty="0"/>
              <a:t>Origins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Materialist</a:t>
            </a:r>
          </a:p>
          <a:p>
            <a:endParaRPr lang="en-US" sz="4400" dirty="0"/>
          </a:p>
          <a:p>
            <a:r>
              <a:rPr lang="en-US" sz="4400" dirty="0"/>
              <a:t>Biblical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63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4" y="559678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Materialist viewpoint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8070"/>
            <a:ext cx="4686299" cy="5413280"/>
          </a:xfrm>
        </p:spPr>
        <p:txBody>
          <a:bodyPr>
            <a:normAutofit/>
          </a:bodyPr>
          <a:lstStyle/>
          <a:p>
            <a:r>
              <a:rPr lang="en-US" sz="4000" dirty="0"/>
              <a:t>Matter just happened to exist.</a:t>
            </a:r>
          </a:p>
          <a:p>
            <a:r>
              <a:rPr lang="en-US" sz="4000" dirty="0"/>
              <a:t>Matter has always existed. </a:t>
            </a:r>
          </a:p>
          <a:p>
            <a:r>
              <a:rPr lang="en-US" sz="4000" dirty="0"/>
              <a:t>Matter just formed out of nothing somehow.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38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564610" cy="4952492"/>
          </a:xfrm>
        </p:spPr>
        <p:txBody>
          <a:bodyPr>
            <a:normAutofit/>
          </a:bodyPr>
          <a:lstStyle/>
          <a:p>
            <a:r>
              <a:rPr lang="en-US" sz="4400" dirty="0"/>
              <a:t>Materialist viewpoint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General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8070"/>
            <a:ext cx="4686299" cy="541328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Matter behaves and has always behaved  in certain fixed ways. </a:t>
            </a:r>
          </a:p>
          <a:p>
            <a:r>
              <a:rPr lang="en-US" sz="4000" dirty="0"/>
              <a:t>(According to the laws of science that we can observe today.)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707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Materialist viewpoint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8070"/>
            <a:ext cx="4686299" cy="5413280"/>
          </a:xfrm>
        </p:spPr>
        <p:txBody>
          <a:bodyPr>
            <a:normAutofit/>
          </a:bodyPr>
          <a:lstStyle/>
          <a:p>
            <a:r>
              <a:rPr lang="en-US" sz="4000" dirty="0"/>
              <a:t>Big Bang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Chemical Evolution</a:t>
            </a:r>
          </a:p>
          <a:p>
            <a:endParaRPr lang="en-US" sz="4000" dirty="0"/>
          </a:p>
          <a:p>
            <a:r>
              <a:rPr lang="en-US" sz="4000" dirty="0"/>
              <a:t>Darwin &amp; Biological Evolution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75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9678"/>
            <a:ext cx="3657600" cy="4952492"/>
          </a:xfrm>
        </p:spPr>
        <p:txBody>
          <a:bodyPr>
            <a:normAutofit/>
          </a:bodyPr>
          <a:lstStyle/>
          <a:p>
            <a:r>
              <a:rPr lang="en-US" sz="4400" dirty="0"/>
              <a:t>How did the stuff that went “bang”</a:t>
            </a:r>
            <a:br>
              <a:rPr lang="en-US" sz="4400" dirty="0"/>
            </a:br>
            <a:r>
              <a:rPr lang="en-US" sz="4400" dirty="0"/>
              <a:t> come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914900" cy="5815405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None of the materialist explanations can explain how the first matter came into existence.</a:t>
            </a:r>
            <a:endParaRPr lang="en-US" sz="4800" dirty="0"/>
          </a:p>
          <a:p>
            <a:r>
              <a:rPr lang="en-US" sz="4000" dirty="0"/>
              <a:t>Most explanations involve a “nothing” that is actually something.</a:t>
            </a:r>
          </a:p>
          <a:p>
            <a:r>
              <a:rPr lang="en-US" sz="4000" dirty="0"/>
              <a:t>For instance…</a:t>
            </a:r>
            <a:br>
              <a:rPr lang="en-US" sz="4000" dirty="0"/>
            </a:br>
            <a:br>
              <a:rPr lang="en-US" sz="48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75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urEFoaI1iY">
            <a:hlinkClick r:id="" action="ppaction://media"/>
            <a:extLst>
              <a:ext uri="{FF2B5EF4-FFF2-40B4-BE49-F238E27FC236}">
                <a16:creationId xmlns:a16="http://schemas.microsoft.com/office/drawing/2014/main" id="{B2DA8771-E30E-4C41-A1DD-6BB27933033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9678"/>
            <a:ext cx="3657600" cy="4952492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Where did the initial energy of the big bang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914900" cy="5815405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Scientists are still searching…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10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8040</TotalTime>
  <Words>428</Words>
  <Application>Microsoft Office PowerPoint</Application>
  <PresentationFormat>On-screen Show (4:3)</PresentationFormat>
  <Paragraphs>62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Schoolbook</vt:lpstr>
      <vt:lpstr>Corbel</vt:lpstr>
      <vt:lpstr>Headlines</vt:lpstr>
      <vt:lpstr>Christian Evidences</vt:lpstr>
      <vt:lpstr>Purposes of this study</vt:lpstr>
      <vt:lpstr>Origins  </vt:lpstr>
      <vt:lpstr>Materialist viewpoint</vt:lpstr>
      <vt:lpstr>Materialist viewpoint  General Rule</vt:lpstr>
      <vt:lpstr>Materialist viewpoint</vt:lpstr>
      <vt:lpstr>How did the stuff that went “bang”  come about?</vt:lpstr>
      <vt:lpstr>PowerPoint Presentation</vt:lpstr>
      <vt:lpstr>Where did the initial energy of the big bang come from?</vt:lpstr>
      <vt:lpstr>Consider the probability</vt:lpstr>
      <vt:lpstr>How life evolved according to Darwin’s theory of evolution.   The mechanism of his evolution is natural selection, so this would take billions of years.</vt:lpstr>
      <vt:lpstr>Two Questions</vt:lpstr>
      <vt:lpstr>Biblical viewpoint</vt:lpstr>
      <vt:lpstr>Biblical  viewpoint  (How were things made and how are they governed)</vt:lpstr>
      <vt:lpstr>Biblical  viewpoint  (The creation proclaims of its own accord that it was made by God)</vt:lpstr>
      <vt:lpstr>PowerPoint Presentation</vt:lpstr>
      <vt:lpstr>Evidences of Intelligent Design</vt:lpstr>
      <vt:lpstr>Evidences of Intelligent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Evidences</dc:title>
  <dc:creator>Microsoft Office User</dc:creator>
  <cp:lastModifiedBy>Krueger, Michael S</cp:lastModifiedBy>
  <cp:revision>47</cp:revision>
  <dcterms:created xsi:type="dcterms:W3CDTF">2018-05-28T15:14:19Z</dcterms:created>
  <dcterms:modified xsi:type="dcterms:W3CDTF">2018-06-07T00:21:37Z</dcterms:modified>
</cp:coreProperties>
</file>