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308" r:id="rId3"/>
    <p:sldId id="271" r:id="rId4"/>
    <p:sldId id="293" r:id="rId5"/>
    <p:sldId id="307" r:id="rId6"/>
    <p:sldId id="309" r:id="rId7"/>
    <p:sldId id="280" r:id="rId8"/>
    <p:sldId id="306" r:id="rId9"/>
    <p:sldId id="297" r:id="rId10"/>
    <p:sldId id="311" r:id="rId11"/>
    <p:sldId id="310" r:id="rId12"/>
    <p:sldId id="312" r:id="rId13"/>
    <p:sldId id="313" r:id="rId14"/>
    <p:sldId id="314" r:id="rId15"/>
    <p:sldId id="315" r:id="rId16"/>
    <p:sldId id="316" r:id="rId17"/>
    <p:sldId id="317" r:id="rId18"/>
    <p:sldId id="318" r:id="rId19"/>
    <p:sldId id="290" r:id="rId20"/>
    <p:sldId id="291" r:id="rId21"/>
    <p:sldId id="319" r:id="rId22"/>
    <p:sldId id="320" r:id="rId23"/>
    <p:sldId id="321" r:id="rId24"/>
    <p:sldId id="322" r:id="rId25"/>
    <p:sldId id="292" r:id="rId26"/>
    <p:sldId id="324" r:id="rId27"/>
    <p:sldId id="325" r:id="rId28"/>
    <p:sldId id="326" r:id="rId29"/>
    <p:sldId id="327" r:id="rId30"/>
    <p:sldId id="328" r:id="rId31"/>
    <p:sldId id="329" r:id="rId32"/>
    <p:sldId id="332" r:id="rId33"/>
    <p:sldId id="330" r:id="rId34"/>
    <p:sldId id="33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7"/>
  </p:normalViewPr>
  <p:slideViewPr>
    <p:cSldViewPr snapToGrid="0" snapToObjects="1">
      <p:cViewPr>
        <p:scale>
          <a:sx n="66" d="100"/>
          <a:sy n="66" d="100"/>
        </p:scale>
        <p:origin x="1272" y="72"/>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3C633830-2244-49AE-BC4A-47F415C177C6}" type="datetimeFigureOut">
              <a:rPr lang="en-US" smtClean="0"/>
              <a:pPr/>
              <a:t>6/17/2018</a:t>
            </a:fld>
            <a:endParaRPr lang="en-US" dirty="0"/>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2AC27A5A-7290-4DE1-BA94-4BE8A8E57DCF}" type="slidenum">
              <a:rPr lang="en-US" smtClean="0"/>
              <a:pPr/>
              <a:t>‹#›</a:t>
            </a:fld>
            <a:endParaRPr lang="en-US" dirty="0"/>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232779"/>
      </p:ext>
    </p:extLst>
  </p:cSld>
  <p:clrMapOvr>
    <a:masterClrMapping/>
  </p:clrMapOvr>
  <p:extLst mod="1">
    <p:ext uri="{DCECCB84-F9BA-43D5-87BE-67443E8EF086}">
      <p15:sldGuideLst xmlns:p15="http://schemas.microsoft.com/office/powerpoint/2012/main">
        <p15:guide id="1" orient="horz" pos="7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9933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3C633830-2244-49AE-BC4A-47F415C177C6}" type="datetimeFigureOut">
              <a:rPr lang="en-US" smtClean="0"/>
              <a:t>6/17/2018</a:t>
            </a:fld>
            <a:endParaRPr lang="en-US" dirty="0"/>
          </a:p>
        </p:txBody>
      </p:sp>
      <p:sp>
        <p:nvSpPr>
          <p:cNvPr id="5" name="Footer Placeholder 4"/>
          <p:cNvSpPr>
            <a:spLocks noGrp="1"/>
          </p:cNvSpPr>
          <p:nvPr>
            <p:ph type="ftr" sz="quarter" idx="11"/>
          </p:nvPr>
        </p:nvSpPr>
        <p:spPr>
          <a:xfrm>
            <a:off x="4902140" y="6315950"/>
            <a:ext cx="2861142" cy="365125"/>
          </a:xfrm>
        </p:spPr>
        <p:txBody>
          <a:bodyPr/>
          <a:lstStyle/>
          <a:p>
            <a:endParaRPr lang="en-US" dirty="0"/>
          </a:p>
        </p:txBody>
      </p:sp>
      <p:sp>
        <p:nvSpPr>
          <p:cNvPr id="6" name="Slide Number Placeholder 5"/>
          <p:cNvSpPr>
            <a:spLocks noGrp="1"/>
          </p:cNvSpPr>
          <p:nvPr>
            <p:ph type="sldNum" sz="quarter" idx="12"/>
          </p:nvPr>
        </p:nvSpPr>
        <p:spPr>
          <a:xfrm>
            <a:off x="8736012" y="5607593"/>
            <a:ext cx="407987" cy="365125"/>
          </a:xfrm>
        </p:spPr>
        <p:txBody>
          <a:bodyPr/>
          <a:lstStyle/>
          <a:p>
            <a:fld id="{2AC27A5A-7290-4DE1-BA94-4BE8A8E57DCF}" type="slidenum">
              <a:rPr lang="en-US" smtClean="0"/>
              <a:t>‹#›</a:t>
            </a:fld>
            <a:endParaRPr lang="en-US" dirty="0"/>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696416"/>
      </p:ext>
    </p:extLst>
  </p:cSld>
  <p:clrMapOvr>
    <a:masterClrMapping/>
  </p:clrMapOvr>
  <p:extLst mod="1">
    <p:ext uri="{DCECCB84-F9BA-43D5-87BE-67443E8EF086}">
      <p15:sldGuideLst xmlns:p15="http://schemas.microsoft.com/office/powerpoint/2012/main">
        <p15:guide id="1" pos="6456">
          <p15:clr>
            <a:srgbClr val="FBAE40"/>
          </p15:clr>
        </p15:guide>
        <p15:guide id="2" pos="484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2112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3C633830-2244-49AE-BC4A-47F415C177C6}" type="datetimeFigureOut">
              <a:rPr lang="en-US" smtClean="0"/>
              <a:pPr/>
              <a:t>6/17/2018</a:t>
            </a:fld>
            <a:endParaRPr lang="en-US" dirty="0"/>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2AC27A5A-7290-4DE1-BA94-4BE8A8E57DCF}" type="slidenum">
              <a:rPr lang="en-US" smtClean="0"/>
              <a:pPr/>
              <a:t>‹#›</a:t>
            </a:fld>
            <a:endParaRPr lang="en-US" dirty="0"/>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843098"/>
      </p:ext>
    </p:extLst>
  </p:cSld>
  <p:clrMapOvr>
    <a:masterClrMapping/>
  </p:clrMapOvr>
  <p:extLst mod="1">
    <p:ext uri="{DCECCB84-F9BA-43D5-87BE-67443E8EF086}">
      <p15:sldGuideLst xmlns:p15="http://schemas.microsoft.com/office/powerpoint/2012/main">
        <p15:guide id="1" pos="6456">
          <p15:clr>
            <a:srgbClr val="FBAE40"/>
          </p15:clr>
        </p15:guide>
        <p15:guide id="2" pos="48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6751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81575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93891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70465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8619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06790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3C633830-2244-49AE-BC4A-47F415C177C6}" type="datetimeFigureOut">
              <a:rPr lang="en-US" smtClean="0"/>
              <a:pPr/>
              <a:t>6/17/2018</a:t>
            </a:fld>
            <a:endParaRPr lang="en-US" dirty="0"/>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2AC27A5A-7290-4DE1-BA94-4BE8A8E57DCF}" type="slidenum">
              <a:rPr lang="en-US" smtClean="0"/>
              <a:pPr/>
              <a:t>‹#›</a:t>
            </a:fld>
            <a:endParaRPr lang="en-US" dirty="0"/>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956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12598"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9" pos="2124" userDrawn="1">
          <p15:clr>
            <a:srgbClr val="F26B43"/>
          </p15:clr>
        </p15:guide>
        <p15:guide id="10" pos="360" userDrawn="1">
          <p15:clr>
            <a:srgbClr val="F26B43"/>
          </p15:clr>
        </p15:guide>
        <p15:guide id="11" orient="horz" pos="432" userDrawn="1">
          <p15:clr>
            <a:srgbClr val="F26B43"/>
          </p15:clr>
        </p15:guide>
        <p15:guide id="12" pos="5400" userDrawn="1">
          <p15:clr>
            <a:srgbClr val="F26B43"/>
          </p15:clr>
        </p15:guide>
        <p15:guide id="13" pos="24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685" y="1714720"/>
            <a:ext cx="5275772" cy="1643684"/>
          </a:xfrm>
        </p:spPr>
        <p:txBody>
          <a:bodyPr/>
          <a:lstStyle/>
          <a:p>
            <a:r>
              <a:rPr lang="en-US" dirty="0"/>
              <a:t>Christian Evidences</a:t>
            </a:r>
          </a:p>
        </p:txBody>
      </p:sp>
      <p:sp>
        <p:nvSpPr>
          <p:cNvPr id="3" name="Subtitle 2"/>
          <p:cNvSpPr>
            <a:spLocks noGrp="1"/>
          </p:cNvSpPr>
          <p:nvPr>
            <p:ph type="subTitle" idx="1"/>
          </p:nvPr>
        </p:nvSpPr>
        <p:spPr>
          <a:xfrm>
            <a:off x="816684" y="3669350"/>
            <a:ext cx="8125838" cy="838777"/>
          </a:xfrm>
        </p:spPr>
        <p:txBody>
          <a:bodyPr>
            <a:noAutofit/>
          </a:bodyPr>
          <a:lstStyle/>
          <a:p>
            <a:r>
              <a:rPr lang="en-US" sz="4400" dirty="0"/>
              <a:t>Summer 2018</a:t>
            </a:r>
          </a:p>
          <a:p>
            <a:r>
              <a:rPr lang="en-US" sz="4400" dirty="0"/>
              <a:t>June 17: Evidences of Jesus</a:t>
            </a:r>
          </a:p>
        </p:txBody>
      </p:sp>
    </p:spTree>
    <p:extLst>
      <p:ext uri="{BB962C8B-B14F-4D97-AF65-F5344CB8AC3E}">
        <p14:creationId xmlns:p14="http://schemas.microsoft.com/office/powerpoint/2010/main" val="167038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t>Gospels and Accuracy</a:t>
            </a:r>
            <a:endParaRPr lang="en-US" sz="4400" dirty="0">
              <a:solidFill>
                <a:schemeClr val="tx1"/>
              </a:solidFill>
            </a:endParaRPr>
          </a:p>
        </p:txBody>
      </p:sp>
      <p:sp>
        <p:nvSpPr>
          <p:cNvPr id="3" name="Content Placeholder 2"/>
          <p:cNvSpPr>
            <a:spLocks noGrp="1"/>
          </p:cNvSpPr>
          <p:nvPr>
            <p:ph idx="1"/>
          </p:nvPr>
        </p:nvSpPr>
        <p:spPr>
          <a:xfrm>
            <a:off x="3322944" y="0"/>
            <a:ext cx="5821056" cy="6858000"/>
          </a:xfrm>
        </p:spPr>
        <p:txBody>
          <a:bodyPr>
            <a:normAutofit fontScale="92500"/>
          </a:bodyPr>
          <a:lstStyle/>
          <a:p>
            <a:pPr lvl="1"/>
            <a:endParaRPr lang="en-US" sz="3800" dirty="0">
              <a:solidFill>
                <a:schemeClr val="tx1"/>
              </a:solidFill>
            </a:endParaRPr>
          </a:p>
          <a:p>
            <a:pPr lvl="1"/>
            <a:endParaRPr lang="en-US" sz="3800" dirty="0">
              <a:solidFill>
                <a:schemeClr val="tx1"/>
              </a:solidFill>
            </a:endParaRPr>
          </a:p>
          <a:p>
            <a:pPr lvl="1"/>
            <a:r>
              <a:rPr lang="en-US" sz="3800" dirty="0">
                <a:solidFill>
                  <a:schemeClr val="tx1"/>
                </a:solidFill>
              </a:rPr>
              <a:t>Luke’s writings likely from the 50s or A.D.60</a:t>
            </a:r>
          </a:p>
          <a:p>
            <a:r>
              <a:rPr lang="en-US" sz="4000" dirty="0">
                <a:solidFill>
                  <a:schemeClr val="tx1"/>
                </a:solidFill>
              </a:rPr>
              <a:t>Mark – even earlier than Luke</a:t>
            </a:r>
            <a:endParaRPr lang="en-US" sz="3800" dirty="0">
              <a:solidFill>
                <a:schemeClr val="tx1"/>
              </a:solidFill>
            </a:endParaRPr>
          </a:p>
          <a:p>
            <a:pPr lvl="1"/>
            <a:r>
              <a:rPr lang="en-US" sz="3800" dirty="0">
                <a:solidFill>
                  <a:schemeClr val="tx1"/>
                </a:solidFill>
              </a:rPr>
              <a:t>Eyewitnesses of Jesus were around when Mark wrote his gospel, as well as for the early letters of Paul.</a:t>
            </a:r>
          </a:p>
        </p:txBody>
      </p:sp>
      <p:sp>
        <p:nvSpPr>
          <p:cNvPr id="5" name="TextBox 4">
            <a:extLst>
              <a:ext uri="{FF2B5EF4-FFF2-40B4-BE49-F238E27FC236}">
                <a16:creationId xmlns:a16="http://schemas.microsoft.com/office/drawing/2014/main" id="{C81E5330-A23F-45C8-B22C-A455F5BE03F8}"/>
              </a:ext>
            </a:extLst>
          </p:cNvPr>
          <p:cNvSpPr txBox="1"/>
          <p:nvPr/>
        </p:nvSpPr>
        <p:spPr>
          <a:xfrm>
            <a:off x="3342982" y="202682"/>
            <a:ext cx="5610831" cy="1077218"/>
          </a:xfrm>
          <a:prstGeom prst="rect">
            <a:avLst/>
          </a:prstGeom>
          <a:solidFill>
            <a:srgbClr val="FFFF00"/>
          </a:solidFill>
        </p:spPr>
        <p:txBody>
          <a:bodyPr wrap="none" rtlCol="0">
            <a:spAutoFit/>
          </a:bodyPr>
          <a:lstStyle/>
          <a:p>
            <a:pPr algn="ctr"/>
            <a:r>
              <a:rPr lang="en-US" sz="3200" dirty="0">
                <a:solidFill>
                  <a:schemeClr val="bg1"/>
                </a:solidFill>
              </a:rPr>
              <a:t>Are the gospels too far removed</a:t>
            </a:r>
          </a:p>
          <a:p>
            <a:pPr algn="ctr"/>
            <a:r>
              <a:rPr lang="en-US" sz="3200" dirty="0">
                <a:solidFill>
                  <a:schemeClr val="bg1"/>
                </a:solidFill>
              </a:rPr>
              <a:t> to be accurate?</a:t>
            </a:r>
          </a:p>
        </p:txBody>
      </p:sp>
    </p:spTree>
    <p:extLst>
      <p:ext uri="{BB962C8B-B14F-4D97-AF65-F5344CB8AC3E}">
        <p14:creationId xmlns:p14="http://schemas.microsoft.com/office/powerpoint/2010/main" val="295138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3" y="601802"/>
            <a:ext cx="3297173" cy="4952492"/>
          </a:xfrm>
        </p:spPr>
        <p:txBody>
          <a:bodyPr>
            <a:normAutofit/>
          </a:bodyPr>
          <a:lstStyle/>
          <a:p>
            <a:r>
              <a:rPr lang="en-US" sz="4400" dirty="0">
                <a:solidFill>
                  <a:schemeClr val="tx1"/>
                </a:solidFill>
              </a:rPr>
              <a:t>Clearing up Controversy</a:t>
            </a:r>
          </a:p>
        </p:txBody>
      </p:sp>
      <p:sp>
        <p:nvSpPr>
          <p:cNvPr id="3" name="Content Placeholder 2"/>
          <p:cNvSpPr>
            <a:spLocks noGrp="1"/>
          </p:cNvSpPr>
          <p:nvPr>
            <p:ph idx="1"/>
          </p:nvPr>
        </p:nvSpPr>
        <p:spPr>
          <a:xfrm>
            <a:off x="3322944" y="0"/>
            <a:ext cx="5821056" cy="6858000"/>
          </a:xfrm>
        </p:spPr>
        <p:txBody>
          <a:bodyPr>
            <a:normAutofit/>
          </a:bodyPr>
          <a:lstStyle/>
          <a:p>
            <a:pPr lvl="1"/>
            <a:endParaRPr lang="en-US" sz="3800" dirty="0">
              <a:solidFill>
                <a:schemeClr val="tx1"/>
              </a:solidFill>
            </a:endParaRPr>
          </a:p>
          <a:p>
            <a:pPr lvl="1"/>
            <a:endParaRPr lang="en-US" sz="3800" dirty="0">
              <a:solidFill>
                <a:schemeClr val="tx1"/>
              </a:solidFill>
            </a:endParaRPr>
          </a:p>
          <a:p>
            <a:pPr lvl="1"/>
            <a:endParaRPr lang="en-US" sz="3800" dirty="0">
              <a:solidFill>
                <a:schemeClr val="tx1"/>
              </a:solidFill>
            </a:endParaRPr>
          </a:p>
          <a:p>
            <a:pPr lvl="1"/>
            <a:r>
              <a:rPr lang="en-US" sz="3800" dirty="0">
                <a:solidFill>
                  <a:schemeClr val="tx1"/>
                </a:solidFill>
              </a:rPr>
              <a:t>1 Corinthians 15</a:t>
            </a:r>
          </a:p>
          <a:p>
            <a:pPr lvl="1"/>
            <a:r>
              <a:rPr lang="en-US" sz="3800" dirty="0">
                <a:solidFill>
                  <a:schemeClr val="tx1"/>
                </a:solidFill>
              </a:rPr>
              <a:t>In Acts – Jesus appears to Paul in the year A.D. 32</a:t>
            </a:r>
          </a:p>
          <a:p>
            <a:pPr lvl="2"/>
            <a:r>
              <a:rPr lang="en-US" sz="3600" dirty="0">
                <a:solidFill>
                  <a:schemeClr val="tx1"/>
                </a:solidFill>
              </a:rPr>
              <a:t>Conclusion – the resurrection was taught before it was written down</a:t>
            </a:r>
          </a:p>
        </p:txBody>
      </p:sp>
      <p:sp>
        <p:nvSpPr>
          <p:cNvPr id="5" name="TextBox 4">
            <a:extLst>
              <a:ext uri="{FF2B5EF4-FFF2-40B4-BE49-F238E27FC236}">
                <a16:creationId xmlns:a16="http://schemas.microsoft.com/office/drawing/2014/main" id="{C81E5330-A23F-45C8-B22C-A455F5BE03F8}"/>
              </a:ext>
            </a:extLst>
          </p:cNvPr>
          <p:cNvSpPr txBox="1"/>
          <p:nvPr/>
        </p:nvSpPr>
        <p:spPr>
          <a:xfrm>
            <a:off x="3594660" y="186640"/>
            <a:ext cx="5107488" cy="2062103"/>
          </a:xfrm>
          <a:prstGeom prst="rect">
            <a:avLst/>
          </a:prstGeom>
          <a:solidFill>
            <a:srgbClr val="FFFF00"/>
          </a:solidFill>
        </p:spPr>
        <p:txBody>
          <a:bodyPr wrap="none" rtlCol="0">
            <a:spAutoFit/>
          </a:bodyPr>
          <a:lstStyle/>
          <a:p>
            <a:pPr algn="ctr"/>
            <a:r>
              <a:rPr lang="en-US" sz="3200" dirty="0">
                <a:solidFill>
                  <a:schemeClr val="bg1"/>
                </a:solidFill>
              </a:rPr>
              <a:t>There is a view that Christian </a:t>
            </a:r>
          </a:p>
          <a:p>
            <a:pPr algn="ctr"/>
            <a:r>
              <a:rPr lang="en-US" sz="3200" dirty="0">
                <a:solidFill>
                  <a:schemeClr val="bg1"/>
                </a:solidFill>
              </a:rPr>
              <a:t>beliefs in such things as the </a:t>
            </a:r>
          </a:p>
          <a:p>
            <a:pPr algn="ctr"/>
            <a:r>
              <a:rPr lang="en-US" sz="3200" dirty="0">
                <a:solidFill>
                  <a:schemeClr val="bg1"/>
                </a:solidFill>
              </a:rPr>
              <a:t>resurrection were gradually </a:t>
            </a:r>
          </a:p>
          <a:p>
            <a:pPr algn="ctr"/>
            <a:r>
              <a:rPr lang="en-US" sz="3200" dirty="0">
                <a:solidFill>
                  <a:schemeClr val="bg1"/>
                </a:solidFill>
              </a:rPr>
              <a:t>formulated over time.</a:t>
            </a:r>
          </a:p>
        </p:txBody>
      </p:sp>
    </p:spTree>
    <p:extLst>
      <p:ext uri="{BB962C8B-B14F-4D97-AF65-F5344CB8AC3E}">
        <p14:creationId xmlns:p14="http://schemas.microsoft.com/office/powerpoint/2010/main" val="698528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t>Gospels and Accuracy</a:t>
            </a:r>
            <a:endParaRPr lang="en-US" sz="4400" dirty="0">
              <a:solidFill>
                <a:schemeClr val="tx1"/>
              </a:solidFill>
            </a:endParaRPr>
          </a:p>
        </p:txBody>
      </p:sp>
      <p:sp>
        <p:nvSpPr>
          <p:cNvPr id="3" name="Content Placeholder 2"/>
          <p:cNvSpPr>
            <a:spLocks noGrp="1"/>
          </p:cNvSpPr>
          <p:nvPr>
            <p:ph idx="1"/>
          </p:nvPr>
        </p:nvSpPr>
        <p:spPr>
          <a:xfrm>
            <a:off x="3322944" y="0"/>
            <a:ext cx="5821056" cy="6858000"/>
          </a:xfrm>
        </p:spPr>
        <p:txBody>
          <a:bodyPr>
            <a:normAutofit lnSpcReduction="10000"/>
          </a:bodyPr>
          <a:lstStyle/>
          <a:p>
            <a:pPr lvl="1"/>
            <a:endParaRPr lang="en-US" sz="3800" dirty="0">
              <a:solidFill>
                <a:schemeClr val="tx1"/>
              </a:solidFill>
            </a:endParaRPr>
          </a:p>
          <a:p>
            <a:pPr lvl="1"/>
            <a:endParaRPr lang="en-US" sz="3800" dirty="0">
              <a:solidFill>
                <a:schemeClr val="tx1"/>
              </a:solidFill>
            </a:endParaRPr>
          </a:p>
          <a:p>
            <a:pPr lvl="1"/>
            <a:r>
              <a:rPr lang="en-US" sz="3800" dirty="0">
                <a:solidFill>
                  <a:schemeClr val="tx1"/>
                </a:solidFill>
              </a:rPr>
              <a:t>Oral culture - written was not the norm.</a:t>
            </a:r>
          </a:p>
          <a:p>
            <a:pPr lvl="2"/>
            <a:r>
              <a:rPr lang="en-US" sz="3600" dirty="0">
                <a:solidFill>
                  <a:schemeClr val="tx1"/>
                </a:solidFill>
              </a:rPr>
              <a:t>Great emphasis on memorization</a:t>
            </a:r>
          </a:p>
          <a:p>
            <a:r>
              <a:rPr lang="en-US" sz="4000" dirty="0">
                <a:solidFill>
                  <a:schemeClr val="tx1"/>
                </a:solidFill>
              </a:rPr>
              <a:t>Famous rabbis</a:t>
            </a:r>
          </a:p>
          <a:p>
            <a:r>
              <a:rPr lang="en-US" sz="4000" dirty="0">
                <a:solidFill>
                  <a:schemeClr val="tx1"/>
                </a:solidFill>
              </a:rPr>
              <a:t>Possible for disciples to memorize Jesus’ teachings?</a:t>
            </a:r>
          </a:p>
        </p:txBody>
      </p:sp>
      <p:sp>
        <p:nvSpPr>
          <p:cNvPr id="5" name="TextBox 4">
            <a:extLst>
              <a:ext uri="{FF2B5EF4-FFF2-40B4-BE49-F238E27FC236}">
                <a16:creationId xmlns:a16="http://schemas.microsoft.com/office/drawing/2014/main" id="{C81E5330-A23F-45C8-B22C-A455F5BE03F8}"/>
              </a:ext>
            </a:extLst>
          </p:cNvPr>
          <p:cNvSpPr txBox="1"/>
          <p:nvPr/>
        </p:nvSpPr>
        <p:spPr>
          <a:xfrm>
            <a:off x="3306116" y="202682"/>
            <a:ext cx="5684569" cy="1077218"/>
          </a:xfrm>
          <a:prstGeom prst="rect">
            <a:avLst/>
          </a:prstGeom>
          <a:solidFill>
            <a:srgbClr val="FFFF00"/>
          </a:solidFill>
        </p:spPr>
        <p:txBody>
          <a:bodyPr wrap="none" rtlCol="0">
            <a:spAutoFit/>
          </a:bodyPr>
          <a:lstStyle/>
          <a:p>
            <a:pPr algn="ctr"/>
            <a:r>
              <a:rPr lang="en-US" sz="3200" dirty="0">
                <a:solidFill>
                  <a:schemeClr val="bg1"/>
                </a:solidFill>
              </a:rPr>
              <a:t>Can word of mouth transmission</a:t>
            </a:r>
          </a:p>
          <a:p>
            <a:pPr algn="ctr"/>
            <a:r>
              <a:rPr lang="en-US" sz="3200" dirty="0">
                <a:solidFill>
                  <a:schemeClr val="bg1"/>
                </a:solidFill>
              </a:rPr>
              <a:t> be accurate?</a:t>
            </a:r>
          </a:p>
        </p:txBody>
      </p:sp>
    </p:spTree>
    <p:extLst>
      <p:ext uri="{BB962C8B-B14F-4D97-AF65-F5344CB8AC3E}">
        <p14:creationId xmlns:p14="http://schemas.microsoft.com/office/powerpoint/2010/main" val="264646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t>Gospels and Accuracy</a:t>
            </a:r>
            <a:endParaRPr lang="en-US" sz="4400" dirty="0">
              <a:solidFill>
                <a:schemeClr val="tx1"/>
              </a:solidFill>
            </a:endParaRPr>
          </a:p>
        </p:txBody>
      </p:sp>
      <p:sp>
        <p:nvSpPr>
          <p:cNvPr id="3" name="Content Placeholder 2"/>
          <p:cNvSpPr>
            <a:spLocks noGrp="1"/>
          </p:cNvSpPr>
          <p:nvPr>
            <p:ph idx="1"/>
          </p:nvPr>
        </p:nvSpPr>
        <p:spPr>
          <a:xfrm>
            <a:off x="3322944" y="0"/>
            <a:ext cx="5821056" cy="4523015"/>
          </a:xfrm>
        </p:spPr>
        <p:txBody>
          <a:bodyPr>
            <a:normAutofit fontScale="92500" lnSpcReduction="10000"/>
          </a:bodyPr>
          <a:lstStyle/>
          <a:p>
            <a:pPr lvl="1"/>
            <a:endParaRPr lang="en-US" sz="3800" dirty="0">
              <a:solidFill>
                <a:schemeClr val="tx1"/>
              </a:solidFill>
            </a:endParaRPr>
          </a:p>
          <a:p>
            <a:pPr lvl="1"/>
            <a:endParaRPr lang="en-US" sz="3800" dirty="0">
              <a:solidFill>
                <a:schemeClr val="tx1"/>
              </a:solidFill>
            </a:endParaRPr>
          </a:p>
          <a:p>
            <a:pPr lvl="2"/>
            <a:r>
              <a:rPr lang="en-US" sz="3600" dirty="0">
                <a:solidFill>
                  <a:schemeClr val="tx1"/>
                </a:solidFill>
              </a:rPr>
              <a:t>80-90% of Jesus’ teaching was in poetic form </a:t>
            </a:r>
          </a:p>
          <a:p>
            <a:pPr lvl="3"/>
            <a:r>
              <a:rPr lang="en-US" sz="3400" dirty="0">
                <a:solidFill>
                  <a:schemeClr val="tx1"/>
                </a:solidFill>
              </a:rPr>
              <a:t>(Had meter, balanced lines, parallelism, etc.) </a:t>
            </a:r>
          </a:p>
          <a:p>
            <a:r>
              <a:rPr lang="en-US" sz="4000" dirty="0">
                <a:solidFill>
                  <a:schemeClr val="tx1"/>
                </a:solidFill>
              </a:rPr>
              <a:t>Accepted flexibility</a:t>
            </a: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p:txBody>
      </p:sp>
      <p:sp>
        <p:nvSpPr>
          <p:cNvPr id="5" name="TextBox 4">
            <a:extLst>
              <a:ext uri="{FF2B5EF4-FFF2-40B4-BE49-F238E27FC236}">
                <a16:creationId xmlns:a16="http://schemas.microsoft.com/office/drawing/2014/main" id="{C81E5330-A23F-45C8-B22C-A455F5BE03F8}"/>
              </a:ext>
            </a:extLst>
          </p:cNvPr>
          <p:cNvSpPr txBox="1"/>
          <p:nvPr/>
        </p:nvSpPr>
        <p:spPr>
          <a:xfrm>
            <a:off x="3306116" y="202682"/>
            <a:ext cx="5684569" cy="1077218"/>
          </a:xfrm>
          <a:prstGeom prst="rect">
            <a:avLst/>
          </a:prstGeom>
          <a:solidFill>
            <a:srgbClr val="FFFF00"/>
          </a:solidFill>
        </p:spPr>
        <p:txBody>
          <a:bodyPr wrap="none" rtlCol="0">
            <a:spAutoFit/>
          </a:bodyPr>
          <a:lstStyle/>
          <a:p>
            <a:pPr algn="ctr"/>
            <a:r>
              <a:rPr lang="en-US" sz="3200" dirty="0">
                <a:solidFill>
                  <a:schemeClr val="bg1"/>
                </a:solidFill>
              </a:rPr>
              <a:t>Can word of mouth transmission</a:t>
            </a:r>
          </a:p>
          <a:p>
            <a:pPr algn="ctr"/>
            <a:r>
              <a:rPr lang="en-US" sz="3200" dirty="0">
                <a:solidFill>
                  <a:schemeClr val="bg1"/>
                </a:solidFill>
              </a:rPr>
              <a:t> be accurate?</a:t>
            </a:r>
          </a:p>
        </p:txBody>
      </p:sp>
      <p:sp>
        <p:nvSpPr>
          <p:cNvPr id="4" name="TextBox 3">
            <a:extLst>
              <a:ext uri="{FF2B5EF4-FFF2-40B4-BE49-F238E27FC236}">
                <a16:creationId xmlns:a16="http://schemas.microsoft.com/office/drawing/2014/main" id="{61E5E762-D5B7-4233-BF07-100F169F81D7}"/>
              </a:ext>
            </a:extLst>
          </p:cNvPr>
          <p:cNvSpPr txBox="1"/>
          <p:nvPr/>
        </p:nvSpPr>
        <p:spPr>
          <a:xfrm>
            <a:off x="3067050" y="4200077"/>
            <a:ext cx="6975021" cy="2708434"/>
          </a:xfrm>
          <a:prstGeom prst="rect">
            <a:avLst/>
          </a:prstGeom>
          <a:noFill/>
        </p:spPr>
        <p:txBody>
          <a:bodyPr wrap="square" rtlCol="0">
            <a:spAutoFit/>
          </a:bodyPr>
          <a:lstStyle/>
          <a:p>
            <a:pPr marL="1028700" lvl="1" indent="-571500">
              <a:buFont typeface="Arial" panose="020B0604020202020204" pitchFamily="34" charset="0"/>
              <a:buChar char="•"/>
            </a:pPr>
            <a:r>
              <a:rPr lang="en-US" sz="3700" dirty="0"/>
              <a:t>Fixed points (never alter)</a:t>
            </a:r>
          </a:p>
          <a:p>
            <a:pPr marL="1028700" lvl="1" indent="-571500">
              <a:buFont typeface="Arial" panose="020B0604020202020204" pitchFamily="34" charset="0"/>
              <a:buChar char="•"/>
            </a:pPr>
            <a:r>
              <a:rPr lang="en-US" sz="3700" dirty="0"/>
              <a:t>Omission</a:t>
            </a:r>
          </a:p>
          <a:p>
            <a:pPr marL="1028700" lvl="1" indent="-571500">
              <a:buFont typeface="Arial" panose="020B0604020202020204" pitchFamily="34" charset="0"/>
              <a:buChar char="•"/>
            </a:pPr>
            <a:r>
              <a:rPr lang="en-US" sz="3700" dirty="0"/>
              <a:t>Paraphrase</a:t>
            </a:r>
          </a:p>
          <a:p>
            <a:pPr marL="1028700" lvl="1" indent="-571500">
              <a:buFont typeface="Arial" panose="020B0604020202020204" pitchFamily="34" charset="0"/>
              <a:buChar char="•"/>
            </a:pPr>
            <a:r>
              <a:rPr lang="en-US" sz="3700" dirty="0"/>
              <a:t>Extra explanation</a:t>
            </a:r>
          </a:p>
          <a:p>
            <a:endParaRPr lang="en-US" dirty="0"/>
          </a:p>
        </p:txBody>
      </p:sp>
    </p:spTree>
    <p:extLst>
      <p:ext uri="{BB962C8B-B14F-4D97-AF65-F5344CB8AC3E}">
        <p14:creationId xmlns:p14="http://schemas.microsoft.com/office/powerpoint/2010/main" val="133167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t>Gospels and Accuracy</a:t>
            </a:r>
            <a:endParaRPr lang="en-US" sz="4400" dirty="0">
              <a:solidFill>
                <a:schemeClr val="tx1"/>
              </a:solidFill>
            </a:endParaRPr>
          </a:p>
        </p:txBody>
      </p:sp>
      <p:sp>
        <p:nvSpPr>
          <p:cNvPr id="3" name="Content Placeholder 2"/>
          <p:cNvSpPr>
            <a:spLocks noGrp="1"/>
          </p:cNvSpPr>
          <p:nvPr>
            <p:ph idx="1"/>
          </p:nvPr>
        </p:nvSpPr>
        <p:spPr>
          <a:xfrm>
            <a:off x="3322944" y="0"/>
            <a:ext cx="5821056" cy="4523015"/>
          </a:xfrm>
        </p:spPr>
        <p:txBody>
          <a:bodyPr>
            <a:normAutofit lnSpcReduction="10000"/>
          </a:bodyPr>
          <a:lstStyle/>
          <a:p>
            <a:pPr lvl="1"/>
            <a:endParaRPr lang="en-US" sz="3800" dirty="0">
              <a:solidFill>
                <a:schemeClr val="tx1"/>
              </a:solidFill>
            </a:endParaRPr>
          </a:p>
          <a:p>
            <a:pPr lvl="1"/>
            <a:endParaRPr lang="en-US" sz="3800" dirty="0">
              <a:solidFill>
                <a:schemeClr val="tx1"/>
              </a:solidFill>
            </a:endParaRPr>
          </a:p>
          <a:p>
            <a:pPr lvl="2"/>
            <a:r>
              <a:rPr lang="en-US" sz="3600" dirty="0">
                <a:solidFill>
                  <a:schemeClr val="tx1"/>
                </a:solidFill>
              </a:rPr>
              <a:t>Jesus prophesied in John 14:26</a:t>
            </a:r>
          </a:p>
          <a:p>
            <a:pPr lvl="3"/>
            <a:r>
              <a:rPr lang="en-US" sz="3800" dirty="0">
                <a:solidFill>
                  <a:schemeClr val="tx1"/>
                </a:solidFill>
              </a:rPr>
              <a:t>The Holy Spirit would “bring all things to their remembrance.”</a:t>
            </a: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p:txBody>
      </p:sp>
    </p:spTree>
    <p:extLst>
      <p:ext uri="{BB962C8B-B14F-4D97-AF65-F5344CB8AC3E}">
        <p14:creationId xmlns:p14="http://schemas.microsoft.com/office/powerpoint/2010/main" val="1429419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solidFill>
                  <a:schemeClr val="tx1"/>
                </a:solidFill>
              </a:rPr>
              <a:t>Did the writers have integrity?</a:t>
            </a:r>
          </a:p>
        </p:txBody>
      </p:sp>
      <p:sp>
        <p:nvSpPr>
          <p:cNvPr id="3" name="Content Placeholder 2"/>
          <p:cNvSpPr>
            <a:spLocks noGrp="1"/>
          </p:cNvSpPr>
          <p:nvPr>
            <p:ph idx="1"/>
          </p:nvPr>
        </p:nvSpPr>
        <p:spPr>
          <a:xfrm>
            <a:off x="3206569" y="0"/>
            <a:ext cx="5821056" cy="6567055"/>
          </a:xfrm>
        </p:spPr>
        <p:txBody>
          <a:bodyPr>
            <a:normAutofit/>
          </a:bodyPr>
          <a:lstStyle/>
          <a:p>
            <a:pPr lvl="2"/>
            <a:r>
              <a:rPr lang="en-US" sz="3800" dirty="0">
                <a:solidFill>
                  <a:schemeClr val="tx1"/>
                </a:solidFill>
              </a:rPr>
              <a:t>There is not any reasonable evidence to suggest that the writers of the gospels were anything but people of great integrity.</a:t>
            </a:r>
          </a:p>
          <a:p>
            <a:pPr lvl="2"/>
            <a:r>
              <a:rPr lang="en-US" sz="3800" dirty="0">
                <a:solidFill>
                  <a:schemeClr val="tx1"/>
                </a:solidFill>
              </a:rPr>
              <a:t>They were even willing to live out their beliefs to the point of horrifying deaths.</a:t>
            </a: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p:txBody>
      </p:sp>
    </p:spTree>
    <p:extLst>
      <p:ext uri="{BB962C8B-B14F-4D97-AF65-F5344CB8AC3E}">
        <p14:creationId xmlns:p14="http://schemas.microsoft.com/office/powerpoint/2010/main" val="153983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78" y="567936"/>
            <a:ext cx="3810000" cy="4952492"/>
          </a:xfrm>
        </p:spPr>
        <p:txBody>
          <a:bodyPr>
            <a:normAutofit/>
          </a:bodyPr>
          <a:lstStyle/>
          <a:p>
            <a:r>
              <a:rPr lang="en-US" sz="3600" dirty="0">
                <a:solidFill>
                  <a:schemeClr val="tx1"/>
                </a:solidFill>
              </a:rPr>
              <a:t>Inconsistencies?</a:t>
            </a:r>
          </a:p>
        </p:txBody>
      </p:sp>
      <p:sp>
        <p:nvSpPr>
          <p:cNvPr id="3" name="Content Placeholder 2"/>
          <p:cNvSpPr>
            <a:spLocks noGrp="1"/>
          </p:cNvSpPr>
          <p:nvPr>
            <p:ph idx="1"/>
          </p:nvPr>
        </p:nvSpPr>
        <p:spPr>
          <a:xfrm>
            <a:off x="3443631" y="0"/>
            <a:ext cx="5821056" cy="6567055"/>
          </a:xfrm>
        </p:spPr>
        <p:txBody>
          <a:bodyPr>
            <a:normAutofit/>
          </a:bodyPr>
          <a:lstStyle/>
          <a:p>
            <a:pPr lvl="2"/>
            <a:r>
              <a:rPr lang="en-US" sz="3800" dirty="0">
                <a:solidFill>
                  <a:schemeClr val="tx1"/>
                </a:solidFill>
              </a:rPr>
              <a:t>Once you have allowed for the elements which were considered normal in the oral culture </a:t>
            </a:r>
            <a:r>
              <a:rPr lang="en-US" sz="2400" dirty="0">
                <a:solidFill>
                  <a:schemeClr val="tx1"/>
                </a:solidFill>
              </a:rPr>
              <a:t>(paraphrasing, abridging, extra explanations, omission)</a:t>
            </a:r>
            <a:r>
              <a:rPr lang="en-US" sz="3800" dirty="0">
                <a:solidFill>
                  <a:schemeClr val="tx1"/>
                </a:solidFill>
              </a:rPr>
              <a:t>, the gospels are extremely consistent.</a:t>
            </a:r>
          </a:p>
          <a:p>
            <a:pPr lvl="2"/>
            <a:r>
              <a:rPr lang="en-US" sz="3800" dirty="0">
                <a:solidFill>
                  <a:schemeClr val="tx1"/>
                </a:solidFill>
              </a:rPr>
              <a:t>If they were perfectly identical…</a:t>
            </a: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p:txBody>
      </p:sp>
    </p:spTree>
    <p:extLst>
      <p:ext uri="{BB962C8B-B14F-4D97-AF65-F5344CB8AC3E}">
        <p14:creationId xmlns:p14="http://schemas.microsoft.com/office/powerpoint/2010/main" val="21778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195" y="567936"/>
            <a:ext cx="3810000" cy="4952492"/>
          </a:xfrm>
        </p:spPr>
        <p:txBody>
          <a:bodyPr>
            <a:normAutofit/>
          </a:bodyPr>
          <a:lstStyle/>
          <a:p>
            <a:r>
              <a:rPr lang="en-US" sz="4400" dirty="0">
                <a:solidFill>
                  <a:schemeClr val="tx1"/>
                </a:solidFill>
              </a:rPr>
              <a:t>Variations</a:t>
            </a:r>
          </a:p>
        </p:txBody>
      </p:sp>
      <p:sp>
        <p:nvSpPr>
          <p:cNvPr id="3" name="Content Placeholder 2"/>
          <p:cNvSpPr>
            <a:spLocks noGrp="1"/>
          </p:cNvSpPr>
          <p:nvPr>
            <p:ph idx="1"/>
          </p:nvPr>
        </p:nvSpPr>
        <p:spPr>
          <a:xfrm>
            <a:off x="3736932" y="0"/>
            <a:ext cx="5700369" cy="6567055"/>
          </a:xfrm>
        </p:spPr>
        <p:txBody>
          <a:bodyPr>
            <a:normAutofit/>
          </a:bodyPr>
          <a:lstStyle/>
          <a:p>
            <a:pPr lvl="2"/>
            <a:r>
              <a:rPr lang="en-US" sz="3800" dirty="0">
                <a:solidFill>
                  <a:schemeClr val="tx1"/>
                </a:solidFill>
              </a:rPr>
              <a:t>Matthew – centurion came to Jesus</a:t>
            </a:r>
          </a:p>
          <a:p>
            <a:pPr lvl="2"/>
            <a:r>
              <a:rPr lang="en-US" sz="3800" dirty="0">
                <a:solidFill>
                  <a:schemeClr val="tx1"/>
                </a:solidFill>
              </a:rPr>
              <a:t>Luke – centurion sent elders</a:t>
            </a:r>
          </a:p>
          <a:p>
            <a:pPr lvl="2"/>
            <a:endParaRPr lang="en-US" sz="3800" dirty="0">
              <a:solidFill>
                <a:schemeClr val="tx1"/>
              </a:solidFill>
            </a:endParaRPr>
          </a:p>
          <a:p>
            <a:pPr lvl="2"/>
            <a:r>
              <a:rPr lang="en-US" sz="3800" dirty="0">
                <a:solidFill>
                  <a:schemeClr val="tx1"/>
                </a:solidFill>
              </a:rPr>
              <a:t>Mark and Luke – demons into swine at </a:t>
            </a:r>
            <a:r>
              <a:rPr lang="en-US" sz="3800" dirty="0" err="1">
                <a:solidFill>
                  <a:schemeClr val="tx1"/>
                </a:solidFill>
              </a:rPr>
              <a:t>Gerasa</a:t>
            </a:r>
            <a:endParaRPr lang="en-US" sz="3800" dirty="0">
              <a:solidFill>
                <a:schemeClr val="tx1"/>
              </a:solidFill>
            </a:endParaRPr>
          </a:p>
          <a:p>
            <a:pPr lvl="2"/>
            <a:r>
              <a:rPr lang="en-US" sz="3800" dirty="0">
                <a:solidFill>
                  <a:schemeClr val="tx1"/>
                </a:solidFill>
              </a:rPr>
              <a:t>Matthew - Gadara</a:t>
            </a: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p:txBody>
      </p:sp>
    </p:spTree>
    <p:extLst>
      <p:ext uri="{BB962C8B-B14F-4D97-AF65-F5344CB8AC3E}">
        <p14:creationId xmlns:p14="http://schemas.microsoft.com/office/powerpoint/2010/main" val="192293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67936"/>
            <a:ext cx="2779777" cy="4952492"/>
          </a:xfrm>
        </p:spPr>
        <p:txBody>
          <a:bodyPr>
            <a:normAutofit/>
          </a:bodyPr>
          <a:lstStyle/>
          <a:p>
            <a:r>
              <a:rPr lang="en-US" sz="4400" dirty="0">
                <a:solidFill>
                  <a:schemeClr val="tx1"/>
                </a:solidFill>
              </a:rPr>
              <a:t>Validity</a:t>
            </a:r>
            <a:br>
              <a:rPr lang="en-US" sz="4400" dirty="0">
                <a:solidFill>
                  <a:schemeClr val="tx1"/>
                </a:solidFill>
              </a:rPr>
            </a:br>
            <a:r>
              <a:rPr lang="en-US" sz="4400" dirty="0">
                <a:solidFill>
                  <a:schemeClr val="tx1"/>
                </a:solidFill>
              </a:rPr>
              <a:t>of the</a:t>
            </a:r>
            <a:br>
              <a:rPr lang="en-US" sz="4400" dirty="0">
                <a:solidFill>
                  <a:schemeClr val="tx1"/>
                </a:solidFill>
              </a:rPr>
            </a:br>
            <a:r>
              <a:rPr lang="en-US" sz="4400" dirty="0">
                <a:solidFill>
                  <a:schemeClr val="tx1"/>
                </a:solidFill>
              </a:rPr>
              <a:t>gospels</a:t>
            </a:r>
          </a:p>
        </p:txBody>
      </p:sp>
      <p:sp>
        <p:nvSpPr>
          <p:cNvPr id="3" name="Content Placeholder 2"/>
          <p:cNvSpPr>
            <a:spLocks noGrp="1"/>
          </p:cNvSpPr>
          <p:nvPr>
            <p:ph idx="1"/>
          </p:nvPr>
        </p:nvSpPr>
        <p:spPr>
          <a:xfrm>
            <a:off x="3186516" y="290945"/>
            <a:ext cx="5811181" cy="6567055"/>
          </a:xfrm>
        </p:spPr>
        <p:txBody>
          <a:bodyPr>
            <a:normAutofit/>
          </a:bodyPr>
          <a:lstStyle/>
          <a:p>
            <a:r>
              <a:rPr lang="en-US" sz="4000" dirty="0">
                <a:solidFill>
                  <a:schemeClr val="tx1"/>
                </a:solidFill>
              </a:rPr>
              <a:t>The places, people, and events mentioned in the gospels are validated by outside sources and archeology.</a:t>
            </a:r>
          </a:p>
          <a:p>
            <a:r>
              <a:rPr lang="en-US" sz="4000" dirty="0">
                <a:solidFill>
                  <a:schemeClr val="tx1"/>
                </a:solidFill>
              </a:rPr>
              <a:t>Were opponents of Christianity claiming that the gospels had been distorted or false?</a:t>
            </a: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a:p>
            <a:pPr marL="0" indent="0">
              <a:buNone/>
            </a:pPr>
            <a:endParaRPr lang="en-US" sz="4000" dirty="0">
              <a:solidFill>
                <a:schemeClr val="tx1"/>
              </a:solidFill>
            </a:endParaRPr>
          </a:p>
        </p:txBody>
      </p:sp>
      <p:sp>
        <p:nvSpPr>
          <p:cNvPr id="4" name="TextBox 3">
            <a:extLst>
              <a:ext uri="{FF2B5EF4-FFF2-40B4-BE49-F238E27FC236}">
                <a16:creationId xmlns:a16="http://schemas.microsoft.com/office/drawing/2014/main" id="{01FC005D-CBC3-4456-B2F8-E1B9E98DF802}"/>
              </a:ext>
            </a:extLst>
          </p:cNvPr>
          <p:cNvSpPr txBox="1"/>
          <p:nvPr/>
        </p:nvSpPr>
        <p:spPr>
          <a:xfrm>
            <a:off x="7486398" y="5883640"/>
            <a:ext cx="1001436" cy="677108"/>
          </a:xfrm>
          <a:prstGeom prst="rect">
            <a:avLst/>
          </a:prstGeom>
          <a:noFill/>
        </p:spPr>
        <p:txBody>
          <a:bodyPr wrap="square" rtlCol="0">
            <a:spAutoFit/>
          </a:bodyPr>
          <a:lstStyle/>
          <a:p>
            <a:pPr algn="ctr"/>
            <a:r>
              <a:rPr lang="en-US" sz="3800" dirty="0">
                <a:solidFill>
                  <a:srgbClr val="FFFF00"/>
                </a:solidFill>
              </a:rPr>
              <a:t>No</a:t>
            </a:r>
          </a:p>
        </p:txBody>
      </p:sp>
    </p:spTree>
    <p:extLst>
      <p:ext uri="{BB962C8B-B14F-4D97-AF65-F5344CB8AC3E}">
        <p14:creationId xmlns:p14="http://schemas.microsoft.com/office/powerpoint/2010/main" val="387317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Outside Evidence</a:t>
            </a:r>
          </a:p>
        </p:txBody>
      </p:sp>
      <p:sp>
        <p:nvSpPr>
          <p:cNvPr id="3" name="Content Placeholder 2"/>
          <p:cNvSpPr>
            <a:spLocks noGrp="1"/>
          </p:cNvSpPr>
          <p:nvPr>
            <p:ph idx="1"/>
          </p:nvPr>
        </p:nvSpPr>
        <p:spPr>
          <a:xfrm>
            <a:off x="4151376" y="538070"/>
            <a:ext cx="4421123" cy="5413280"/>
          </a:xfrm>
        </p:spPr>
        <p:txBody>
          <a:bodyPr>
            <a:normAutofit/>
          </a:bodyPr>
          <a:lstStyle/>
          <a:p>
            <a:pPr marL="0" indent="0">
              <a:buNone/>
            </a:pPr>
            <a:r>
              <a:rPr lang="en-US" sz="4000" dirty="0">
                <a:solidFill>
                  <a:srgbClr val="FFFF00"/>
                </a:solidFill>
              </a:rPr>
              <a:t>Is there evidence of Jesus outside of the gospel accounts?</a:t>
            </a:r>
            <a:endParaRPr lang="en-US" sz="3800" dirty="0"/>
          </a:p>
        </p:txBody>
      </p:sp>
    </p:spTree>
    <p:extLst>
      <p:ext uri="{BB962C8B-B14F-4D97-AF65-F5344CB8AC3E}">
        <p14:creationId xmlns:p14="http://schemas.microsoft.com/office/powerpoint/2010/main" val="263643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 of this study</a:t>
            </a:r>
          </a:p>
        </p:txBody>
      </p:sp>
      <p:sp>
        <p:nvSpPr>
          <p:cNvPr id="3" name="Content Placeholder 2"/>
          <p:cNvSpPr>
            <a:spLocks noGrp="1"/>
          </p:cNvSpPr>
          <p:nvPr>
            <p:ph idx="1"/>
          </p:nvPr>
        </p:nvSpPr>
        <p:spPr/>
        <p:txBody>
          <a:bodyPr>
            <a:noAutofit/>
          </a:bodyPr>
          <a:lstStyle/>
          <a:p>
            <a:r>
              <a:rPr lang="en-US" sz="4000" dirty="0"/>
              <a:t>To strengthen our own faith through the examination of evidence.</a:t>
            </a:r>
          </a:p>
          <a:p>
            <a:r>
              <a:rPr lang="en-US" sz="4000" dirty="0"/>
              <a:t>To equip ourselves with the tools needed to defend our faith.</a:t>
            </a:r>
          </a:p>
        </p:txBody>
      </p:sp>
    </p:spTree>
    <p:extLst>
      <p:ext uri="{BB962C8B-B14F-4D97-AF65-F5344CB8AC3E}">
        <p14:creationId xmlns:p14="http://schemas.microsoft.com/office/powerpoint/2010/main" val="17160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Outside Evidence</a:t>
            </a:r>
          </a:p>
        </p:txBody>
      </p:sp>
      <p:sp>
        <p:nvSpPr>
          <p:cNvPr id="3" name="Content Placeholder 2"/>
          <p:cNvSpPr>
            <a:spLocks noGrp="1"/>
          </p:cNvSpPr>
          <p:nvPr>
            <p:ph idx="1"/>
          </p:nvPr>
        </p:nvSpPr>
        <p:spPr>
          <a:xfrm>
            <a:off x="3322944" y="538070"/>
            <a:ext cx="5249555" cy="5413280"/>
          </a:xfrm>
        </p:spPr>
        <p:txBody>
          <a:bodyPr>
            <a:normAutofit/>
          </a:bodyPr>
          <a:lstStyle/>
          <a:p>
            <a:r>
              <a:rPr lang="en-US" sz="4000" dirty="0">
                <a:solidFill>
                  <a:srgbClr val="FFFF00"/>
                </a:solidFill>
              </a:rPr>
              <a:t>Josephus</a:t>
            </a:r>
          </a:p>
          <a:p>
            <a:pPr lvl="1"/>
            <a:r>
              <a:rPr lang="en-US" sz="4000" dirty="0">
                <a:solidFill>
                  <a:schemeClr val="tx1"/>
                </a:solidFill>
              </a:rPr>
              <a:t>Jewish historian of the first century</a:t>
            </a:r>
          </a:p>
          <a:p>
            <a:pPr lvl="1"/>
            <a:r>
              <a:rPr lang="en-US" sz="4000" dirty="0">
                <a:solidFill>
                  <a:schemeClr val="tx1"/>
                </a:solidFill>
              </a:rPr>
              <a:t>Born in A.D. 37</a:t>
            </a:r>
          </a:p>
          <a:p>
            <a:pPr lvl="1"/>
            <a:r>
              <a:rPr lang="en-US" sz="4000" dirty="0">
                <a:solidFill>
                  <a:schemeClr val="tx1"/>
                </a:solidFill>
              </a:rPr>
              <a:t>Writings have proven reliable</a:t>
            </a:r>
          </a:p>
          <a:p>
            <a:pPr lvl="1"/>
            <a:r>
              <a:rPr lang="en-US" sz="4000" dirty="0">
                <a:solidFill>
                  <a:schemeClr val="tx1"/>
                </a:solidFill>
              </a:rPr>
              <a:t>Priest and a Pharisee</a:t>
            </a:r>
            <a:endParaRPr lang="en-US" sz="3600" dirty="0">
              <a:solidFill>
                <a:schemeClr val="tx1"/>
              </a:solidFill>
            </a:endParaRPr>
          </a:p>
        </p:txBody>
      </p:sp>
    </p:spTree>
    <p:extLst>
      <p:ext uri="{BB962C8B-B14F-4D97-AF65-F5344CB8AC3E}">
        <p14:creationId xmlns:p14="http://schemas.microsoft.com/office/powerpoint/2010/main" val="408700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Outside Evidence</a:t>
            </a:r>
          </a:p>
        </p:txBody>
      </p:sp>
      <p:sp>
        <p:nvSpPr>
          <p:cNvPr id="3" name="Content Placeholder 2"/>
          <p:cNvSpPr>
            <a:spLocks noGrp="1"/>
          </p:cNvSpPr>
          <p:nvPr>
            <p:ph idx="1"/>
          </p:nvPr>
        </p:nvSpPr>
        <p:spPr>
          <a:xfrm>
            <a:off x="3322944" y="538070"/>
            <a:ext cx="5249555" cy="5413280"/>
          </a:xfrm>
        </p:spPr>
        <p:txBody>
          <a:bodyPr>
            <a:normAutofit fontScale="85000" lnSpcReduction="10000"/>
          </a:bodyPr>
          <a:lstStyle/>
          <a:p>
            <a:r>
              <a:rPr lang="en-US" sz="4000" dirty="0">
                <a:solidFill>
                  <a:srgbClr val="FFFF00"/>
                </a:solidFill>
              </a:rPr>
              <a:t>Josephus</a:t>
            </a:r>
          </a:p>
          <a:p>
            <a:pPr lvl="1"/>
            <a:r>
              <a:rPr lang="en-US" sz="4000" i="1" dirty="0">
                <a:solidFill>
                  <a:schemeClr val="tx1"/>
                </a:solidFill>
              </a:rPr>
              <a:t>The Antiquities</a:t>
            </a:r>
          </a:p>
          <a:p>
            <a:pPr lvl="2"/>
            <a:r>
              <a:rPr lang="en-US" sz="3800" dirty="0">
                <a:solidFill>
                  <a:schemeClr val="tx1"/>
                </a:solidFill>
              </a:rPr>
              <a:t>Ananias took action to have James killed</a:t>
            </a:r>
          </a:p>
          <a:p>
            <a:pPr lvl="1"/>
            <a:r>
              <a:rPr lang="en-US" sz="4000" dirty="0">
                <a:solidFill>
                  <a:schemeClr val="tx1"/>
                </a:solidFill>
              </a:rPr>
              <a:t>James referred to as “the brother of Jesus, who was called the Christ.”</a:t>
            </a:r>
          </a:p>
          <a:p>
            <a:pPr lvl="1"/>
            <a:r>
              <a:rPr lang="en-US" sz="4000" dirty="0">
                <a:solidFill>
                  <a:schemeClr val="tx1"/>
                </a:solidFill>
              </a:rPr>
              <a:t> Evidence that Jesus existed </a:t>
            </a:r>
          </a:p>
        </p:txBody>
      </p:sp>
    </p:spTree>
    <p:extLst>
      <p:ext uri="{BB962C8B-B14F-4D97-AF65-F5344CB8AC3E}">
        <p14:creationId xmlns:p14="http://schemas.microsoft.com/office/powerpoint/2010/main" val="81593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1"/>
            <a:ext cx="8957388" cy="6858000"/>
          </a:xfrm>
        </p:spPr>
        <p:txBody>
          <a:bodyPr>
            <a:normAutofit/>
          </a:bodyPr>
          <a:lstStyle/>
          <a:p>
            <a:pPr marL="0" indent="0">
              <a:buNone/>
            </a:pPr>
            <a:r>
              <a:rPr lang="en-US" sz="2800" dirty="0">
                <a:highlight>
                  <a:srgbClr val="000000"/>
                </a:highlight>
              </a:rPr>
              <a:t>In </a:t>
            </a:r>
            <a:r>
              <a:rPr lang="en-US" sz="2800" i="1" dirty="0">
                <a:highlight>
                  <a:srgbClr val="000000"/>
                </a:highlight>
              </a:rPr>
              <a:t> </a:t>
            </a:r>
            <a:r>
              <a:rPr lang="en-US" sz="2800" i="1" dirty="0" err="1">
                <a:highlight>
                  <a:srgbClr val="000000"/>
                </a:highlight>
              </a:rPr>
              <a:t>Testimonium</a:t>
            </a:r>
            <a:r>
              <a:rPr lang="en-US" sz="2800" i="1" dirty="0">
                <a:highlight>
                  <a:srgbClr val="000000"/>
                </a:highlight>
              </a:rPr>
              <a:t> </a:t>
            </a:r>
            <a:r>
              <a:rPr lang="en-US" sz="2800" i="1" dirty="0" err="1">
                <a:highlight>
                  <a:srgbClr val="000000"/>
                </a:highlight>
              </a:rPr>
              <a:t>Flavianum</a:t>
            </a:r>
            <a:r>
              <a:rPr lang="en-US" sz="2800" i="1" dirty="0">
                <a:highlight>
                  <a:srgbClr val="000000"/>
                </a:highlight>
              </a:rPr>
              <a:t>: </a:t>
            </a:r>
            <a:r>
              <a:rPr lang="en-US" sz="2800" dirty="0">
                <a:highlight>
                  <a:srgbClr val="000000"/>
                </a:highlight>
              </a:rPr>
              <a:t> “About this time there lived Jesus, a wise man, if indeed one ought to call him a man. How he was one who wrought surprising feats and was a teacher of such people as accept the truth gladly. He won over many Jews and many of the Greeks. He was the Christ. When Pilate, upon hearing him accused by men of the highest standing among us, had condemned him to be crucified, those who had in the first place come to love him did not give up their affection for him. On the third day, he appeared to them restored to life, for the prophets of God had prophesied these and countless other marvelous things about him. And the tribe of Christians, so called after him, has still to this day not disappeared.</a:t>
            </a:r>
          </a:p>
        </p:txBody>
      </p:sp>
    </p:spTree>
    <p:extLst>
      <p:ext uri="{BB962C8B-B14F-4D97-AF65-F5344CB8AC3E}">
        <p14:creationId xmlns:p14="http://schemas.microsoft.com/office/powerpoint/2010/main" val="3427696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1"/>
            <a:ext cx="8957388" cy="6858000"/>
          </a:xfrm>
        </p:spPr>
        <p:txBody>
          <a:bodyPr>
            <a:normAutofit/>
          </a:bodyPr>
          <a:lstStyle/>
          <a:p>
            <a:pPr marL="0" indent="0">
              <a:buNone/>
            </a:pPr>
            <a:r>
              <a:rPr lang="en-US" sz="2800" dirty="0">
                <a:highlight>
                  <a:srgbClr val="000000"/>
                </a:highlight>
              </a:rPr>
              <a:t>In </a:t>
            </a:r>
            <a:r>
              <a:rPr lang="en-US" sz="2800" i="1" dirty="0">
                <a:highlight>
                  <a:srgbClr val="000000"/>
                </a:highlight>
              </a:rPr>
              <a:t> </a:t>
            </a:r>
            <a:r>
              <a:rPr lang="en-US" sz="2800" i="1" dirty="0" err="1">
                <a:highlight>
                  <a:srgbClr val="000000"/>
                </a:highlight>
              </a:rPr>
              <a:t>Testimonium</a:t>
            </a:r>
            <a:r>
              <a:rPr lang="en-US" sz="2800" i="1" dirty="0">
                <a:highlight>
                  <a:srgbClr val="000000"/>
                </a:highlight>
              </a:rPr>
              <a:t> </a:t>
            </a:r>
            <a:r>
              <a:rPr lang="en-US" sz="2800" i="1" dirty="0" err="1">
                <a:highlight>
                  <a:srgbClr val="000000"/>
                </a:highlight>
              </a:rPr>
              <a:t>Flavianum</a:t>
            </a:r>
            <a:r>
              <a:rPr lang="en-US" sz="2800" i="1" dirty="0">
                <a:highlight>
                  <a:srgbClr val="000000"/>
                </a:highlight>
              </a:rPr>
              <a:t>: </a:t>
            </a:r>
            <a:r>
              <a:rPr lang="en-US" sz="2800" dirty="0">
                <a:highlight>
                  <a:srgbClr val="000000"/>
                </a:highlight>
              </a:rPr>
              <a:t> “About this time there lived Jesus, a wise man, </a:t>
            </a:r>
            <a:r>
              <a:rPr lang="en-US" sz="2800" strike="sngStrike" dirty="0">
                <a:highlight>
                  <a:srgbClr val="000000"/>
                </a:highlight>
              </a:rPr>
              <a:t>if indeed one ought to call him a man</a:t>
            </a:r>
            <a:r>
              <a:rPr lang="en-US" sz="2800" dirty="0">
                <a:highlight>
                  <a:srgbClr val="000000"/>
                </a:highlight>
              </a:rPr>
              <a:t>. How he was one who wrought surprising feats and was a teacher of such people as accept the truth gladly. He won over many Jews and many of the Greeks. He was the Christ. When Pilate, upon hearing him accused by men of the highest standing among us, had condemned him to be crucified, those who had in the first place come to love him did not give up their affection for him. On the third day, he appeared to them restored to life, for the prophets of God had prophesied these and countless other marvelous things about him. And the tribe of Christians, so called after him, has still to this day not disappeared.</a:t>
            </a:r>
          </a:p>
        </p:txBody>
      </p:sp>
    </p:spTree>
    <p:extLst>
      <p:ext uri="{BB962C8B-B14F-4D97-AF65-F5344CB8AC3E}">
        <p14:creationId xmlns:p14="http://schemas.microsoft.com/office/powerpoint/2010/main" val="3255359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1"/>
            <a:ext cx="8957388" cy="6858000"/>
          </a:xfrm>
        </p:spPr>
        <p:txBody>
          <a:bodyPr>
            <a:normAutofit/>
          </a:bodyPr>
          <a:lstStyle/>
          <a:p>
            <a:pPr marL="0" indent="0">
              <a:buNone/>
            </a:pPr>
            <a:r>
              <a:rPr lang="en-US" sz="2800" dirty="0">
                <a:highlight>
                  <a:srgbClr val="000000"/>
                </a:highlight>
              </a:rPr>
              <a:t>In </a:t>
            </a:r>
            <a:r>
              <a:rPr lang="en-US" sz="2800" i="1" dirty="0">
                <a:highlight>
                  <a:srgbClr val="000000"/>
                </a:highlight>
              </a:rPr>
              <a:t> </a:t>
            </a:r>
            <a:r>
              <a:rPr lang="en-US" sz="2800" i="1" dirty="0" err="1">
                <a:highlight>
                  <a:srgbClr val="000000"/>
                </a:highlight>
              </a:rPr>
              <a:t>Testimonium</a:t>
            </a:r>
            <a:r>
              <a:rPr lang="en-US" sz="2800" i="1" dirty="0">
                <a:highlight>
                  <a:srgbClr val="000000"/>
                </a:highlight>
              </a:rPr>
              <a:t> </a:t>
            </a:r>
            <a:r>
              <a:rPr lang="en-US" sz="2800" i="1" dirty="0" err="1">
                <a:highlight>
                  <a:srgbClr val="000000"/>
                </a:highlight>
              </a:rPr>
              <a:t>Flavianum</a:t>
            </a:r>
            <a:r>
              <a:rPr lang="en-US" sz="2800" i="1" dirty="0">
                <a:highlight>
                  <a:srgbClr val="000000"/>
                </a:highlight>
              </a:rPr>
              <a:t>: </a:t>
            </a:r>
            <a:r>
              <a:rPr lang="en-US" sz="2800" dirty="0">
                <a:highlight>
                  <a:srgbClr val="000000"/>
                </a:highlight>
              </a:rPr>
              <a:t> “About this time there lived Jesus, a wise man, </a:t>
            </a:r>
            <a:r>
              <a:rPr lang="en-US" sz="2800" strike="sngStrike" dirty="0">
                <a:highlight>
                  <a:srgbClr val="000000"/>
                </a:highlight>
              </a:rPr>
              <a:t>if indeed one ought to call him a man</a:t>
            </a:r>
            <a:r>
              <a:rPr lang="en-US" sz="2800" dirty="0">
                <a:highlight>
                  <a:srgbClr val="000000"/>
                </a:highlight>
              </a:rPr>
              <a:t>. How he was one who wrought surprising feats and was a teacher of such people as accept the truth gladly. He won over many Jews and many of the Greeks. </a:t>
            </a:r>
            <a:r>
              <a:rPr lang="en-US" sz="2800" strike="sngStrike" dirty="0">
                <a:highlight>
                  <a:srgbClr val="000000"/>
                </a:highlight>
              </a:rPr>
              <a:t>He was the Christ</a:t>
            </a:r>
            <a:r>
              <a:rPr lang="en-US" sz="2800" dirty="0">
                <a:highlight>
                  <a:srgbClr val="000000"/>
                </a:highlight>
              </a:rPr>
              <a:t>. When Pilate, upon hearing him accused by men of the highest standing among us, had condemned him to be crucified, those who had in the first place come to love him did not give up their affection for him. </a:t>
            </a:r>
            <a:r>
              <a:rPr lang="en-US" sz="2800" strike="sngStrike" dirty="0">
                <a:highlight>
                  <a:srgbClr val="000000"/>
                </a:highlight>
              </a:rPr>
              <a:t>On the third day, he appeared to them restored to life, for the prophets of God had prophesied these and countless other marvelous things about him</a:t>
            </a:r>
            <a:r>
              <a:rPr lang="en-US" sz="2800" dirty="0">
                <a:highlight>
                  <a:srgbClr val="000000"/>
                </a:highlight>
              </a:rPr>
              <a:t>. And the tribe of Christians, so called after him, has still to this day not disappeared.</a:t>
            </a:r>
          </a:p>
        </p:txBody>
      </p:sp>
    </p:spTree>
    <p:extLst>
      <p:ext uri="{BB962C8B-B14F-4D97-AF65-F5344CB8AC3E}">
        <p14:creationId xmlns:p14="http://schemas.microsoft.com/office/powerpoint/2010/main" val="677623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075617" cy="4952492"/>
          </a:xfrm>
        </p:spPr>
        <p:txBody>
          <a:bodyPr>
            <a:normAutofit/>
          </a:bodyPr>
          <a:lstStyle/>
          <a:p>
            <a:r>
              <a:rPr lang="en-US" sz="3600" dirty="0"/>
              <a:t>What does the evidence tell us?</a:t>
            </a:r>
            <a:endParaRPr lang="en-US" sz="4400" dirty="0"/>
          </a:p>
        </p:txBody>
      </p:sp>
      <p:sp>
        <p:nvSpPr>
          <p:cNvPr id="3" name="Content Placeholder 2"/>
          <p:cNvSpPr>
            <a:spLocks noGrp="1"/>
          </p:cNvSpPr>
          <p:nvPr>
            <p:ph idx="1"/>
          </p:nvPr>
        </p:nvSpPr>
        <p:spPr>
          <a:xfrm>
            <a:off x="3116424" y="538070"/>
            <a:ext cx="5896947" cy="5413280"/>
          </a:xfrm>
        </p:spPr>
        <p:txBody>
          <a:bodyPr>
            <a:normAutofit/>
          </a:bodyPr>
          <a:lstStyle/>
          <a:p>
            <a:r>
              <a:rPr lang="en-US" sz="3600" dirty="0"/>
              <a:t>Martyred leader</a:t>
            </a:r>
          </a:p>
          <a:p>
            <a:r>
              <a:rPr lang="en-US" sz="3600" dirty="0"/>
              <a:t>Wise Teacher</a:t>
            </a:r>
          </a:p>
          <a:p>
            <a:r>
              <a:rPr lang="en-US" sz="3600" dirty="0"/>
              <a:t>Wide and lasting following despite the fact that he had been crucified under Pilate at the instigation to Jewish leaders</a:t>
            </a:r>
            <a:endParaRPr lang="en-US" sz="3400" dirty="0"/>
          </a:p>
          <a:p>
            <a:pPr lvl="1"/>
            <a:endParaRPr lang="en-US" sz="3400" dirty="0"/>
          </a:p>
        </p:txBody>
      </p:sp>
    </p:spTree>
    <p:extLst>
      <p:ext uri="{BB962C8B-B14F-4D97-AF65-F5344CB8AC3E}">
        <p14:creationId xmlns:p14="http://schemas.microsoft.com/office/powerpoint/2010/main" val="1708246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Outside Evidence</a:t>
            </a:r>
          </a:p>
        </p:txBody>
      </p:sp>
      <p:sp>
        <p:nvSpPr>
          <p:cNvPr id="3" name="Content Placeholder 2"/>
          <p:cNvSpPr>
            <a:spLocks noGrp="1"/>
          </p:cNvSpPr>
          <p:nvPr>
            <p:ph idx="1"/>
          </p:nvPr>
        </p:nvSpPr>
        <p:spPr>
          <a:xfrm>
            <a:off x="3322944" y="538070"/>
            <a:ext cx="5249555" cy="5413280"/>
          </a:xfrm>
        </p:spPr>
        <p:txBody>
          <a:bodyPr>
            <a:normAutofit fontScale="85000" lnSpcReduction="20000"/>
          </a:bodyPr>
          <a:lstStyle/>
          <a:p>
            <a:r>
              <a:rPr lang="en-US" sz="4000" dirty="0">
                <a:solidFill>
                  <a:srgbClr val="FFFF00"/>
                </a:solidFill>
              </a:rPr>
              <a:t>Tacitus</a:t>
            </a:r>
          </a:p>
          <a:p>
            <a:pPr lvl="1"/>
            <a:r>
              <a:rPr lang="en-US" sz="4000" dirty="0">
                <a:solidFill>
                  <a:schemeClr val="tx1"/>
                </a:solidFill>
              </a:rPr>
              <a:t>Well-known Roman historian of the first century</a:t>
            </a:r>
          </a:p>
          <a:p>
            <a:pPr lvl="1"/>
            <a:r>
              <a:rPr lang="en-US" sz="4000" dirty="0">
                <a:solidFill>
                  <a:schemeClr val="tx1"/>
                </a:solidFill>
              </a:rPr>
              <a:t>A.D. 115 – He states that Nero persecuted Christians as scapegoats to divert suspicion away from him for the great fire of Rome in A.D. 64.</a:t>
            </a:r>
          </a:p>
        </p:txBody>
      </p:sp>
    </p:spTree>
    <p:extLst>
      <p:ext uri="{BB962C8B-B14F-4D97-AF65-F5344CB8AC3E}">
        <p14:creationId xmlns:p14="http://schemas.microsoft.com/office/powerpoint/2010/main" val="23772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232226"/>
            <a:ext cx="8957388" cy="6858000"/>
          </a:xfrm>
        </p:spPr>
        <p:txBody>
          <a:bodyPr>
            <a:normAutofit/>
          </a:bodyPr>
          <a:lstStyle/>
          <a:p>
            <a:r>
              <a:rPr lang="en-US" sz="2800" dirty="0">
                <a:highlight>
                  <a:srgbClr val="000000"/>
                </a:highlight>
              </a:rPr>
              <a:t>“Nero fastened the guilt and inflicted the most exquisite tortures on a class hated for their abominations, called Christians by the populace. Christus, whom the name had its origin, suffered extreme penalty during the reign of Tiberius at the hands of one of our procurators, Pontius Pilate, and a most mischievous superstition, thus checked for a moment, again broke out not only in Judaea, the first source of evil, but even in Rome... Accordingly, and arrest was first made of all who pleaded guilty: then, upon their information, and immense multitude was convicted, not so much of the crime of firing the city’s as of hatred against mankind.”</a:t>
            </a:r>
          </a:p>
        </p:txBody>
      </p:sp>
    </p:spTree>
    <p:extLst>
      <p:ext uri="{BB962C8B-B14F-4D97-AF65-F5344CB8AC3E}">
        <p14:creationId xmlns:p14="http://schemas.microsoft.com/office/powerpoint/2010/main" val="3123407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075617" cy="4952492"/>
          </a:xfrm>
        </p:spPr>
        <p:txBody>
          <a:bodyPr>
            <a:normAutofit/>
          </a:bodyPr>
          <a:lstStyle/>
          <a:p>
            <a:r>
              <a:rPr lang="en-US" sz="3600" dirty="0"/>
              <a:t>What does the evidence tell us?</a:t>
            </a:r>
            <a:endParaRPr lang="en-US" sz="4400" dirty="0"/>
          </a:p>
        </p:txBody>
      </p:sp>
      <p:sp>
        <p:nvSpPr>
          <p:cNvPr id="3" name="Content Placeholder 2"/>
          <p:cNvSpPr>
            <a:spLocks noGrp="1"/>
          </p:cNvSpPr>
          <p:nvPr>
            <p:ph idx="1"/>
          </p:nvPr>
        </p:nvSpPr>
        <p:spPr>
          <a:xfrm>
            <a:off x="3116424" y="538070"/>
            <a:ext cx="5896947" cy="6051416"/>
          </a:xfrm>
        </p:spPr>
        <p:txBody>
          <a:bodyPr>
            <a:normAutofit fontScale="85000" lnSpcReduction="20000"/>
          </a:bodyPr>
          <a:lstStyle/>
          <a:p>
            <a:r>
              <a:rPr lang="en-US" sz="3600" dirty="0"/>
              <a:t>Fact that the crucifixion was horrible</a:t>
            </a:r>
          </a:p>
          <a:p>
            <a:r>
              <a:rPr lang="en-US" sz="3600" dirty="0"/>
              <a:t>Verifies the time that Christ was crucified and the place (Judea)</a:t>
            </a:r>
          </a:p>
          <a:p>
            <a:r>
              <a:rPr lang="en-US" sz="3600" dirty="0"/>
              <a:t>Shows us that Christianity succeeded in spreading and was based on a historical figure, that is Jesus,</a:t>
            </a:r>
          </a:p>
          <a:p>
            <a:r>
              <a:rPr lang="en-US" sz="3400" dirty="0"/>
              <a:t>There was “an immense multitude” that was willing to die as professed Christians than recant their faith.</a:t>
            </a:r>
          </a:p>
          <a:p>
            <a:r>
              <a:rPr lang="en-US" sz="3400" dirty="0"/>
              <a:t>From a non-sympathetic witness </a:t>
            </a:r>
          </a:p>
          <a:p>
            <a:pPr lvl="1"/>
            <a:endParaRPr lang="en-US" sz="3400" dirty="0"/>
          </a:p>
        </p:txBody>
      </p:sp>
    </p:spTree>
    <p:extLst>
      <p:ext uri="{BB962C8B-B14F-4D97-AF65-F5344CB8AC3E}">
        <p14:creationId xmlns:p14="http://schemas.microsoft.com/office/powerpoint/2010/main" val="3961141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Outside Evidence</a:t>
            </a:r>
          </a:p>
        </p:txBody>
      </p:sp>
      <p:sp>
        <p:nvSpPr>
          <p:cNvPr id="3" name="Content Placeholder 2"/>
          <p:cNvSpPr>
            <a:spLocks noGrp="1"/>
          </p:cNvSpPr>
          <p:nvPr>
            <p:ph idx="1"/>
          </p:nvPr>
        </p:nvSpPr>
        <p:spPr>
          <a:xfrm>
            <a:off x="3322944" y="538070"/>
            <a:ext cx="5249555" cy="5413280"/>
          </a:xfrm>
        </p:spPr>
        <p:txBody>
          <a:bodyPr>
            <a:normAutofit/>
          </a:bodyPr>
          <a:lstStyle/>
          <a:p>
            <a:r>
              <a:rPr lang="en-US" sz="4000" dirty="0">
                <a:solidFill>
                  <a:srgbClr val="FFFF00"/>
                </a:solidFill>
              </a:rPr>
              <a:t>Pliny the Younger</a:t>
            </a:r>
          </a:p>
          <a:p>
            <a:pPr lvl="1"/>
            <a:r>
              <a:rPr lang="en-US" sz="4000" dirty="0">
                <a:solidFill>
                  <a:schemeClr val="tx1"/>
                </a:solidFill>
              </a:rPr>
              <a:t>A.D. 111 – letter to the Emperor Trajan</a:t>
            </a:r>
          </a:p>
        </p:txBody>
      </p:sp>
    </p:spTree>
    <p:extLst>
      <p:ext uri="{BB962C8B-B14F-4D97-AF65-F5344CB8AC3E}">
        <p14:creationId xmlns:p14="http://schemas.microsoft.com/office/powerpoint/2010/main" val="19186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4" y="601802"/>
            <a:ext cx="3409628" cy="4952492"/>
          </a:xfrm>
        </p:spPr>
        <p:txBody>
          <a:bodyPr>
            <a:normAutofit/>
          </a:bodyPr>
          <a:lstStyle/>
          <a:p>
            <a:r>
              <a:rPr lang="en-US" sz="4400" dirty="0"/>
              <a:t>Questions to Consider</a:t>
            </a:r>
          </a:p>
        </p:txBody>
      </p:sp>
      <p:sp>
        <p:nvSpPr>
          <p:cNvPr id="3" name="Content Placeholder 2"/>
          <p:cNvSpPr>
            <a:spLocks noGrp="1"/>
          </p:cNvSpPr>
          <p:nvPr>
            <p:ph idx="1"/>
          </p:nvPr>
        </p:nvSpPr>
        <p:spPr>
          <a:xfrm>
            <a:off x="3611106" y="538070"/>
            <a:ext cx="4961394" cy="5413280"/>
          </a:xfrm>
        </p:spPr>
        <p:txBody>
          <a:bodyPr>
            <a:normAutofit/>
          </a:bodyPr>
          <a:lstStyle/>
          <a:p>
            <a:r>
              <a:rPr lang="en-US" sz="4000" dirty="0"/>
              <a:t>What are the evidences that point to Jesus as a real (historical) person?</a:t>
            </a:r>
          </a:p>
          <a:p>
            <a:endParaRPr lang="en-US" sz="4000" dirty="0"/>
          </a:p>
          <a:p>
            <a:r>
              <a:rPr lang="en-US" sz="4000" dirty="0"/>
              <a:t> Are the gospel accounts reliable?</a:t>
            </a:r>
          </a:p>
          <a:p>
            <a:endParaRPr lang="en-US" sz="4000" dirty="0"/>
          </a:p>
          <a:p>
            <a:endParaRPr lang="en-US" sz="4000" dirty="0"/>
          </a:p>
        </p:txBody>
      </p:sp>
    </p:spTree>
    <p:extLst>
      <p:ext uri="{BB962C8B-B14F-4D97-AF65-F5344CB8AC3E}">
        <p14:creationId xmlns:p14="http://schemas.microsoft.com/office/powerpoint/2010/main" val="119359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232226"/>
            <a:ext cx="8957388" cy="6858000"/>
          </a:xfrm>
        </p:spPr>
        <p:txBody>
          <a:bodyPr>
            <a:normAutofit/>
          </a:bodyPr>
          <a:lstStyle/>
          <a:p>
            <a:pPr marL="0" indent="0">
              <a:buNone/>
            </a:pPr>
            <a:r>
              <a:rPr lang="en-US" sz="2400" dirty="0">
                <a:highlight>
                  <a:srgbClr val="000000"/>
                </a:highlight>
              </a:rPr>
              <a:t>“I have asked them if they are Christians, and if they admit it, I repeat the question a second or third time, with a warning of the punishment awaiting them. If they persist, I order them to led away for execution; for, whatever the nature of their admission, I am convinced that there stubbornness and unshakable obstinacy ought not to go unpunished...</a:t>
            </a:r>
          </a:p>
          <a:p>
            <a:pPr marL="0" indent="0">
              <a:buNone/>
            </a:pPr>
            <a:r>
              <a:rPr lang="en-US" sz="2400" dirty="0">
                <a:highlight>
                  <a:srgbClr val="000000"/>
                </a:highlight>
              </a:rPr>
              <a:t>They also declare that the sum total for their guilt or error amounted to no more than this: they had met regularly before dawn on a fixed day to sing verses alternately amongst themselves in honor of Christ as if to a god, and also to bind themselves by oath, not for any criminal purpose, but to abstain from theft, robbery, and adultery...</a:t>
            </a:r>
          </a:p>
          <a:p>
            <a:pPr marL="0" indent="0">
              <a:buNone/>
            </a:pPr>
            <a:r>
              <a:rPr lang="en-US" sz="2400" dirty="0">
                <a:highlight>
                  <a:srgbClr val="000000"/>
                </a:highlight>
              </a:rPr>
              <a:t>This made me decide it was all the more necessary to extract the truth by torture from two slave-women, whom they called deaconesses. I found nothing but a degenerate sort of cult carried to extravagant lengths.”</a:t>
            </a:r>
          </a:p>
        </p:txBody>
      </p:sp>
    </p:spTree>
    <p:extLst>
      <p:ext uri="{BB962C8B-B14F-4D97-AF65-F5344CB8AC3E}">
        <p14:creationId xmlns:p14="http://schemas.microsoft.com/office/powerpoint/2010/main" val="665661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075617" cy="4952492"/>
          </a:xfrm>
        </p:spPr>
        <p:txBody>
          <a:bodyPr>
            <a:normAutofit/>
          </a:bodyPr>
          <a:lstStyle/>
          <a:p>
            <a:r>
              <a:rPr lang="en-US" sz="3600" dirty="0"/>
              <a:t>What does the evidence tell us?</a:t>
            </a:r>
            <a:endParaRPr lang="en-US" sz="4400" dirty="0"/>
          </a:p>
        </p:txBody>
      </p:sp>
      <p:sp>
        <p:nvSpPr>
          <p:cNvPr id="3" name="Content Placeholder 2"/>
          <p:cNvSpPr>
            <a:spLocks noGrp="1"/>
          </p:cNvSpPr>
          <p:nvPr>
            <p:ph idx="1"/>
          </p:nvPr>
        </p:nvSpPr>
        <p:spPr>
          <a:xfrm>
            <a:off x="3116424" y="538070"/>
            <a:ext cx="5896947" cy="6051416"/>
          </a:xfrm>
        </p:spPr>
        <p:txBody>
          <a:bodyPr>
            <a:normAutofit/>
          </a:bodyPr>
          <a:lstStyle/>
          <a:p>
            <a:pPr lvl="1"/>
            <a:r>
              <a:rPr lang="en-US" sz="3400" dirty="0"/>
              <a:t>Attests to the rapid spread of Christianity</a:t>
            </a:r>
          </a:p>
          <a:p>
            <a:pPr lvl="1"/>
            <a:r>
              <a:rPr lang="en-US" sz="3400" dirty="0"/>
              <a:t>Shows different classes of people are Christians</a:t>
            </a:r>
          </a:p>
          <a:p>
            <a:pPr lvl="1"/>
            <a:r>
              <a:rPr lang="en-US" sz="3400" dirty="0"/>
              <a:t>Talks about worship of Jesus as God, high ethical standards of Christians, and conviction of Christians – not easily swayed from their beliefs</a:t>
            </a:r>
          </a:p>
        </p:txBody>
      </p:sp>
    </p:spTree>
    <p:extLst>
      <p:ext uri="{BB962C8B-B14F-4D97-AF65-F5344CB8AC3E}">
        <p14:creationId xmlns:p14="http://schemas.microsoft.com/office/powerpoint/2010/main" val="3135778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075617" cy="4952492"/>
          </a:xfrm>
        </p:spPr>
        <p:txBody>
          <a:bodyPr>
            <a:normAutofit/>
          </a:bodyPr>
          <a:lstStyle/>
          <a:p>
            <a:r>
              <a:rPr lang="en-US" sz="3600" dirty="0"/>
              <a:t>Collectively we find</a:t>
            </a:r>
            <a:endParaRPr lang="en-US" sz="4400" dirty="0"/>
          </a:p>
        </p:txBody>
      </p:sp>
      <p:sp>
        <p:nvSpPr>
          <p:cNvPr id="3" name="Content Placeholder 2"/>
          <p:cNvSpPr>
            <a:spLocks noGrp="1"/>
          </p:cNvSpPr>
          <p:nvPr>
            <p:ph idx="1"/>
          </p:nvPr>
        </p:nvSpPr>
        <p:spPr>
          <a:xfrm>
            <a:off x="3116424" y="538070"/>
            <a:ext cx="5896947" cy="6051416"/>
          </a:xfrm>
        </p:spPr>
        <p:txBody>
          <a:bodyPr>
            <a:normAutofit lnSpcReduction="10000"/>
          </a:bodyPr>
          <a:lstStyle/>
          <a:p>
            <a:pPr lvl="2" fontAlgn="base"/>
            <a:r>
              <a:rPr lang="en-US" sz="2400" dirty="0"/>
              <a:t>Jesus was a Jewish leader</a:t>
            </a:r>
          </a:p>
          <a:p>
            <a:pPr lvl="2" fontAlgn="base"/>
            <a:r>
              <a:rPr lang="en-US" sz="2400" dirty="0"/>
              <a:t>Many believed that he performed healings and exorcisms</a:t>
            </a:r>
          </a:p>
          <a:p>
            <a:pPr lvl="2" fontAlgn="base"/>
            <a:r>
              <a:rPr lang="en-US" sz="2400" dirty="0"/>
              <a:t>Some believed he was the Messiah</a:t>
            </a:r>
          </a:p>
          <a:p>
            <a:pPr lvl="2" fontAlgn="base"/>
            <a:r>
              <a:rPr lang="en-US" sz="2400" dirty="0"/>
              <a:t>He was rejected by the Jewish leaders</a:t>
            </a:r>
          </a:p>
          <a:p>
            <a:pPr lvl="2" fontAlgn="base"/>
            <a:r>
              <a:rPr lang="en-US" sz="2400" dirty="0"/>
              <a:t>He was crucified under Pontius Pilate in the reign of Tiberius</a:t>
            </a:r>
          </a:p>
          <a:p>
            <a:pPr lvl="2" fontAlgn="base"/>
            <a:r>
              <a:rPr lang="en-US" sz="2400" dirty="0"/>
              <a:t>Despite his shameful death, his followers, who believed he was still alive, spread beyond Palestine so that there were multitudes in Rome by A.D. 64</a:t>
            </a:r>
          </a:p>
          <a:p>
            <a:pPr lvl="2" fontAlgn="base"/>
            <a:r>
              <a:rPr lang="en-US" sz="2400" dirty="0"/>
              <a:t>All kinds of peoples from the cities and countryside - men and women, slave and free - worshipped him as God</a:t>
            </a:r>
          </a:p>
        </p:txBody>
      </p:sp>
    </p:spTree>
    <p:extLst>
      <p:ext uri="{BB962C8B-B14F-4D97-AF65-F5344CB8AC3E}">
        <p14:creationId xmlns:p14="http://schemas.microsoft.com/office/powerpoint/2010/main" val="1587635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Outside evidence</a:t>
            </a:r>
            <a:br>
              <a:rPr lang="en-US" sz="4400" dirty="0"/>
            </a:br>
            <a:r>
              <a:rPr lang="en-US" sz="4400" dirty="0"/>
              <a:t>of darkness</a:t>
            </a:r>
          </a:p>
        </p:txBody>
      </p:sp>
      <p:sp>
        <p:nvSpPr>
          <p:cNvPr id="3" name="Content Placeholder 2"/>
          <p:cNvSpPr>
            <a:spLocks noGrp="1"/>
          </p:cNvSpPr>
          <p:nvPr>
            <p:ph idx="1"/>
          </p:nvPr>
        </p:nvSpPr>
        <p:spPr>
          <a:xfrm>
            <a:off x="3322944" y="538070"/>
            <a:ext cx="5249555" cy="5413280"/>
          </a:xfrm>
        </p:spPr>
        <p:txBody>
          <a:bodyPr>
            <a:normAutofit lnSpcReduction="10000"/>
          </a:bodyPr>
          <a:lstStyle/>
          <a:p>
            <a:r>
              <a:rPr lang="en-US" sz="4000" dirty="0">
                <a:solidFill>
                  <a:srgbClr val="FFFF00"/>
                </a:solidFill>
              </a:rPr>
              <a:t>Thallus</a:t>
            </a:r>
          </a:p>
          <a:p>
            <a:pPr lvl="1"/>
            <a:r>
              <a:rPr lang="en-US" sz="4000" dirty="0">
                <a:solidFill>
                  <a:schemeClr val="tx1"/>
                </a:solidFill>
              </a:rPr>
              <a:t>A.D. 52 – wrote history of the eastern Mediterranean world since the </a:t>
            </a:r>
            <a:r>
              <a:rPr lang="en-US" sz="4000" dirty="0" err="1">
                <a:solidFill>
                  <a:schemeClr val="tx1"/>
                </a:solidFill>
              </a:rPr>
              <a:t>Tojan</a:t>
            </a:r>
            <a:r>
              <a:rPr lang="en-US" sz="4000" dirty="0">
                <a:solidFill>
                  <a:schemeClr val="tx1"/>
                </a:solidFill>
              </a:rPr>
              <a:t> War</a:t>
            </a:r>
          </a:p>
          <a:p>
            <a:pPr lvl="1"/>
            <a:r>
              <a:rPr lang="en-US" sz="4000" dirty="0">
                <a:solidFill>
                  <a:schemeClr val="tx1"/>
                </a:solidFill>
              </a:rPr>
              <a:t>His work was lost, but it was quoted by </a:t>
            </a:r>
            <a:r>
              <a:rPr lang="en-US" sz="4000" dirty="0">
                <a:solidFill>
                  <a:srgbClr val="FFFF00"/>
                </a:solidFill>
              </a:rPr>
              <a:t>Julius Africanus</a:t>
            </a:r>
            <a:r>
              <a:rPr lang="en-US" sz="4000" dirty="0">
                <a:solidFill>
                  <a:schemeClr val="tx1"/>
                </a:solidFill>
              </a:rPr>
              <a:t> in A.D. 221</a:t>
            </a:r>
          </a:p>
        </p:txBody>
      </p:sp>
    </p:spTree>
    <p:extLst>
      <p:ext uri="{BB962C8B-B14F-4D97-AF65-F5344CB8AC3E}">
        <p14:creationId xmlns:p14="http://schemas.microsoft.com/office/powerpoint/2010/main" val="407888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232226"/>
            <a:ext cx="8957388" cy="6858000"/>
          </a:xfrm>
        </p:spPr>
        <p:txBody>
          <a:bodyPr>
            <a:normAutofit/>
          </a:bodyPr>
          <a:lstStyle/>
          <a:p>
            <a:r>
              <a:rPr lang="en-US" sz="3200" dirty="0">
                <a:highlight>
                  <a:srgbClr val="000000"/>
                </a:highlight>
              </a:rPr>
              <a:t>“Thallus, in the third book of histories, explains away the darkness as an eclipse of the sun-unreasonably, as it seems to me.”</a:t>
            </a:r>
          </a:p>
          <a:p>
            <a:endParaRPr lang="en-US" sz="3200" dirty="0">
              <a:highlight>
                <a:srgbClr val="000000"/>
              </a:highlight>
            </a:endParaRPr>
          </a:p>
          <a:p>
            <a:r>
              <a:rPr lang="en-US" sz="3200" dirty="0">
                <a:highlight>
                  <a:srgbClr val="000000"/>
                </a:highlight>
              </a:rPr>
              <a:t>So, Thallus explained that there had been darkness, but he attributed it to an eclipse, but then, Africanus argues that it couldn’t have been an eclipse given when the crucifixion occurred.</a:t>
            </a:r>
          </a:p>
        </p:txBody>
      </p:sp>
    </p:spTree>
    <p:extLst>
      <p:ext uri="{BB962C8B-B14F-4D97-AF65-F5344CB8AC3E}">
        <p14:creationId xmlns:p14="http://schemas.microsoft.com/office/powerpoint/2010/main" val="83473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78" y="601802"/>
            <a:ext cx="3121466" cy="4952492"/>
          </a:xfrm>
        </p:spPr>
        <p:txBody>
          <a:bodyPr>
            <a:normAutofit/>
          </a:bodyPr>
          <a:lstStyle/>
          <a:p>
            <a:r>
              <a:rPr lang="en-US" sz="4400" dirty="0"/>
              <a:t>Analyzing the gospels</a:t>
            </a:r>
          </a:p>
        </p:txBody>
      </p:sp>
      <p:sp>
        <p:nvSpPr>
          <p:cNvPr id="3" name="Content Placeholder 2"/>
          <p:cNvSpPr>
            <a:spLocks noGrp="1"/>
          </p:cNvSpPr>
          <p:nvPr>
            <p:ph idx="1"/>
          </p:nvPr>
        </p:nvSpPr>
        <p:spPr>
          <a:xfrm>
            <a:off x="3611106" y="538070"/>
            <a:ext cx="4961394" cy="5413280"/>
          </a:xfrm>
        </p:spPr>
        <p:txBody>
          <a:bodyPr>
            <a:normAutofit/>
          </a:bodyPr>
          <a:lstStyle/>
          <a:p>
            <a:r>
              <a:rPr lang="en-US" sz="4000" dirty="0"/>
              <a:t>Were the gospels actually written by people whose names are attached to them?</a:t>
            </a:r>
          </a:p>
          <a:p>
            <a:endParaRPr lang="en-US" sz="4000" dirty="0"/>
          </a:p>
          <a:p>
            <a:endParaRPr lang="en-US" sz="4000" dirty="0"/>
          </a:p>
        </p:txBody>
      </p:sp>
    </p:spTree>
    <p:extLst>
      <p:ext uri="{BB962C8B-B14F-4D97-AF65-F5344CB8AC3E}">
        <p14:creationId xmlns:p14="http://schemas.microsoft.com/office/powerpoint/2010/main" val="3185695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9" y="462318"/>
            <a:ext cx="3276271" cy="4952492"/>
          </a:xfrm>
        </p:spPr>
        <p:txBody>
          <a:bodyPr>
            <a:normAutofit/>
          </a:bodyPr>
          <a:lstStyle/>
          <a:p>
            <a:r>
              <a:rPr lang="en-US" sz="4400" dirty="0">
                <a:solidFill>
                  <a:schemeClr val="tx1"/>
                </a:solidFill>
              </a:rPr>
              <a:t>Writing from the early church</a:t>
            </a:r>
          </a:p>
        </p:txBody>
      </p:sp>
      <p:sp>
        <p:nvSpPr>
          <p:cNvPr id="3" name="Content Placeholder 2"/>
          <p:cNvSpPr>
            <a:spLocks noGrp="1"/>
          </p:cNvSpPr>
          <p:nvPr>
            <p:ph idx="1"/>
          </p:nvPr>
        </p:nvSpPr>
        <p:spPr>
          <a:xfrm>
            <a:off x="3285640" y="-371952"/>
            <a:ext cx="5889356" cy="6858000"/>
          </a:xfrm>
        </p:spPr>
        <p:txBody>
          <a:bodyPr>
            <a:normAutofit fontScale="85000" lnSpcReduction="20000"/>
          </a:bodyPr>
          <a:lstStyle/>
          <a:p>
            <a:endParaRPr lang="en-US" sz="3000" dirty="0">
              <a:solidFill>
                <a:schemeClr val="tx1"/>
              </a:solidFill>
            </a:endParaRPr>
          </a:p>
          <a:p>
            <a:r>
              <a:rPr lang="en-US" sz="3000" dirty="0">
                <a:solidFill>
                  <a:schemeClr val="tx1"/>
                </a:solidFill>
              </a:rPr>
              <a:t>Irenaeus (A.D. 180) – “Matthew published his own Gospel among the Hebrews in their own tongue, when Peter and Paul were preaching the Gospel in Rome and founding the church there. After their departure, Mark, the disciple and interpreter of Peter, himself handed down to us in writing the substance of Peter’s preaching. Luke, the follower of Paul, set down in a book the Gospel preached by his teacher. Then, John, the disciple of the Lord, who also leaned on he breast, himself produced his Gospel while he was living at Ephesus in Asia.”</a:t>
            </a:r>
            <a:br>
              <a:rPr lang="en-US" sz="3000" dirty="0">
                <a:solidFill>
                  <a:schemeClr val="tx1"/>
                </a:solidFill>
              </a:rPr>
            </a:br>
            <a:endParaRPr lang="en-US" sz="2800" dirty="0">
              <a:solidFill>
                <a:schemeClr val="tx1"/>
              </a:solidFill>
            </a:endParaRPr>
          </a:p>
          <a:p>
            <a:pPr marL="0" indent="0">
              <a:buNone/>
            </a:pPr>
            <a:endParaRPr lang="en-US" sz="30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231095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9" y="462318"/>
            <a:ext cx="3276271" cy="4952492"/>
          </a:xfrm>
        </p:spPr>
        <p:txBody>
          <a:bodyPr>
            <a:normAutofit/>
          </a:bodyPr>
          <a:lstStyle/>
          <a:p>
            <a:r>
              <a:rPr lang="en-US" sz="4400" dirty="0">
                <a:solidFill>
                  <a:schemeClr val="tx1"/>
                </a:solidFill>
              </a:rPr>
              <a:t>Synoptic Gospels:</a:t>
            </a:r>
            <a:br>
              <a:rPr lang="en-US" sz="4400" dirty="0">
                <a:solidFill>
                  <a:schemeClr val="tx1"/>
                </a:solidFill>
              </a:rPr>
            </a:br>
            <a:br>
              <a:rPr lang="en-US" sz="4400" dirty="0">
                <a:solidFill>
                  <a:schemeClr val="tx1"/>
                </a:solidFill>
              </a:rPr>
            </a:br>
            <a:r>
              <a:rPr lang="en-US" sz="4400" dirty="0">
                <a:solidFill>
                  <a:schemeClr val="tx1"/>
                </a:solidFill>
              </a:rPr>
              <a:t>Unlikely Authors</a:t>
            </a:r>
          </a:p>
        </p:txBody>
      </p:sp>
      <p:sp>
        <p:nvSpPr>
          <p:cNvPr id="3" name="Content Placeholder 2"/>
          <p:cNvSpPr>
            <a:spLocks noGrp="1"/>
          </p:cNvSpPr>
          <p:nvPr>
            <p:ph idx="1"/>
          </p:nvPr>
        </p:nvSpPr>
        <p:spPr>
          <a:xfrm>
            <a:off x="3285640" y="-371952"/>
            <a:ext cx="5889356" cy="6858000"/>
          </a:xfrm>
        </p:spPr>
        <p:txBody>
          <a:bodyPr>
            <a:normAutofit/>
          </a:bodyPr>
          <a:lstStyle/>
          <a:p>
            <a:endParaRPr lang="en-US" sz="3000" dirty="0">
              <a:solidFill>
                <a:schemeClr val="tx1"/>
              </a:solidFill>
            </a:endParaRPr>
          </a:p>
          <a:p>
            <a:r>
              <a:rPr lang="en-US" sz="3000" dirty="0">
                <a:solidFill>
                  <a:schemeClr val="tx1"/>
                </a:solidFill>
              </a:rPr>
              <a:t>Mark and Luke were not even among the twelve disciples.</a:t>
            </a:r>
          </a:p>
          <a:p>
            <a:r>
              <a:rPr lang="en-US" sz="3000" dirty="0">
                <a:solidFill>
                  <a:schemeClr val="tx1"/>
                </a:solidFill>
              </a:rPr>
              <a:t>Matthew was one of the twelve, but he was also a former hated tax collector.</a:t>
            </a:r>
          </a:p>
          <a:p>
            <a:endParaRPr lang="en-US" sz="2800" dirty="0">
              <a:solidFill>
                <a:schemeClr val="tx1"/>
              </a:solidFill>
            </a:endParaRPr>
          </a:p>
          <a:p>
            <a:r>
              <a:rPr lang="en-US" sz="2800" dirty="0">
                <a:solidFill>
                  <a:schemeClr val="tx1"/>
                </a:solidFill>
              </a:rPr>
              <a:t>If Christians were attempting to fabricate a legend, wouldn’t they use only the big-time names for the gospels. (Peter, Mary, James)</a:t>
            </a:r>
            <a:endParaRPr lang="en-US" sz="30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367102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21" y="601802"/>
            <a:ext cx="3276271" cy="4952492"/>
          </a:xfrm>
        </p:spPr>
        <p:txBody>
          <a:bodyPr>
            <a:normAutofit/>
          </a:bodyPr>
          <a:lstStyle/>
          <a:p>
            <a:r>
              <a:rPr lang="en-US" sz="4400" dirty="0"/>
              <a:t>Did John</a:t>
            </a:r>
            <a:br>
              <a:rPr lang="en-US" sz="4400" dirty="0"/>
            </a:br>
            <a:r>
              <a:rPr lang="en-US" sz="4400" dirty="0"/>
              <a:t>write John?</a:t>
            </a:r>
            <a:endParaRPr lang="en-US" sz="4400" dirty="0">
              <a:solidFill>
                <a:schemeClr val="tx1"/>
              </a:solidFill>
            </a:endParaRPr>
          </a:p>
        </p:txBody>
      </p:sp>
      <p:sp>
        <p:nvSpPr>
          <p:cNvPr id="3" name="Content Placeholder 2"/>
          <p:cNvSpPr>
            <a:spLocks noGrp="1"/>
          </p:cNvSpPr>
          <p:nvPr>
            <p:ph idx="1"/>
          </p:nvPr>
        </p:nvSpPr>
        <p:spPr>
          <a:xfrm>
            <a:off x="3285640" y="-371952"/>
            <a:ext cx="5889356" cy="6858000"/>
          </a:xfrm>
        </p:spPr>
        <p:txBody>
          <a:bodyPr>
            <a:normAutofit fontScale="92500" lnSpcReduction="10000"/>
          </a:bodyPr>
          <a:lstStyle/>
          <a:p>
            <a:endParaRPr lang="en-US" sz="3000" dirty="0">
              <a:solidFill>
                <a:schemeClr val="tx1"/>
              </a:solidFill>
            </a:endParaRPr>
          </a:p>
          <a:p>
            <a:r>
              <a:rPr lang="en-US" sz="3000" b="1" u="sng" dirty="0">
                <a:solidFill>
                  <a:schemeClr val="tx1"/>
                </a:solidFill>
              </a:rPr>
              <a:t>All early testimony unanimously verifies</a:t>
            </a:r>
            <a:r>
              <a:rPr lang="en-US" sz="3000" dirty="0">
                <a:solidFill>
                  <a:schemeClr val="tx1"/>
                </a:solidFill>
              </a:rPr>
              <a:t> that John, the son of Zebedee, Jesus’ close disciple, the apostle, wrote the gospel which bears his name...   </a:t>
            </a:r>
          </a:p>
          <a:p>
            <a:pPr marL="0" indent="0">
              <a:buNone/>
            </a:pPr>
            <a:endParaRPr lang="en-US" sz="3000" dirty="0">
              <a:solidFill>
                <a:schemeClr val="tx1"/>
              </a:solidFill>
            </a:endParaRPr>
          </a:p>
          <a:p>
            <a:pPr marL="0" indent="0">
              <a:buNone/>
            </a:pPr>
            <a:endParaRPr lang="en-US" sz="3000" dirty="0">
              <a:solidFill>
                <a:schemeClr val="tx1"/>
              </a:solidFill>
            </a:endParaRPr>
          </a:p>
          <a:p>
            <a:pPr marL="0" indent="0">
              <a:buNone/>
            </a:pPr>
            <a:endParaRPr lang="en-US" sz="3000" dirty="0">
              <a:solidFill>
                <a:schemeClr val="tx1"/>
              </a:solidFill>
            </a:endParaRPr>
          </a:p>
          <a:p>
            <a:pPr marL="0" indent="0">
              <a:buNone/>
            </a:pPr>
            <a:r>
              <a:rPr lang="en-US" sz="3000" dirty="0">
                <a:solidFill>
                  <a:schemeClr val="tx1"/>
                </a:solidFill>
              </a:rPr>
              <a:t>Papias – refers in his writing to </a:t>
            </a:r>
            <a:r>
              <a:rPr lang="en-US" sz="3000" dirty="0">
                <a:solidFill>
                  <a:srgbClr val="FFFF00"/>
                </a:solidFill>
              </a:rPr>
              <a:t>John the apostle</a:t>
            </a:r>
            <a:r>
              <a:rPr lang="en-US" sz="3000" dirty="0">
                <a:solidFill>
                  <a:schemeClr val="tx1"/>
                </a:solidFill>
              </a:rPr>
              <a:t> and </a:t>
            </a:r>
            <a:r>
              <a:rPr lang="en-US" sz="3000" dirty="0">
                <a:solidFill>
                  <a:srgbClr val="00B0F0"/>
                </a:solidFill>
              </a:rPr>
              <a:t>John the elder</a:t>
            </a:r>
            <a:r>
              <a:rPr lang="en-US" sz="3000" dirty="0">
                <a:solidFill>
                  <a:schemeClr val="tx1"/>
                </a:solidFill>
              </a:rPr>
              <a:t>, and it is not clear if he is talking about two different people or one person from two perspectives. </a:t>
            </a:r>
          </a:p>
          <a:p>
            <a:pPr marL="0" indent="0">
              <a:buNone/>
            </a:pPr>
            <a:endParaRPr lang="en-US" sz="3000" dirty="0">
              <a:solidFill>
                <a:schemeClr val="tx1"/>
              </a:solidFill>
            </a:endParaRPr>
          </a:p>
          <a:p>
            <a:pPr marL="0" indent="0">
              <a:buNone/>
            </a:pPr>
            <a:endParaRPr lang="en-US" sz="3000" dirty="0">
              <a:solidFill>
                <a:schemeClr val="tx1"/>
              </a:solidFill>
            </a:endParaRPr>
          </a:p>
        </p:txBody>
      </p:sp>
      <p:sp>
        <p:nvSpPr>
          <p:cNvPr id="4" name="TextBox 3">
            <a:extLst>
              <a:ext uri="{FF2B5EF4-FFF2-40B4-BE49-F238E27FC236}">
                <a16:creationId xmlns:a16="http://schemas.microsoft.com/office/drawing/2014/main" id="{20FBD41C-C62F-44BC-90D2-7722AFABE079}"/>
              </a:ext>
            </a:extLst>
          </p:cNvPr>
          <p:cNvSpPr txBox="1"/>
          <p:nvPr/>
        </p:nvSpPr>
        <p:spPr>
          <a:xfrm>
            <a:off x="3766089" y="2737090"/>
            <a:ext cx="4479010" cy="1077218"/>
          </a:xfrm>
          <a:prstGeom prst="rect">
            <a:avLst/>
          </a:prstGeom>
          <a:solidFill>
            <a:srgbClr val="00B0F0"/>
          </a:solidFill>
        </p:spPr>
        <p:txBody>
          <a:bodyPr wrap="square" rtlCol="0">
            <a:spAutoFit/>
          </a:bodyPr>
          <a:lstStyle/>
          <a:p>
            <a:pPr algn="ctr"/>
            <a:r>
              <a:rPr lang="en-US" sz="3200" dirty="0">
                <a:solidFill>
                  <a:schemeClr val="bg1"/>
                </a:solidFill>
              </a:rPr>
              <a:t>with one exception </a:t>
            </a:r>
          </a:p>
          <a:p>
            <a:pPr algn="ctr"/>
            <a:r>
              <a:rPr lang="en-US" sz="3200" dirty="0">
                <a:solidFill>
                  <a:schemeClr val="bg1"/>
                </a:solidFill>
              </a:rPr>
              <a:t>(if viewed a certain way)</a:t>
            </a:r>
          </a:p>
        </p:txBody>
      </p:sp>
    </p:spTree>
    <p:extLst>
      <p:ext uri="{BB962C8B-B14F-4D97-AF65-F5344CB8AC3E}">
        <p14:creationId xmlns:p14="http://schemas.microsoft.com/office/powerpoint/2010/main" val="307753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79" y="601802"/>
            <a:ext cx="3276271" cy="4952492"/>
          </a:xfrm>
        </p:spPr>
        <p:txBody>
          <a:bodyPr>
            <a:normAutofit/>
          </a:bodyPr>
          <a:lstStyle/>
          <a:p>
            <a:r>
              <a:rPr lang="en-US" sz="4400" dirty="0"/>
              <a:t>Mark</a:t>
            </a:r>
            <a:endParaRPr lang="en-US" sz="4400" dirty="0">
              <a:solidFill>
                <a:schemeClr val="tx1"/>
              </a:solidFill>
            </a:endParaRPr>
          </a:p>
        </p:txBody>
      </p:sp>
      <p:sp>
        <p:nvSpPr>
          <p:cNvPr id="3" name="Content Placeholder 2"/>
          <p:cNvSpPr>
            <a:spLocks noGrp="1"/>
          </p:cNvSpPr>
          <p:nvPr>
            <p:ph idx="1"/>
          </p:nvPr>
        </p:nvSpPr>
        <p:spPr>
          <a:xfrm>
            <a:off x="3285640" y="-371952"/>
            <a:ext cx="5889356" cy="6858000"/>
          </a:xfrm>
        </p:spPr>
        <p:txBody>
          <a:bodyPr>
            <a:normAutofit/>
          </a:bodyPr>
          <a:lstStyle/>
          <a:p>
            <a:endParaRPr lang="en-US" sz="3000" dirty="0">
              <a:solidFill>
                <a:schemeClr val="tx1"/>
              </a:solidFill>
            </a:endParaRPr>
          </a:p>
          <a:p>
            <a:r>
              <a:rPr lang="en-US" sz="3000" dirty="0">
                <a:solidFill>
                  <a:schemeClr val="tx1"/>
                </a:solidFill>
              </a:rPr>
              <a:t>Papias (A.D. 125) – affirmed that Mark had accurately recorded Peter’s eyewitness observations.</a:t>
            </a:r>
          </a:p>
          <a:p>
            <a:pPr lvl="1"/>
            <a:r>
              <a:rPr lang="en-US" sz="2800" dirty="0">
                <a:solidFill>
                  <a:schemeClr val="tx1"/>
                </a:solidFill>
              </a:rPr>
              <a:t>He even included that Mark “made no mistake” and did not include “any false statement.”</a:t>
            </a:r>
          </a:p>
          <a:p>
            <a:pPr lvl="1"/>
            <a:endParaRPr lang="en-US" sz="2800" dirty="0">
              <a:solidFill>
                <a:schemeClr val="tx1"/>
              </a:solidFill>
            </a:endParaRPr>
          </a:p>
          <a:p>
            <a:pPr lvl="2"/>
            <a:r>
              <a:rPr lang="en-US" sz="3200" dirty="0">
                <a:solidFill>
                  <a:schemeClr val="tx1"/>
                </a:solidFill>
              </a:rPr>
              <a:t>Mark was written well within the lifetime of many eyewitnesses.</a:t>
            </a:r>
          </a:p>
          <a:p>
            <a:pPr marL="0" indent="0">
              <a:buNone/>
            </a:pPr>
            <a:endParaRPr lang="en-US" sz="30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237815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t>Gospels and Accuracy</a:t>
            </a:r>
            <a:endParaRPr lang="en-US" sz="4400" dirty="0">
              <a:solidFill>
                <a:schemeClr val="tx1"/>
              </a:solidFill>
            </a:endParaRPr>
          </a:p>
        </p:txBody>
      </p:sp>
      <p:sp>
        <p:nvSpPr>
          <p:cNvPr id="3" name="Content Placeholder 2"/>
          <p:cNvSpPr>
            <a:spLocks noGrp="1"/>
          </p:cNvSpPr>
          <p:nvPr>
            <p:ph idx="1"/>
          </p:nvPr>
        </p:nvSpPr>
        <p:spPr>
          <a:xfrm>
            <a:off x="3322944" y="0"/>
            <a:ext cx="5821056" cy="6858000"/>
          </a:xfrm>
        </p:spPr>
        <p:txBody>
          <a:bodyPr>
            <a:normAutofit lnSpcReduction="10000"/>
          </a:bodyPr>
          <a:lstStyle/>
          <a:p>
            <a:pPr lvl="1"/>
            <a:endParaRPr lang="en-US" sz="3800" dirty="0">
              <a:solidFill>
                <a:schemeClr val="tx1"/>
              </a:solidFill>
            </a:endParaRPr>
          </a:p>
          <a:p>
            <a:pPr lvl="1"/>
            <a:endParaRPr lang="en-US" sz="3800" dirty="0">
              <a:solidFill>
                <a:schemeClr val="tx1"/>
              </a:solidFill>
            </a:endParaRPr>
          </a:p>
          <a:p>
            <a:pPr lvl="1"/>
            <a:r>
              <a:rPr lang="en-US" sz="3800" dirty="0">
                <a:solidFill>
                  <a:schemeClr val="tx1"/>
                </a:solidFill>
              </a:rPr>
              <a:t>Luke 1 </a:t>
            </a:r>
          </a:p>
          <a:p>
            <a:r>
              <a:rPr lang="en-US" sz="4000" dirty="0">
                <a:solidFill>
                  <a:schemeClr val="tx1"/>
                </a:solidFill>
              </a:rPr>
              <a:t>All gospels written in a sober and responsible fashion, with accurate incidental details, with obvious care and exactness.</a:t>
            </a:r>
            <a:endParaRPr lang="en-US" sz="3800" dirty="0">
              <a:solidFill>
                <a:schemeClr val="tx1"/>
              </a:solidFill>
            </a:endParaRPr>
          </a:p>
          <a:p>
            <a:pPr lvl="1"/>
            <a:r>
              <a:rPr lang="en-US" sz="3800" dirty="0">
                <a:solidFill>
                  <a:schemeClr val="tx1"/>
                </a:solidFill>
              </a:rPr>
              <a:t>(No outlandish flourishes)</a:t>
            </a:r>
          </a:p>
        </p:txBody>
      </p:sp>
      <p:sp>
        <p:nvSpPr>
          <p:cNvPr id="5" name="TextBox 4">
            <a:extLst>
              <a:ext uri="{FF2B5EF4-FFF2-40B4-BE49-F238E27FC236}">
                <a16:creationId xmlns:a16="http://schemas.microsoft.com/office/drawing/2014/main" id="{C81E5330-A23F-45C8-B22C-A455F5BE03F8}"/>
              </a:ext>
            </a:extLst>
          </p:cNvPr>
          <p:cNvSpPr txBox="1"/>
          <p:nvPr/>
        </p:nvSpPr>
        <p:spPr>
          <a:xfrm>
            <a:off x="3586646" y="202682"/>
            <a:ext cx="5123517" cy="1077218"/>
          </a:xfrm>
          <a:prstGeom prst="rect">
            <a:avLst/>
          </a:prstGeom>
          <a:solidFill>
            <a:srgbClr val="FFFF00"/>
          </a:solidFill>
        </p:spPr>
        <p:txBody>
          <a:bodyPr wrap="none" rtlCol="0">
            <a:spAutoFit/>
          </a:bodyPr>
          <a:lstStyle/>
          <a:p>
            <a:pPr algn="ctr"/>
            <a:r>
              <a:rPr lang="en-US" sz="3200" dirty="0">
                <a:solidFill>
                  <a:schemeClr val="bg1"/>
                </a:solidFill>
              </a:rPr>
              <a:t>Did the writers of the gospels</a:t>
            </a:r>
          </a:p>
          <a:p>
            <a:pPr algn="ctr"/>
            <a:r>
              <a:rPr lang="en-US" sz="3200" dirty="0">
                <a:solidFill>
                  <a:schemeClr val="bg1"/>
                </a:solidFill>
              </a:rPr>
              <a:t>accurately preserve history?</a:t>
            </a:r>
          </a:p>
        </p:txBody>
      </p:sp>
    </p:spTree>
    <p:extLst>
      <p:ext uri="{BB962C8B-B14F-4D97-AF65-F5344CB8AC3E}">
        <p14:creationId xmlns:p14="http://schemas.microsoft.com/office/powerpoint/2010/main" val="51749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Headlines</Template>
  <TotalTime>17488</TotalTime>
  <Words>2009</Words>
  <Application>Microsoft Office PowerPoint</Application>
  <PresentationFormat>On-screen Show (4:3)</PresentationFormat>
  <Paragraphs>179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Schoolbook</vt:lpstr>
      <vt:lpstr>Corbel</vt:lpstr>
      <vt:lpstr>Headlines</vt:lpstr>
      <vt:lpstr>Christian Evidences</vt:lpstr>
      <vt:lpstr>Purposes of this study</vt:lpstr>
      <vt:lpstr>Questions to Consider</vt:lpstr>
      <vt:lpstr>Analyzing the gospels</vt:lpstr>
      <vt:lpstr>Writing from the early church</vt:lpstr>
      <vt:lpstr>Synoptic Gospels:  Unlikely Authors</vt:lpstr>
      <vt:lpstr>Did John write John?</vt:lpstr>
      <vt:lpstr>Mark</vt:lpstr>
      <vt:lpstr>Gospels and Accuracy</vt:lpstr>
      <vt:lpstr>Gospels and Accuracy</vt:lpstr>
      <vt:lpstr>Clearing up Controversy</vt:lpstr>
      <vt:lpstr>Gospels and Accuracy</vt:lpstr>
      <vt:lpstr>Gospels and Accuracy</vt:lpstr>
      <vt:lpstr>Gospels and Accuracy</vt:lpstr>
      <vt:lpstr>Did the writers have integrity?</vt:lpstr>
      <vt:lpstr>Inconsistencies?</vt:lpstr>
      <vt:lpstr>Variations</vt:lpstr>
      <vt:lpstr>Validity of the gospels</vt:lpstr>
      <vt:lpstr>Outside Evidence</vt:lpstr>
      <vt:lpstr>Outside Evidence</vt:lpstr>
      <vt:lpstr>Outside Evidence</vt:lpstr>
      <vt:lpstr>PowerPoint Presentation</vt:lpstr>
      <vt:lpstr>PowerPoint Presentation</vt:lpstr>
      <vt:lpstr>PowerPoint Presentation</vt:lpstr>
      <vt:lpstr>What does the evidence tell us?</vt:lpstr>
      <vt:lpstr>Outside Evidence</vt:lpstr>
      <vt:lpstr>PowerPoint Presentation</vt:lpstr>
      <vt:lpstr>What does the evidence tell us?</vt:lpstr>
      <vt:lpstr>Outside Evidence</vt:lpstr>
      <vt:lpstr>PowerPoint Presentation</vt:lpstr>
      <vt:lpstr>What does the evidence tell us?</vt:lpstr>
      <vt:lpstr>Collectively we find</vt:lpstr>
      <vt:lpstr>Outside evidence of darkness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Evidences</dc:title>
  <dc:creator>Microsoft Office User</dc:creator>
  <cp:lastModifiedBy>Krueger, Michael S</cp:lastModifiedBy>
  <cp:revision>99</cp:revision>
  <dcterms:created xsi:type="dcterms:W3CDTF">2018-05-28T15:14:19Z</dcterms:created>
  <dcterms:modified xsi:type="dcterms:W3CDTF">2018-06-17T16:00:34Z</dcterms:modified>
</cp:coreProperties>
</file>