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21"/>
  </p:handoutMasterIdLst>
  <p:sldIdLst>
    <p:sldId id="256" r:id="rId2"/>
    <p:sldId id="308" r:id="rId3"/>
    <p:sldId id="342" r:id="rId4"/>
    <p:sldId id="336" r:id="rId5"/>
    <p:sldId id="343" r:id="rId6"/>
    <p:sldId id="344" r:id="rId7"/>
    <p:sldId id="345" r:id="rId8"/>
    <p:sldId id="346" r:id="rId9"/>
    <p:sldId id="334" r:id="rId10"/>
    <p:sldId id="333" r:id="rId11"/>
    <p:sldId id="337" r:id="rId12"/>
    <p:sldId id="340" r:id="rId13"/>
    <p:sldId id="347" r:id="rId14"/>
    <p:sldId id="335" r:id="rId15"/>
    <p:sldId id="338" r:id="rId16"/>
    <p:sldId id="339" r:id="rId17"/>
    <p:sldId id="341" r:id="rId18"/>
    <p:sldId id="348" r:id="rId19"/>
    <p:sldId id="349" r:id="rId20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7"/>
  </p:normalViewPr>
  <p:slideViewPr>
    <p:cSldViewPr snapToGrid="0" snapToObjects="1">
      <p:cViewPr>
        <p:scale>
          <a:sx n="120" d="100"/>
          <a:sy n="120" d="100"/>
        </p:scale>
        <p:origin x="570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40FA4-D001-B840-BBD5-968733405356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F1054-4AC1-774B-9FF9-58C812C12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 title="Page Number Shape"/>
          <p:cNvSpPr/>
          <p:nvPr/>
        </p:nvSpPr>
        <p:spPr bwMode="auto">
          <a:xfrm>
            <a:off x="8736012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58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800" b="0" i="1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3C633830-2244-49AE-BC4A-47F415C177C6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416217"/>
            <a:ext cx="407987" cy="365125"/>
          </a:xfrm>
        </p:spPr>
        <p:txBody>
          <a:bodyPr/>
          <a:lstStyle>
            <a:lvl1pPr algn="r"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23277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79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640080"/>
            <a:ext cx="4686299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3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</p:spPr>
        <p:txBody>
          <a:bodyPr/>
          <a:lstStyle/>
          <a:p>
            <a:fld id="{3C633830-2244-49AE-BC4A-47F415C177C6}" type="datetimeFigureOut">
              <a:rPr lang="en-US" smtClean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5607593"/>
            <a:ext cx="407987" cy="365125"/>
          </a:xfrm>
        </p:spPr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69641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456">
          <p15:clr>
            <a:srgbClr val="FBAE40"/>
          </p15:clr>
        </p15:guide>
        <p15:guide id="2" pos="484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20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 title="Page Number Shape"/>
          <p:cNvSpPr/>
          <p:nvPr/>
        </p:nvSpPr>
        <p:spPr bwMode="auto">
          <a:xfrm>
            <a:off x="8736012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58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/>
          <a:lstStyle>
            <a:lvl1pPr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C633830-2244-49AE-BC4A-47F415C177C6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620761"/>
            <a:ext cx="407987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684309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456">
          <p15:clr>
            <a:srgbClr val="FBAE40"/>
          </p15:clr>
        </p15:guide>
        <p15:guide id="2" pos="48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12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90872" cy="913212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122"/>
            <a:ext cx="4690872" cy="17515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8"/>
            <a:ext cx="4690872" cy="913759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90872" cy="175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759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1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652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3"/>
            <a:ext cx="2879082" cy="3239537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90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557262"/>
            <a:ext cx="2882528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2621512"/>
            <a:ext cx="2882528" cy="3236976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90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C633830-2244-49AE-BC4A-47F415C177C6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956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38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83464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83464" indent="-283464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83464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12598" indent="-212598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05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pos="7200">
          <p15:clr>
            <a:srgbClr val="F26B43"/>
          </p15:clr>
        </p15:guide>
        <p15:guide id="4" pos="3264">
          <p15:clr>
            <a:srgbClr val="F26B43"/>
          </p15:clr>
        </p15:guide>
        <p15:guide id="9" pos="2124" userDrawn="1">
          <p15:clr>
            <a:srgbClr val="F26B43"/>
          </p15:clr>
        </p15:guide>
        <p15:guide id="10" pos="360" userDrawn="1">
          <p15:clr>
            <a:srgbClr val="F26B43"/>
          </p15:clr>
        </p15:guide>
        <p15:guide id="11" orient="horz" pos="432" userDrawn="1">
          <p15:clr>
            <a:srgbClr val="F26B43"/>
          </p15:clr>
        </p15:guide>
        <p15:guide id="12" pos="5400" userDrawn="1">
          <p15:clr>
            <a:srgbClr val="F26B43"/>
          </p15:clr>
        </p15:guide>
        <p15:guide id="13" pos="2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714720"/>
            <a:ext cx="5275772" cy="1643684"/>
          </a:xfrm>
        </p:spPr>
        <p:txBody>
          <a:bodyPr/>
          <a:lstStyle/>
          <a:p>
            <a:r>
              <a:rPr lang="en-US" dirty="0"/>
              <a:t>Christian Evidences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4" y="3669350"/>
            <a:ext cx="8125838" cy="838777"/>
          </a:xfrm>
        </p:spPr>
        <p:txBody>
          <a:bodyPr>
            <a:noAutofit/>
          </a:bodyPr>
          <a:lstStyle/>
          <a:p>
            <a:r>
              <a:rPr lang="en-US" sz="4400" dirty="0"/>
              <a:t>Summer 2018</a:t>
            </a:r>
          </a:p>
          <a:p>
            <a:r>
              <a:rPr lang="en-US" sz="4400" dirty="0"/>
              <a:t>June </a:t>
            </a:r>
            <a:r>
              <a:rPr lang="en-US" sz="4400" dirty="0" smtClean="0"/>
              <a:t>20: </a:t>
            </a:r>
            <a:r>
              <a:rPr lang="en-US" sz="4400" dirty="0"/>
              <a:t>Evidences of Jesus</a:t>
            </a:r>
          </a:p>
        </p:txBody>
      </p:sp>
    </p:spTree>
    <p:extLst>
      <p:ext uri="{BB962C8B-B14F-4D97-AF65-F5344CB8AC3E}">
        <p14:creationId xmlns:p14="http://schemas.microsoft.com/office/powerpoint/2010/main" val="167038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Are </a:t>
            </a:r>
            <a:r>
              <a:rPr lang="en-US" sz="4400" dirty="0"/>
              <a:t>the gospel accounts reliable</a:t>
            </a:r>
            <a:r>
              <a:rPr lang="en-US" sz="4400" dirty="0" smtClean="0"/>
              <a:t>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3200" dirty="0" smtClean="0"/>
              <a:t>Writing began within 30 years of Jesus’ death.</a:t>
            </a:r>
          </a:p>
        </p:txBody>
      </p:sp>
    </p:spTree>
    <p:extLst>
      <p:ext uri="{BB962C8B-B14F-4D97-AF65-F5344CB8AC3E}">
        <p14:creationId xmlns:p14="http://schemas.microsoft.com/office/powerpoint/2010/main" val="70929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59349" y="276447"/>
            <a:ext cx="425303" cy="594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5423" y="276447"/>
            <a:ext cx="3615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AD 30: Jesus dies/is raised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912254" y="2002004"/>
            <a:ext cx="3530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50’s: Mark written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12252" y="2413590"/>
            <a:ext cx="4136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60’s: Luke </a:t>
            </a:r>
            <a:r>
              <a:rPr lang="en-US" sz="2400" smtClean="0">
                <a:solidFill>
                  <a:srgbClr val="FFFF00"/>
                </a:solidFill>
              </a:rPr>
              <a:t>written (&amp; Matthew)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12254" y="4213576"/>
            <a:ext cx="3530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90’s: John written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465" y="3248247"/>
            <a:ext cx="3732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AD 70: </a:t>
            </a:r>
            <a:r>
              <a:rPr lang="en-US" sz="2400" smtClean="0"/>
              <a:t>Jerusalem destroyed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912253" y="3479079"/>
            <a:ext cx="3530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70’s: Mark written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12252" y="3846328"/>
            <a:ext cx="4040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80’s: Matthew/Luke written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8585" y="4014480"/>
            <a:ext cx="3508744" cy="132152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Accepted dates for writing of the gospels, even among </a:t>
            </a:r>
            <a:r>
              <a:rPr lang="en-US" sz="2400" smtClean="0">
                <a:solidFill>
                  <a:schemeClr val="bg1"/>
                </a:solidFill>
              </a:rPr>
              <a:t>liberal scholars.</a:t>
            </a:r>
            <a:endParaRPr lang="en-US" sz="2400">
              <a:solidFill>
                <a:schemeClr val="bg1"/>
              </a:solidFill>
            </a:endParaRPr>
          </a:p>
        </p:txBody>
      </p:sp>
      <p:cxnSp>
        <p:nvCxnSpPr>
          <p:cNvPr id="24" name="Elbow Connector 23"/>
          <p:cNvCxnSpPr>
            <a:stCxn id="13" idx="1"/>
            <a:endCxn id="17" idx="3"/>
          </p:cNvCxnSpPr>
          <p:nvPr/>
        </p:nvCxnSpPr>
        <p:spPr>
          <a:xfrm rot="10800000" flipV="1">
            <a:off x="4157330" y="4077161"/>
            <a:ext cx="754923" cy="598080"/>
          </a:xfrm>
          <a:prstGeom prst="bentConnector3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48585" y="1734882"/>
            <a:ext cx="3508744" cy="86015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Reasonable dates based </a:t>
            </a:r>
            <a:r>
              <a:rPr lang="en-US" sz="2400" smtClean="0">
                <a:solidFill>
                  <a:schemeClr val="bg1"/>
                </a:solidFill>
              </a:rPr>
              <a:t>on internal evidence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7" name="Elbow Connector 26"/>
          <p:cNvCxnSpPr/>
          <p:nvPr/>
        </p:nvCxnSpPr>
        <p:spPr>
          <a:xfrm rot="10800000">
            <a:off x="4139610" y="2201395"/>
            <a:ext cx="772643" cy="262274"/>
          </a:xfrm>
          <a:prstGeom prst="bentConnector3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7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7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Are </a:t>
            </a:r>
            <a:r>
              <a:rPr lang="en-US" sz="4400" dirty="0"/>
              <a:t>the gospel accounts reliable</a:t>
            </a:r>
            <a:r>
              <a:rPr lang="en-US" sz="4400" dirty="0" smtClean="0"/>
              <a:t>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3200" dirty="0" smtClean="0"/>
              <a:t>Writing began within 30 years of Jesus’ death.</a:t>
            </a:r>
          </a:p>
          <a:p>
            <a:pPr lvl="1">
              <a:buFont typeface="Arial" charset="0"/>
              <a:buChar char="•"/>
            </a:pPr>
            <a:r>
              <a:rPr lang="en-US" sz="3200" dirty="0" smtClean="0"/>
              <a:t>Authors and writings are responsible. (Luke 1)</a:t>
            </a:r>
          </a:p>
          <a:p>
            <a:pPr lvl="1">
              <a:buFont typeface="Arial" charset="0"/>
              <a:buChar char="•"/>
            </a:pPr>
            <a:r>
              <a:rPr lang="en-US" sz="3200" dirty="0"/>
              <a:t>A</a:t>
            </a:r>
            <a:r>
              <a:rPr lang="en-US" sz="3200" dirty="0" smtClean="0"/>
              <a:t>ccounts agree with no serious inconsistencies.</a:t>
            </a:r>
          </a:p>
          <a:p>
            <a:pPr lvl="1">
              <a:buFont typeface="Arial" charset="0"/>
              <a:buChar char="•"/>
            </a:pPr>
            <a:r>
              <a:rPr lang="en-US" sz="3200" dirty="0" smtClean="0"/>
              <a:t>Multiple writers within next century verified gospel reliability.</a:t>
            </a:r>
          </a:p>
        </p:txBody>
      </p:sp>
    </p:spTree>
    <p:extLst>
      <p:ext uri="{BB962C8B-B14F-4D97-AF65-F5344CB8AC3E}">
        <p14:creationId xmlns:p14="http://schemas.microsoft.com/office/powerpoint/2010/main" val="2497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59349" y="276447"/>
            <a:ext cx="425303" cy="594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5423" y="276447"/>
            <a:ext cx="3615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AD 30: Jesus dies/is raised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912254" y="2002004"/>
            <a:ext cx="3530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50’s: Mark written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12252" y="2413590"/>
            <a:ext cx="4114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60’s: </a:t>
            </a:r>
            <a:r>
              <a:rPr lang="en-US" sz="2400" smtClean="0">
                <a:solidFill>
                  <a:srgbClr val="FFFF00"/>
                </a:solidFill>
              </a:rPr>
              <a:t>Luke written (&amp; Matthew)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12254" y="4213576"/>
            <a:ext cx="3530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90’s: John written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465" y="3248247"/>
            <a:ext cx="3732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AD 70: </a:t>
            </a:r>
            <a:r>
              <a:rPr lang="en-US" sz="2400" smtClean="0"/>
              <a:t>Jerusalem destroyed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912253" y="3479079"/>
            <a:ext cx="3530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70’s: Mark written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12252" y="3846328"/>
            <a:ext cx="4040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80’s: Matthew/Luke written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12251" y="5323403"/>
            <a:ext cx="37320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125: </a:t>
            </a:r>
            <a:r>
              <a:rPr lang="en-US" sz="2400" dirty="0" err="1" smtClean="0"/>
              <a:t>Papias</a:t>
            </a:r>
            <a:r>
              <a:rPr lang="en-US" sz="2400" dirty="0" smtClean="0"/>
              <a:t> confirms gospels’ authorship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79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5664544"/>
          </a:xfrm>
        </p:spPr>
        <p:txBody>
          <a:bodyPr>
            <a:noAutofit/>
          </a:bodyPr>
          <a:lstStyle/>
          <a:p>
            <a:r>
              <a:rPr lang="en-US" sz="4400" dirty="0" smtClean="0"/>
              <a:t>Outside </a:t>
            </a:r>
            <a:r>
              <a:rPr lang="en-US" sz="4400" dirty="0"/>
              <a:t>evidence of </a:t>
            </a:r>
            <a:r>
              <a:rPr lang="en-US" sz="4400" dirty="0" smtClean="0"/>
              <a:t>gospel </a:t>
            </a:r>
            <a:r>
              <a:rPr lang="en-US" sz="4400" dirty="0"/>
              <a:t>events?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3200" dirty="0" smtClean="0"/>
              <a:t>Josephus (1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century)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Tacitus (AD 125)</a:t>
            </a:r>
          </a:p>
        </p:txBody>
      </p:sp>
    </p:spTree>
    <p:extLst>
      <p:ext uri="{BB962C8B-B14F-4D97-AF65-F5344CB8AC3E}">
        <p14:creationId xmlns:p14="http://schemas.microsoft.com/office/powerpoint/2010/main" val="105674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612" y="232225"/>
            <a:ext cx="8840430" cy="6040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highlight>
                  <a:srgbClr val="000000"/>
                </a:highlight>
              </a:rPr>
              <a:t>“Nero fastened the guilt and inflicted the most exquisite tortures on a class hated for their abominations, called Christians by the populace. </a:t>
            </a:r>
            <a:r>
              <a:rPr lang="en-US" sz="2800" dirty="0">
                <a:solidFill>
                  <a:srgbClr val="FFFF00"/>
                </a:solidFill>
                <a:highlight>
                  <a:srgbClr val="000000"/>
                </a:highlight>
              </a:rPr>
              <a:t>Christus, whom the name had its origin, suffered extreme penalty during the reign of Tiberius at the hands of one of our procurators, Pontius Pilate</a:t>
            </a:r>
            <a:r>
              <a:rPr lang="en-US" sz="2800" dirty="0">
                <a:highlight>
                  <a:srgbClr val="000000"/>
                </a:highlight>
              </a:rPr>
              <a:t>, and a most mischievous superstition, thus checked for a moment, again broke out not only in Judaea, the first source of evil, but even in Rome... Accordingly, and arrest was first made of all who pleaded guilty: then, upon their information, and immense multitude was convicted, not so much of the crime of firing the city’s as of hatred against mankind</a:t>
            </a:r>
            <a:r>
              <a:rPr lang="en-US" sz="2800" dirty="0" smtClean="0">
                <a:highlight>
                  <a:srgbClr val="000000"/>
                </a:highlight>
              </a:rPr>
              <a:t>.” (Tacitus, AD 115)</a:t>
            </a:r>
            <a:endParaRPr lang="en-US" sz="2800" dirty="0">
              <a:highlight>
                <a:srgbClr val="00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3500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5664544"/>
          </a:xfrm>
        </p:spPr>
        <p:txBody>
          <a:bodyPr>
            <a:noAutofit/>
          </a:bodyPr>
          <a:lstStyle/>
          <a:p>
            <a:r>
              <a:rPr lang="en-US" sz="4400" dirty="0" smtClean="0"/>
              <a:t>Outside </a:t>
            </a:r>
            <a:r>
              <a:rPr lang="en-US" sz="4400" dirty="0"/>
              <a:t>evidence of </a:t>
            </a:r>
            <a:r>
              <a:rPr lang="en-US" sz="4400" dirty="0" smtClean="0"/>
              <a:t>gospel </a:t>
            </a:r>
            <a:r>
              <a:rPr lang="en-US" sz="4400" dirty="0"/>
              <a:t>events?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3200" dirty="0" smtClean="0"/>
              <a:t>Josephus (1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century)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Tacitus (AD 125)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Pliny (AD 111)</a:t>
            </a:r>
          </a:p>
          <a:p>
            <a:pPr>
              <a:buFont typeface="Arial" charset="0"/>
              <a:buChar char="•"/>
            </a:pPr>
            <a:r>
              <a:rPr lang="en-US" sz="3200" smtClean="0"/>
              <a:t>Thallus (AD 52)</a:t>
            </a:r>
            <a:endParaRPr lang="en-US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886200" y="3391950"/>
            <a:ext cx="4686299" cy="304698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Jewish man who worked miracles and gained a following.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B</a:t>
            </a:r>
            <a:r>
              <a:rPr lang="en-US" sz="2400" dirty="0" smtClean="0">
                <a:solidFill>
                  <a:schemeClr val="bg1"/>
                </a:solidFill>
              </a:rPr>
              <a:t>elieved to be the Messiah.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R</a:t>
            </a:r>
            <a:r>
              <a:rPr lang="en-US" sz="2400" dirty="0" smtClean="0">
                <a:solidFill>
                  <a:schemeClr val="bg1"/>
                </a:solidFill>
              </a:rPr>
              <a:t>ejected by Jewish leaders and crucified by Romans under Pontius Pilate.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Following spread all over Roman empire.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84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5664544"/>
          </a:xfrm>
        </p:spPr>
        <p:txBody>
          <a:bodyPr>
            <a:noAutofit/>
          </a:bodyPr>
          <a:lstStyle/>
          <a:p>
            <a:r>
              <a:rPr lang="en-US" sz="4400" dirty="0" smtClean="0"/>
              <a:t>Did Jesus claim to be Divine?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3200" dirty="0" smtClean="0"/>
              <a:t>Most obvious in the gospel of John.</a:t>
            </a:r>
            <a:endParaRPr lang="en-US" sz="3000" dirty="0" smtClean="0"/>
          </a:p>
          <a:p>
            <a:pPr>
              <a:buFont typeface="Arial" charset="0"/>
              <a:buChar char="•"/>
            </a:pPr>
            <a:r>
              <a:rPr lang="en-US" sz="3200" dirty="0"/>
              <a:t>B</a:t>
            </a:r>
            <a:r>
              <a:rPr lang="en-US" sz="3200" dirty="0" smtClean="0"/>
              <a:t>ut what about the </a:t>
            </a:r>
            <a:r>
              <a:rPr lang="en-US" sz="3200" dirty="0" err="1" smtClean="0"/>
              <a:t>Synoptics</a:t>
            </a:r>
            <a:r>
              <a:rPr lang="en-US" sz="3200" dirty="0" smtClean="0"/>
              <a:t>?</a:t>
            </a:r>
            <a:endParaRPr lang="en-US" sz="2800" dirty="0"/>
          </a:p>
          <a:p>
            <a:pPr lvl="1">
              <a:buFont typeface="Courier New" charset="0"/>
              <a:buChar char="o"/>
            </a:pPr>
            <a:r>
              <a:rPr lang="en-US" sz="3000" dirty="0" smtClean="0"/>
              <a:t>“I AM” (Mark 6:45-52)</a:t>
            </a:r>
          </a:p>
          <a:p>
            <a:pPr lvl="1">
              <a:buFont typeface="Courier New" charset="0"/>
              <a:buChar char="o"/>
            </a:pPr>
            <a:r>
              <a:rPr lang="en-US" sz="3000" dirty="0" smtClean="0"/>
              <a:t>“Son of Man” </a:t>
            </a:r>
            <a:r>
              <a:rPr lang="en-US" sz="2500" dirty="0" smtClean="0"/>
              <a:t>(Daniel 7:13-14)</a:t>
            </a:r>
          </a:p>
          <a:p>
            <a:pPr lvl="1">
              <a:buFont typeface="Courier New" charset="0"/>
              <a:buChar char="o"/>
            </a:pPr>
            <a:r>
              <a:rPr lang="en-US" sz="3000" dirty="0" smtClean="0"/>
              <a:t> Claimed to forgive sins</a:t>
            </a:r>
          </a:p>
          <a:p>
            <a:pPr lvl="1">
              <a:buFont typeface="Courier New" charset="0"/>
              <a:buChar char="o"/>
            </a:pPr>
            <a:r>
              <a:rPr lang="en-US" sz="3000" dirty="0" smtClean="0"/>
              <a:t>”You are the Christ, the son of God.” (Matt. 16:16)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779" y="2711466"/>
            <a:ext cx="3391786" cy="304698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clearly intended for His followers to think of Him as the Christ, and as God in the </a:t>
            </a:r>
            <a:r>
              <a:rPr lang="en-US" sz="3200" smtClean="0">
                <a:solidFill>
                  <a:schemeClr val="bg1"/>
                </a:solidFill>
              </a:rPr>
              <a:t>flesh.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9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7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5664544"/>
          </a:xfrm>
        </p:spPr>
        <p:txBody>
          <a:bodyPr>
            <a:noAutofit/>
          </a:bodyPr>
          <a:lstStyle/>
          <a:p>
            <a:r>
              <a:rPr lang="en-US" sz="4400" dirty="0" smtClean="0"/>
              <a:t>What do we make of Jesus’ claims?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4800" dirty="0" smtClean="0"/>
              <a:t>Liar?</a:t>
            </a:r>
            <a:endParaRPr lang="en-US" sz="3850" dirty="0" smtClean="0"/>
          </a:p>
          <a:p>
            <a:pPr>
              <a:buFont typeface="Arial" charset="0"/>
              <a:buChar char="•"/>
            </a:pPr>
            <a:r>
              <a:rPr lang="en-US" sz="4800" dirty="0" smtClean="0"/>
              <a:t>Lunatic?</a:t>
            </a:r>
          </a:p>
          <a:p>
            <a:pPr>
              <a:buFont typeface="Arial" charset="0"/>
              <a:buChar char="•"/>
            </a:pPr>
            <a:r>
              <a:rPr lang="en-US" sz="4800" dirty="0" smtClean="0"/>
              <a:t>Lord?</a:t>
            </a:r>
          </a:p>
        </p:txBody>
      </p:sp>
    </p:spTree>
    <p:extLst>
      <p:ext uri="{BB962C8B-B14F-4D97-AF65-F5344CB8AC3E}">
        <p14:creationId xmlns:p14="http://schemas.microsoft.com/office/powerpoint/2010/main" val="139725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714720"/>
            <a:ext cx="5275772" cy="1643684"/>
          </a:xfrm>
        </p:spPr>
        <p:txBody>
          <a:bodyPr/>
          <a:lstStyle/>
          <a:p>
            <a:r>
              <a:rPr lang="en-US" dirty="0"/>
              <a:t>Christian Evidences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4" y="3669350"/>
            <a:ext cx="8125838" cy="838777"/>
          </a:xfrm>
        </p:spPr>
        <p:txBody>
          <a:bodyPr>
            <a:noAutofit/>
          </a:bodyPr>
          <a:lstStyle/>
          <a:p>
            <a:r>
              <a:rPr lang="en-US" sz="4400" dirty="0"/>
              <a:t>Summer 2018</a:t>
            </a:r>
          </a:p>
          <a:p>
            <a:r>
              <a:rPr lang="en-US" sz="4400" dirty="0" smtClean="0">
                <a:solidFill>
                  <a:srgbClr val="FFFF00"/>
                </a:solidFill>
              </a:rPr>
              <a:t>Next: Crucifixion and Resurrection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32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Purposes of this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To strengthen our own faith through the examination of evidence.</a:t>
            </a:r>
          </a:p>
          <a:p>
            <a:r>
              <a:rPr lang="en-US" sz="4000" dirty="0"/>
              <a:t>To equip ourselves with the tools needed to defend our faith.</a:t>
            </a:r>
          </a:p>
        </p:txBody>
      </p:sp>
    </p:spTree>
    <p:extLst>
      <p:ext uri="{BB962C8B-B14F-4D97-AF65-F5344CB8AC3E}">
        <p14:creationId xmlns:p14="http://schemas.microsoft.com/office/powerpoint/2010/main" val="171606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65184" y="559678"/>
            <a:ext cx="2661318" cy="18615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Conviction/ confidence that a source is trustworthy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65184" y="3019238"/>
            <a:ext cx="2661318" cy="272473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Conclusions based on that conviction; acting consistent with that belief. 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4664566" y="2706431"/>
            <a:ext cx="2862551" cy="1"/>
          </a:xfrm>
          <a:prstGeom prst="line">
            <a:avLst/>
          </a:prstGeom>
          <a:ln w="571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own Arrow 9"/>
          <p:cNvSpPr/>
          <p:nvPr/>
        </p:nvSpPr>
        <p:spPr>
          <a:xfrm>
            <a:off x="5746961" y="2334586"/>
            <a:ext cx="697763" cy="846496"/>
          </a:xfrm>
          <a:prstGeom prst="downArrow">
            <a:avLst/>
          </a:prstGeom>
          <a:solidFill>
            <a:srgbClr val="FFFF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71500" y="4237462"/>
            <a:ext cx="2875430" cy="1274707"/>
          </a:xfrm>
        </p:spPr>
        <p:txBody>
          <a:bodyPr/>
          <a:lstStyle/>
          <a:p>
            <a:r>
              <a:rPr lang="en-US" dirty="0" smtClean="0"/>
              <a:t>Belief and Trust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966541" y="690632"/>
            <a:ext cx="1532059" cy="43693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Evidence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66540" y="1179078"/>
            <a:ext cx="1532059" cy="43693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Evidence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66540" y="1667524"/>
            <a:ext cx="1532059" cy="43693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Evidence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5400000">
            <a:off x="7060580" y="1271988"/>
            <a:ext cx="1168773" cy="43693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Belief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5400000">
            <a:off x="7073815" y="4163141"/>
            <a:ext cx="1142304" cy="43693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Trust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460274" y="984859"/>
            <a:ext cx="382184" cy="1"/>
          </a:xfrm>
          <a:prstGeom prst="straightConnector1">
            <a:avLst/>
          </a:prstGeom>
          <a:ln w="50800">
            <a:solidFill>
              <a:srgbClr val="92D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460272" y="1382320"/>
            <a:ext cx="382184" cy="1"/>
          </a:xfrm>
          <a:prstGeom prst="straightConnector1">
            <a:avLst/>
          </a:prstGeom>
          <a:ln w="50800">
            <a:solidFill>
              <a:srgbClr val="92D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460272" y="1870765"/>
            <a:ext cx="382184" cy="1"/>
          </a:xfrm>
          <a:prstGeom prst="straightConnector1">
            <a:avLst/>
          </a:prstGeom>
          <a:ln w="50800">
            <a:solidFill>
              <a:srgbClr val="92D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971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478" y="601802"/>
            <a:ext cx="3121466" cy="4952492"/>
          </a:xfrm>
        </p:spPr>
        <p:txBody>
          <a:bodyPr>
            <a:normAutofit/>
          </a:bodyPr>
          <a:lstStyle/>
          <a:p>
            <a:r>
              <a:rPr lang="en-US" dirty="0" smtClean="0"/>
              <a:t>Foundations of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106" y="538070"/>
            <a:ext cx="4961394" cy="569763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4800" b="1" u="sng" dirty="0"/>
              <a:t>God</a:t>
            </a:r>
            <a:r>
              <a:rPr lang="en-US" sz="3500" dirty="0"/>
              <a:t>, personal, eternal, all-powerful, created the world and sustains it.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7670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65184" y="143539"/>
            <a:ext cx="2661318" cy="227768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God, all-powerful and personal, exists and created the universe and us.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65184" y="3019238"/>
            <a:ext cx="2661318" cy="272473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 am subject to God, regardless of problems I can’t understand or questions I can’t answer.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4664566" y="2706431"/>
            <a:ext cx="2862551" cy="1"/>
          </a:xfrm>
          <a:prstGeom prst="line">
            <a:avLst/>
          </a:prstGeom>
          <a:ln w="571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own Arrow 9"/>
          <p:cNvSpPr/>
          <p:nvPr/>
        </p:nvSpPr>
        <p:spPr>
          <a:xfrm>
            <a:off x="5746961" y="2334586"/>
            <a:ext cx="697763" cy="846496"/>
          </a:xfrm>
          <a:prstGeom prst="downArrow">
            <a:avLst/>
          </a:prstGeom>
          <a:solidFill>
            <a:srgbClr val="FFFF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71500" y="4237462"/>
            <a:ext cx="2875430" cy="1274707"/>
          </a:xfrm>
        </p:spPr>
        <p:txBody>
          <a:bodyPr/>
          <a:lstStyle/>
          <a:p>
            <a:r>
              <a:rPr lang="en-US" dirty="0" smtClean="0"/>
              <a:t>Belief and Trust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966541" y="690632"/>
            <a:ext cx="1532059" cy="43693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Evidence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66540" y="1179078"/>
            <a:ext cx="1532059" cy="43693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Evidence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66540" y="1667524"/>
            <a:ext cx="1532059" cy="43693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Evidence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5400000">
            <a:off x="7060580" y="1271988"/>
            <a:ext cx="1168773" cy="43693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Belief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5400000">
            <a:off x="7073815" y="4163141"/>
            <a:ext cx="1142304" cy="43693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Trust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460274" y="984859"/>
            <a:ext cx="382184" cy="1"/>
          </a:xfrm>
          <a:prstGeom prst="straightConnector1">
            <a:avLst/>
          </a:prstGeom>
          <a:ln w="50800">
            <a:solidFill>
              <a:srgbClr val="92D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460272" y="1382320"/>
            <a:ext cx="382184" cy="1"/>
          </a:xfrm>
          <a:prstGeom prst="straightConnector1">
            <a:avLst/>
          </a:prstGeom>
          <a:ln w="50800">
            <a:solidFill>
              <a:srgbClr val="92D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460272" y="1870765"/>
            <a:ext cx="382184" cy="1"/>
          </a:xfrm>
          <a:prstGeom prst="straightConnector1">
            <a:avLst/>
          </a:prstGeom>
          <a:ln w="50800">
            <a:solidFill>
              <a:srgbClr val="92D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10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478" y="601802"/>
            <a:ext cx="3121466" cy="4952492"/>
          </a:xfrm>
        </p:spPr>
        <p:txBody>
          <a:bodyPr>
            <a:normAutofit/>
          </a:bodyPr>
          <a:lstStyle/>
          <a:p>
            <a:r>
              <a:rPr lang="en-US" dirty="0" smtClean="0"/>
              <a:t>Foundations of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106" y="538070"/>
            <a:ext cx="4961394" cy="569763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4800" b="1" u="sng" dirty="0"/>
              <a:t>God</a:t>
            </a:r>
            <a:r>
              <a:rPr lang="en-US" sz="3500" dirty="0"/>
              <a:t>, personal, eternal, all-powerful, created the world and sustains it.</a:t>
            </a:r>
          </a:p>
          <a:p>
            <a:pPr>
              <a:spcBef>
                <a:spcPts val="0"/>
              </a:spcBef>
            </a:pPr>
            <a:r>
              <a:rPr lang="en-US" sz="4800" b="1" u="sng" dirty="0">
                <a:solidFill>
                  <a:srgbClr val="FFFF00"/>
                </a:solidFill>
              </a:rPr>
              <a:t>Jesus</a:t>
            </a:r>
            <a:r>
              <a:rPr lang="en-US" sz="3500" dirty="0">
                <a:solidFill>
                  <a:srgbClr val="FFFF00"/>
                </a:solidFill>
              </a:rPr>
              <a:t> of Nazareth lived the life written in the four gospels, died, and rose from the dead</a:t>
            </a:r>
            <a:r>
              <a:rPr lang="en-US" sz="3500" dirty="0" smtClean="0">
                <a:solidFill>
                  <a:srgbClr val="FFFF00"/>
                </a:solidFill>
              </a:rPr>
              <a:t>.</a:t>
            </a:r>
            <a:endParaRPr lang="en-US" sz="3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31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65184" y="143539"/>
            <a:ext cx="2661318" cy="227768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Jesus of </a:t>
            </a:r>
            <a:r>
              <a:rPr lang="en-US" sz="2800" dirty="0">
                <a:solidFill>
                  <a:schemeClr val="bg1"/>
                </a:solidFill>
              </a:rPr>
              <a:t>Nazareth lived as written in the gospels, </a:t>
            </a:r>
            <a:r>
              <a:rPr lang="en-US" sz="2800" dirty="0" smtClean="0">
                <a:solidFill>
                  <a:schemeClr val="bg1"/>
                </a:solidFill>
              </a:rPr>
              <a:t>died, and resurrected.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65184" y="3019238"/>
            <a:ext cx="2661318" cy="272473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What He says is true, and I am accountable to Him as Lord and Judge.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4664566" y="2706431"/>
            <a:ext cx="2862551" cy="1"/>
          </a:xfrm>
          <a:prstGeom prst="line">
            <a:avLst/>
          </a:prstGeom>
          <a:ln w="571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own Arrow 9"/>
          <p:cNvSpPr/>
          <p:nvPr/>
        </p:nvSpPr>
        <p:spPr>
          <a:xfrm>
            <a:off x="5746961" y="2334586"/>
            <a:ext cx="697763" cy="846496"/>
          </a:xfrm>
          <a:prstGeom prst="downArrow">
            <a:avLst/>
          </a:prstGeom>
          <a:solidFill>
            <a:srgbClr val="FFFF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71500" y="4237462"/>
            <a:ext cx="2875430" cy="1274707"/>
          </a:xfrm>
        </p:spPr>
        <p:txBody>
          <a:bodyPr/>
          <a:lstStyle/>
          <a:p>
            <a:r>
              <a:rPr lang="en-US" dirty="0" smtClean="0"/>
              <a:t>Belief and Trust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966541" y="690632"/>
            <a:ext cx="1532059" cy="43693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Evidence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66540" y="1179078"/>
            <a:ext cx="1532059" cy="43693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Evidence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66540" y="1667524"/>
            <a:ext cx="1532059" cy="43693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Evidence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5400000">
            <a:off x="7060580" y="1271988"/>
            <a:ext cx="1168773" cy="43693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Belief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5400000">
            <a:off x="7073815" y="4163141"/>
            <a:ext cx="1142304" cy="43693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Trust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460274" y="984859"/>
            <a:ext cx="382184" cy="1"/>
          </a:xfrm>
          <a:prstGeom prst="straightConnector1">
            <a:avLst/>
          </a:prstGeom>
          <a:ln w="50800">
            <a:solidFill>
              <a:srgbClr val="92D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460272" y="1382320"/>
            <a:ext cx="382184" cy="1"/>
          </a:xfrm>
          <a:prstGeom prst="straightConnector1">
            <a:avLst/>
          </a:prstGeom>
          <a:ln w="50800">
            <a:solidFill>
              <a:srgbClr val="92D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460272" y="1870765"/>
            <a:ext cx="382184" cy="1"/>
          </a:xfrm>
          <a:prstGeom prst="straightConnector1">
            <a:avLst/>
          </a:prstGeom>
          <a:ln w="50800">
            <a:solidFill>
              <a:srgbClr val="92D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679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478" y="601802"/>
            <a:ext cx="3121466" cy="4952492"/>
          </a:xfrm>
        </p:spPr>
        <p:txBody>
          <a:bodyPr>
            <a:normAutofit/>
          </a:bodyPr>
          <a:lstStyle/>
          <a:p>
            <a:r>
              <a:rPr lang="en-US" dirty="0" smtClean="0"/>
              <a:t>Foundations of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106" y="538070"/>
            <a:ext cx="4961394" cy="569763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sz="4800" b="1" u="sng" dirty="0"/>
              <a:t>God</a:t>
            </a:r>
            <a:r>
              <a:rPr lang="en-US" sz="3500" dirty="0"/>
              <a:t>, personal, eternal, all-powerful, created the world and sustains it.</a:t>
            </a:r>
          </a:p>
          <a:p>
            <a:pPr>
              <a:spcBef>
                <a:spcPts val="0"/>
              </a:spcBef>
            </a:pPr>
            <a:r>
              <a:rPr lang="en-US" sz="4800" b="1" u="sng" dirty="0">
                <a:solidFill>
                  <a:srgbClr val="FFFF00"/>
                </a:solidFill>
              </a:rPr>
              <a:t>Jesus</a:t>
            </a:r>
            <a:r>
              <a:rPr lang="en-US" sz="3500" dirty="0">
                <a:solidFill>
                  <a:srgbClr val="FFFF00"/>
                </a:solidFill>
              </a:rPr>
              <a:t> of Nazareth lived the life written in the four gospels, died, and rose from the dead.</a:t>
            </a:r>
          </a:p>
          <a:p>
            <a:pPr>
              <a:spcBef>
                <a:spcPts val="0"/>
              </a:spcBef>
            </a:pPr>
            <a:r>
              <a:rPr lang="en-US" sz="4800" b="1" u="sng" dirty="0"/>
              <a:t>The Bible</a:t>
            </a:r>
            <a:r>
              <a:rPr lang="en-US" sz="4800" b="1" dirty="0"/>
              <a:t> </a:t>
            </a:r>
            <a:r>
              <a:rPr lang="en-US" sz="3500" dirty="0"/>
              <a:t>is the true, infallible, unchanged, inspired word of God</a:t>
            </a:r>
            <a:r>
              <a:rPr lang="en-US" sz="3500" dirty="0" smtClean="0"/>
              <a:t>.</a:t>
            </a:r>
            <a:endParaRPr lang="en-US" sz="3500" dirty="0"/>
          </a:p>
          <a:p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2356941" y="1732032"/>
            <a:ext cx="1532059" cy="43693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3 classes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3656168"/>
            <a:ext cx="1755400" cy="43693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3-4 classes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5580305"/>
            <a:ext cx="1755400" cy="43693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3-4 classes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22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we examined last class: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Are the gospel accounts reliable?</a:t>
            </a:r>
          </a:p>
          <a:p>
            <a:r>
              <a:rPr lang="en-US" sz="4000" dirty="0" smtClean="0"/>
              <a:t>Is there outside evidence of the gospel events?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1170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</a:majorFont>
      <a:minorFont>
        <a:latin typeface="Corbel" panose="020B0503020204020204"/>
        <a:ea typeface=""/>
        <a:cs typeface="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algn="ctr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Headlines</Template>
  <TotalTime>18424</TotalTime>
  <Words>746</Words>
  <Application>Microsoft Office PowerPoint</Application>
  <PresentationFormat>On-screen Show (4:3)</PresentationFormat>
  <Paragraphs>97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Headlines</vt:lpstr>
      <vt:lpstr>Christian Evidences</vt:lpstr>
      <vt:lpstr>Purposes of this study</vt:lpstr>
      <vt:lpstr>Belief and Trust</vt:lpstr>
      <vt:lpstr>Foundations of Faith</vt:lpstr>
      <vt:lpstr>Belief and Trust</vt:lpstr>
      <vt:lpstr>Foundations of Faith</vt:lpstr>
      <vt:lpstr>Belief and Trust</vt:lpstr>
      <vt:lpstr>Foundations of Faith</vt:lpstr>
      <vt:lpstr>What we examined last class:</vt:lpstr>
      <vt:lpstr>Are the gospel accounts reliable?</vt:lpstr>
      <vt:lpstr>PowerPoint Presentation</vt:lpstr>
      <vt:lpstr>Are the gospel accounts reliable?</vt:lpstr>
      <vt:lpstr>PowerPoint Presentation</vt:lpstr>
      <vt:lpstr>Outside evidence of gospel events?</vt:lpstr>
      <vt:lpstr>PowerPoint Presentation</vt:lpstr>
      <vt:lpstr>Outside evidence of gospel events?</vt:lpstr>
      <vt:lpstr>Did Jesus claim to be Divine?</vt:lpstr>
      <vt:lpstr>What do we make of Jesus’ claims?</vt:lpstr>
      <vt:lpstr>Christian Evidences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 Evidences</dc:title>
  <dc:creator>Microsoft Office User</dc:creator>
  <cp:lastModifiedBy>Jon Baize</cp:lastModifiedBy>
  <cp:revision>118</cp:revision>
  <cp:lastPrinted>2018-06-21T00:17:49Z</cp:lastPrinted>
  <dcterms:created xsi:type="dcterms:W3CDTF">2018-05-28T15:14:19Z</dcterms:created>
  <dcterms:modified xsi:type="dcterms:W3CDTF">2018-06-21T00:24:24Z</dcterms:modified>
</cp:coreProperties>
</file>