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306" r:id="rId3"/>
    <p:sldId id="271" r:id="rId4"/>
    <p:sldId id="307" r:id="rId5"/>
    <p:sldId id="308" r:id="rId6"/>
    <p:sldId id="309" r:id="rId7"/>
    <p:sldId id="293" r:id="rId8"/>
    <p:sldId id="280" r:id="rId9"/>
    <p:sldId id="310" r:id="rId10"/>
    <p:sldId id="311" r:id="rId11"/>
    <p:sldId id="332" r:id="rId12"/>
    <p:sldId id="312" r:id="rId13"/>
    <p:sldId id="319" r:id="rId14"/>
    <p:sldId id="333" r:id="rId15"/>
    <p:sldId id="334" r:id="rId16"/>
    <p:sldId id="315" r:id="rId17"/>
    <p:sldId id="313" r:id="rId18"/>
    <p:sldId id="317" r:id="rId19"/>
    <p:sldId id="318" r:id="rId20"/>
    <p:sldId id="335" r:id="rId21"/>
    <p:sldId id="316" r:id="rId22"/>
    <p:sldId id="321" r:id="rId23"/>
    <p:sldId id="330" r:id="rId24"/>
    <p:sldId id="323" r:id="rId25"/>
    <p:sldId id="326" r:id="rId26"/>
    <p:sldId id="324" r:id="rId27"/>
    <p:sldId id="325" r:id="rId28"/>
    <p:sldId id="327" r:id="rId29"/>
    <p:sldId id="32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16" autoAdjust="0"/>
    <p:restoredTop sz="94667"/>
  </p:normalViewPr>
  <p:slideViewPr>
    <p:cSldViewPr snapToGrid="0" snapToObjects="1">
      <p:cViewPr>
        <p:scale>
          <a:sx n="62" d="100"/>
          <a:sy n="62" d="100"/>
        </p:scale>
        <p:origin x="480" y="60"/>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3E9E9-135E-44E1-BF15-305CCDC0413E}" type="datetimeFigureOut">
              <a:rPr lang="en-US" smtClean="0"/>
              <a:t>6/27/2018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AB620-D7D6-419A-BEE7-D40FC0669776}" type="slidenum">
              <a:rPr lang="en-US" smtClean="0"/>
              <a:t>‹#›</a:t>
            </a:fld>
            <a:endParaRPr lang="en-US"/>
          </a:p>
        </p:txBody>
      </p:sp>
    </p:spTree>
    <p:extLst>
      <p:ext uri="{BB962C8B-B14F-4D97-AF65-F5344CB8AC3E}">
        <p14:creationId xmlns:p14="http://schemas.microsoft.com/office/powerpoint/2010/main" val="21442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3C633830-2244-49AE-BC4A-47F415C177C6}" type="datetimeFigureOut">
              <a:rPr lang="en-US" smtClean="0"/>
              <a:pPr/>
              <a:t>6/24/2018</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2AC27A5A-7290-4DE1-BA94-4BE8A8E57DCF}" type="slidenum">
              <a:rPr lang="en-US" smtClean="0"/>
              <a:pPr/>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232779"/>
      </p:ext>
    </p:extLst>
  </p:cSld>
  <p:clrMapOvr>
    <a:masterClrMapping/>
  </p:clrMapOvr>
  <p:extLst mod="1">
    <p:ext uri="{DCECCB84-F9BA-43D5-87BE-67443E8EF086}">
      <p15:sldGuideLst xmlns:p15="http://schemas.microsoft.com/office/powerpoint/2012/main">
        <p15:guide id="1" orient="horz" pos="7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9933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3C633830-2244-49AE-BC4A-47F415C177C6}" type="datetimeFigureOut">
              <a:rPr lang="en-US" smtClean="0"/>
              <a:t>6/24/2018</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2AC27A5A-7290-4DE1-BA94-4BE8A8E57DCF}"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696416"/>
      </p:ext>
    </p:extLst>
  </p:cSld>
  <p:clrMapOvr>
    <a:masterClrMapping/>
  </p:clrMapOvr>
  <p:extLst mod="1">
    <p:ext uri="{DCECCB84-F9BA-43D5-87BE-67443E8EF086}">
      <p15:sldGuideLst xmlns:p15="http://schemas.microsoft.com/office/powerpoint/2012/main">
        <p15:guide id="1" pos="6456">
          <p15:clr>
            <a:srgbClr val="FBAE40"/>
          </p15:clr>
        </p15:guide>
        <p15:guide id="2" pos="48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2112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3C633830-2244-49AE-BC4A-47F415C177C6}" type="datetimeFigureOut">
              <a:rPr lang="en-US" smtClean="0"/>
              <a:pPr/>
              <a:t>6/24/2018</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2AC27A5A-7290-4DE1-BA94-4BE8A8E57DCF}" type="slidenum">
              <a:rPr lang="en-US" smtClean="0"/>
              <a:pPr/>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843098"/>
      </p:ext>
    </p:extLst>
  </p:cSld>
  <p:clrMapOvr>
    <a:masterClrMapping/>
  </p:clrMapOvr>
  <p:extLst mod="1">
    <p:ext uri="{DCECCB84-F9BA-43D5-87BE-67443E8EF086}">
      <p15:sldGuideLst xmlns:p15="http://schemas.microsoft.com/office/powerpoint/2012/main">
        <p15:guide id="1" pos="6456">
          <p15:clr>
            <a:srgbClr val="FBAE40"/>
          </p15:clr>
        </p15:guide>
        <p15:guide id="2" pos="48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smtClean="0"/>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6751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smtClean="0"/>
              <a:t>6/24/2018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81575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smtClean="0"/>
              <a:t>6/24/2018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93891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smtClean="0"/>
              <a:t>6/24/2018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70465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86190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06790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3C633830-2244-49AE-BC4A-47F415C177C6}" type="datetimeFigureOut">
              <a:rPr lang="en-US" smtClean="0"/>
              <a:pPr/>
              <a:t>6/24/2018</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2AC27A5A-7290-4DE1-BA94-4BE8A8E57DCF}"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956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12598"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9" pos="2124" userDrawn="1">
          <p15:clr>
            <a:srgbClr val="F26B43"/>
          </p15:clr>
        </p15:guide>
        <p15:guide id="10" pos="360" userDrawn="1">
          <p15:clr>
            <a:srgbClr val="F26B43"/>
          </p15:clr>
        </p15:guide>
        <p15:guide id="11" orient="horz" pos="432" userDrawn="1">
          <p15:clr>
            <a:srgbClr val="F26B43"/>
          </p15:clr>
        </p15:guide>
        <p15:guide id="12" pos="5400" userDrawn="1">
          <p15:clr>
            <a:srgbClr val="F26B43"/>
          </p15:clr>
        </p15:guide>
        <p15:guide id="13" pos="24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685" y="1714720"/>
            <a:ext cx="5275772" cy="1643684"/>
          </a:xfrm>
        </p:spPr>
        <p:txBody>
          <a:bodyPr/>
          <a:lstStyle/>
          <a:p>
            <a:r>
              <a:rPr lang="en-US" dirty="0"/>
              <a:t>Christian Evidences</a:t>
            </a:r>
          </a:p>
        </p:txBody>
      </p:sp>
      <p:sp>
        <p:nvSpPr>
          <p:cNvPr id="3" name="Subtitle 2"/>
          <p:cNvSpPr>
            <a:spLocks noGrp="1"/>
          </p:cNvSpPr>
          <p:nvPr>
            <p:ph type="subTitle" idx="1"/>
          </p:nvPr>
        </p:nvSpPr>
        <p:spPr>
          <a:xfrm>
            <a:off x="816684" y="3669350"/>
            <a:ext cx="8125838" cy="838777"/>
          </a:xfrm>
        </p:spPr>
        <p:txBody>
          <a:bodyPr>
            <a:noAutofit/>
          </a:bodyPr>
          <a:lstStyle/>
          <a:p>
            <a:r>
              <a:rPr lang="en-US" sz="4400" dirty="0"/>
              <a:t>Summer 2018</a:t>
            </a:r>
          </a:p>
          <a:p>
            <a:r>
              <a:rPr lang="en-US" sz="4400" dirty="0"/>
              <a:t>June 17: Does the Bible accurately portray the original writings?</a:t>
            </a:r>
          </a:p>
        </p:txBody>
      </p:sp>
    </p:spTree>
    <p:extLst>
      <p:ext uri="{BB962C8B-B14F-4D97-AF65-F5344CB8AC3E}">
        <p14:creationId xmlns:p14="http://schemas.microsoft.com/office/powerpoint/2010/main" val="1670380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Manuscripts</a:t>
            </a:r>
            <a:endParaRPr lang="en-US" sz="4400" dirty="0">
              <a:solidFill>
                <a:schemeClr val="tx1"/>
              </a:solidFill>
            </a:endParaRPr>
          </a:p>
        </p:txBody>
      </p:sp>
      <p:sp>
        <p:nvSpPr>
          <p:cNvPr id="3" name="Content Placeholder 2"/>
          <p:cNvSpPr>
            <a:spLocks noGrp="1"/>
          </p:cNvSpPr>
          <p:nvPr>
            <p:ph idx="1"/>
          </p:nvPr>
        </p:nvSpPr>
        <p:spPr>
          <a:xfrm>
            <a:off x="3627744" y="0"/>
            <a:ext cx="5516256" cy="6858000"/>
          </a:xfrm>
        </p:spPr>
        <p:txBody>
          <a:bodyPr>
            <a:normAutofit/>
          </a:bodyPr>
          <a:lstStyle/>
          <a:p>
            <a:endParaRPr lang="en-US" sz="3000" dirty="0">
              <a:solidFill>
                <a:srgbClr val="FFFF00"/>
              </a:solidFill>
            </a:endParaRPr>
          </a:p>
          <a:p>
            <a:pPr marL="0" indent="0">
              <a:buNone/>
            </a:pPr>
            <a:r>
              <a:rPr lang="en-US" sz="3200" dirty="0">
                <a:solidFill>
                  <a:srgbClr val="FFFF00"/>
                </a:solidFill>
              </a:rPr>
              <a:t>How many do we have?</a:t>
            </a:r>
          </a:p>
          <a:p>
            <a:endParaRPr lang="en-US" sz="3000" dirty="0">
              <a:solidFill>
                <a:srgbClr val="FFFF00"/>
              </a:solidFill>
            </a:endParaRPr>
          </a:p>
          <a:p>
            <a:r>
              <a:rPr lang="en-US" sz="3000" dirty="0">
                <a:solidFill>
                  <a:schemeClr val="tx1"/>
                </a:solidFill>
              </a:rPr>
              <a:t>We have over 5000 Greek manuscripts of the  New Testament. (more than any other text in history)</a:t>
            </a:r>
          </a:p>
          <a:p>
            <a:endParaRPr lang="en-US" sz="3000" dirty="0">
              <a:solidFill>
                <a:schemeClr val="tx1"/>
              </a:solidFill>
            </a:endParaRPr>
          </a:p>
          <a:p>
            <a:r>
              <a:rPr lang="en-US" sz="3000" dirty="0">
                <a:solidFill>
                  <a:schemeClr val="tx1"/>
                </a:solidFill>
              </a:rPr>
              <a:t>Next closest in number: Homer’s</a:t>
            </a:r>
            <a:r>
              <a:rPr lang="en-US" sz="3000" i="1" dirty="0">
                <a:solidFill>
                  <a:schemeClr val="tx1"/>
                </a:solidFill>
              </a:rPr>
              <a:t> Iliad </a:t>
            </a:r>
            <a:r>
              <a:rPr lang="en-US" sz="3000" dirty="0">
                <a:solidFill>
                  <a:schemeClr val="tx1"/>
                </a:solidFill>
              </a:rPr>
              <a:t>with 650.</a:t>
            </a:r>
          </a:p>
        </p:txBody>
      </p:sp>
    </p:spTree>
    <p:extLst>
      <p:ext uri="{BB962C8B-B14F-4D97-AF65-F5344CB8AC3E}">
        <p14:creationId xmlns:p14="http://schemas.microsoft.com/office/powerpoint/2010/main" val="185615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18EDB5-35D8-4C91-B233-96D1250B8170}"/>
              </a:ext>
            </a:extLst>
          </p:cNvPr>
          <p:cNvPicPr>
            <a:picLocks noChangeAspect="1"/>
          </p:cNvPicPr>
          <p:nvPr/>
        </p:nvPicPr>
        <p:blipFill>
          <a:blip r:embed="rId2"/>
          <a:stretch>
            <a:fillRect/>
          </a:stretch>
        </p:blipFill>
        <p:spPr>
          <a:xfrm>
            <a:off x="772160" y="-208713"/>
            <a:ext cx="7448645" cy="7066713"/>
          </a:xfrm>
          <a:prstGeom prst="rect">
            <a:avLst/>
          </a:prstGeom>
        </p:spPr>
      </p:pic>
    </p:spTree>
    <p:extLst>
      <p:ext uri="{BB962C8B-B14F-4D97-AF65-F5344CB8AC3E}">
        <p14:creationId xmlns:p14="http://schemas.microsoft.com/office/powerpoint/2010/main" val="125656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Freeform 6">
            <a:extLst>
              <a:ext uri="{FF2B5EF4-FFF2-40B4-BE49-F238E27FC236}">
                <a16:creationId xmlns:a16="http://schemas.microsoft.com/office/drawing/2014/main" id="{4A8D4180-174B-425C-8200-7A023B193A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380580"/>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74" name="Straight Connector 73">
            <a:extLst>
              <a:ext uri="{FF2B5EF4-FFF2-40B4-BE49-F238E27FC236}">
                <a16:creationId xmlns:a16="http://schemas.microsoft.com/office/drawing/2014/main" id="{99F3B66A-5147-4765-B206-AD39D6D8DB8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D1D11295-838F-4417-B6F1-1155EB5433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2" descr="Image result for P52">
            <a:extLst>
              <a:ext uri="{FF2B5EF4-FFF2-40B4-BE49-F238E27FC236}">
                <a16:creationId xmlns:a16="http://schemas.microsoft.com/office/drawing/2014/main" id="{5ABA8AB4-B031-4D81-8F73-6056543EAE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600" y="1128712"/>
            <a:ext cx="8178799" cy="4600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70024D-9E33-474E-AFB6-1B44A50724D3}"/>
              </a:ext>
            </a:extLst>
          </p:cNvPr>
          <p:cNvSpPr txBox="1"/>
          <p:nvPr/>
        </p:nvSpPr>
        <p:spPr>
          <a:xfrm>
            <a:off x="1320800" y="0"/>
            <a:ext cx="6482080" cy="923330"/>
          </a:xfrm>
          <a:prstGeom prst="rect">
            <a:avLst/>
          </a:prstGeom>
          <a:noFill/>
        </p:spPr>
        <p:txBody>
          <a:bodyPr wrap="square" rtlCol="0">
            <a:spAutoFit/>
          </a:bodyPr>
          <a:lstStyle/>
          <a:p>
            <a:pPr algn="ctr"/>
            <a:r>
              <a:rPr lang="en-US" sz="5400" dirty="0">
                <a:solidFill>
                  <a:schemeClr val="bg1"/>
                </a:solidFill>
              </a:rPr>
              <a:t>P52</a:t>
            </a:r>
          </a:p>
        </p:txBody>
      </p:sp>
    </p:spTree>
    <p:extLst>
      <p:ext uri="{BB962C8B-B14F-4D97-AF65-F5344CB8AC3E}">
        <p14:creationId xmlns:p14="http://schemas.microsoft.com/office/powerpoint/2010/main" val="2076383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Early</a:t>
            </a:r>
            <a:br>
              <a:rPr lang="en-US" sz="4400" dirty="0"/>
            </a:br>
            <a:r>
              <a:rPr lang="en-US" sz="4400" dirty="0"/>
              <a:t>Manuscripts</a:t>
            </a:r>
            <a:endParaRPr lang="en-US" sz="4400" dirty="0">
              <a:solidFill>
                <a:schemeClr val="tx1"/>
              </a:solidFill>
            </a:endParaRPr>
          </a:p>
        </p:txBody>
      </p:sp>
      <p:sp>
        <p:nvSpPr>
          <p:cNvPr id="3" name="Content Placeholder 2"/>
          <p:cNvSpPr>
            <a:spLocks noGrp="1"/>
          </p:cNvSpPr>
          <p:nvPr>
            <p:ph idx="1"/>
          </p:nvPr>
        </p:nvSpPr>
        <p:spPr>
          <a:xfrm>
            <a:off x="3627744" y="0"/>
            <a:ext cx="5516256" cy="6858000"/>
          </a:xfrm>
        </p:spPr>
        <p:txBody>
          <a:bodyPr>
            <a:normAutofit/>
          </a:bodyPr>
          <a:lstStyle/>
          <a:p>
            <a:endParaRPr lang="en-US" sz="3000" dirty="0">
              <a:solidFill>
                <a:srgbClr val="FFFF00"/>
              </a:solidFill>
            </a:endParaRPr>
          </a:p>
          <a:p>
            <a:r>
              <a:rPr lang="en-US" sz="3000" b="1" dirty="0">
                <a:solidFill>
                  <a:srgbClr val="FFFF00"/>
                </a:solidFill>
              </a:rPr>
              <a:t>P52</a:t>
            </a:r>
            <a:r>
              <a:rPr lang="en-US" sz="3000" dirty="0">
                <a:solidFill>
                  <a:schemeClr val="tx1"/>
                </a:solidFill>
              </a:rPr>
              <a:t> – a papyrus fragment from the gospel of John – dated    A.D. 100-150 </a:t>
            </a:r>
          </a:p>
          <a:p>
            <a:endParaRPr lang="en-US" sz="3000" dirty="0">
              <a:solidFill>
                <a:schemeClr val="tx1"/>
              </a:solidFill>
            </a:endParaRPr>
          </a:p>
          <a:p>
            <a:pPr marL="0" lvl="1" indent="0">
              <a:buNone/>
            </a:pPr>
            <a:r>
              <a:rPr lang="en-US" sz="2800" dirty="0">
                <a:solidFill>
                  <a:schemeClr val="tx1"/>
                </a:solidFill>
              </a:rPr>
              <a:t>	So far, it is the oldest piece of 	the New Testament ever found. </a:t>
            </a:r>
          </a:p>
          <a:p>
            <a:endParaRPr lang="en-US" sz="3000" dirty="0">
              <a:solidFill>
                <a:schemeClr val="tx1"/>
              </a:solidFill>
            </a:endParaRPr>
          </a:p>
          <a:p>
            <a:pPr lvl="1"/>
            <a:endParaRPr lang="en-US" sz="2800" dirty="0">
              <a:solidFill>
                <a:schemeClr val="tx1"/>
              </a:solidFill>
            </a:endParaRPr>
          </a:p>
          <a:p>
            <a:endParaRPr lang="en-US" sz="3000" dirty="0">
              <a:solidFill>
                <a:schemeClr val="tx1"/>
              </a:solidFill>
            </a:endParaRPr>
          </a:p>
        </p:txBody>
      </p:sp>
    </p:spTree>
    <p:extLst>
      <p:ext uri="{BB962C8B-B14F-4D97-AF65-F5344CB8AC3E}">
        <p14:creationId xmlns:p14="http://schemas.microsoft.com/office/powerpoint/2010/main" val="215067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s://upload.wikimedia.org/wikipedia/commons/5/5c/P46.jpg">
            <a:extLst>
              <a:ext uri="{FF2B5EF4-FFF2-40B4-BE49-F238E27FC236}">
                <a16:creationId xmlns:a16="http://schemas.microsoft.com/office/drawing/2014/main" id="{B98C6D5B-8C3D-4AEA-A730-169C93292A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8" r="1" b="5640"/>
          <a:stretch/>
        </p:blipFill>
        <p:spPr bwMode="auto">
          <a:xfrm>
            <a:off x="3886200" y="10"/>
            <a:ext cx="52577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6">
            <a:extLst>
              <a:ext uri="{FF2B5EF4-FFF2-40B4-BE49-F238E27FC236}">
                <a16:creationId xmlns:a16="http://schemas.microsoft.com/office/drawing/2014/main" id="{B33DBEF2-0A54-4CCF-952F-ABFA981C64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380580"/>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3" name="Content Placeholder 2">
            <a:extLst>
              <a:ext uri="{FF2B5EF4-FFF2-40B4-BE49-F238E27FC236}">
                <a16:creationId xmlns:a16="http://schemas.microsoft.com/office/drawing/2014/main" id="{FA808698-FCE3-4636-8A00-2504E207C6EF}"/>
              </a:ext>
            </a:extLst>
          </p:cNvPr>
          <p:cNvSpPr>
            <a:spLocks noGrp="1"/>
          </p:cNvSpPr>
          <p:nvPr>
            <p:ph idx="1"/>
          </p:nvPr>
        </p:nvSpPr>
        <p:spPr>
          <a:xfrm>
            <a:off x="571500" y="2492134"/>
            <a:ext cx="2875429" cy="3324204"/>
          </a:xfrm>
        </p:spPr>
        <p:txBody>
          <a:bodyPr vert="horz" lIns="91440" tIns="45720" rIns="91440" bIns="45720" rtlCol="0">
            <a:normAutofit/>
          </a:bodyPr>
          <a:lstStyle/>
          <a:p>
            <a:pPr marL="0" indent="0" algn="r" defTabSz="914400">
              <a:buNone/>
            </a:pPr>
            <a:r>
              <a:rPr lang="en-US" sz="3200" dirty="0"/>
              <a:t>2 Corinthians 11:33-12:9</a:t>
            </a:r>
          </a:p>
        </p:txBody>
      </p:sp>
      <p:sp>
        <p:nvSpPr>
          <p:cNvPr id="7" name="TextBox 6">
            <a:extLst>
              <a:ext uri="{FF2B5EF4-FFF2-40B4-BE49-F238E27FC236}">
                <a16:creationId xmlns:a16="http://schemas.microsoft.com/office/drawing/2014/main" id="{4170024D-9E33-474E-AFB6-1B44A50724D3}"/>
              </a:ext>
            </a:extLst>
          </p:cNvPr>
          <p:cNvSpPr txBox="1"/>
          <p:nvPr/>
        </p:nvSpPr>
        <p:spPr>
          <a:xfrm>
            <a:off x="571500" y="559678"/>
            <a:ext cx="2875429" cy="1759316"/>
          </a:xfrm>
          <a:prstGeom prst="rect">
            <a:avLst/>
          </a:prstGeom>
        </p:spPr>
        <p:txBody>
          <a:bodyPr vert="horz" lIns="91440" tIns="45720" rIns="91440" bIns="45720" rtlCol="0" anchor="t">
            <a:normAutofit/>
          </a:bodyPr>
          <a:lstStyle/>
          <a:p>
            <a:pPr algn="r" defTabSz="914400">
              <a:lnSpc>
                <a:spcPct val="90000"/>
              </a:lnSpc>
              <a:spcBef>
                <a:spcPct val="0"/>
              </a:spcBef>
              <a:spcAft>
                <a:spcPts val="600"/>
              </a:spcAft>
            </a:pPr>
            <a:r>
              <a:rPr lang="en-US" sz="3500" i="1" dirty="0">
                <a:solidFill>
                  <a:schemeClr val="tx1">
                    <a:lumMod val="85000"/>
                    <a:lumOff val="15000"/>
                  </a:schemeClr>
                </a:solidFill>
                <a:latin typeface="+mj-lt"/>
                <a:ea typeface="+mj-ea"/>
                <a:cs typeface="+mj-cs"/>
              </a:rPr>
              <a:t>Chester Beatty Papyri</a:t>
            </a:r>
          </a:p>
        </p:txBody>
      </p:sp>
    </p:spTree>
    <p:extLst>
      <p:ext uri="{BB962C8B-B14F-4D97-AF65-F5344CB8AC3E}">
        <p14:creationId xmlns:p14="http://schemas.microsoft.com/office/powerpoint/2010/main" val="2854078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Early</a:t>
            </a:r>
            <a:br>
              <a:rPr lang="en-US" sz="4400" dirty="0"/>
            </a:br>
            <a:r>
              <a:rPr lang="en-US" sz="4400" dirty="0"/>
              <a:t>Manuscripts</a:t>
            </a:r>
            <a:endParaRPr lang="en-US" sz="4400" dirty="0">
              <a:solidFill>
                <a:schemeClr val="tx1"/>
              </a:solidFill>
            </a:endParaRPr>
          </a:p>
        </p:txBody>
      </p:sp>
      <p:sp>
        <p:nvSpPr>
          <p:cNvPr id="3" name="Content Placeholder 2"/>
          <p:cNvSpPr>
            <a:spLocks noGrp="1"/>
          </p:cNvSpPr>
          <p:nvPr>
            <p:ph idx="1"/>
          </p:nvPr>
        </p:nvSpPr>
        <p:spPr>
          <a:xfrm>
            <a:off x="3627744" y="1213944"/>
            <a:ext cx="5516256" cy="5644055"/>
          </a:xfrm>
        </p:spPr>
        <p:txBody>
          <a:bodyPr>
            <a:normAutofit/>
          </a:bodyPr>
          <a:lstStyle/>
          <a:p>
            <a:r>
              <a:rPr lang="en-US" sz="3000" b="1" dirty="0">
                <a:solidFill>
                  <a:srgbClr val="FFFF00"/>
                </a:solidFill>
              </a:rPr>
              <a:t>Chester Beatty Biblical Papyri</a:t>
            </a:r>
          </a:p>
          <a:p>
            <a:pPr marL="0" lvl="1" indent="0">
              <a:buNone/>
            </a:pPr>
            <a:r>
              <a:rPr lang="en-US" sz="2800" dirty="0">
                <a:solidFill>
                  <a:schemeClr val="tx1"/>
                </a:solidFill>
              </a:rPr>
              <a:t>	#1: portions of the four gospels 		and Acts – 3</a:t>
            </a:r>
            <a:r>
              <a:rPr lang="en-US" sz="2800" baseline="30000" dirty="0">
                <a:solidFill>
                  <a:schemeClr val="tx1"/>
                </a:solidFill>
              </a:rPr>
              <a:t>rd</a:t>
            </a:r>
            <a:r>
              <a:rPr lang="en-US" sz="2800" dirty="0">
                <a:solidFill>
                  <a:schemeClr val="tx1"/>
                </a:solidFill>
              </a:rPr>
              <a:t> century</a:t>
            </a:r>
          </a:p>
          <a:p>
            <a:pPr marL="0" lvl="1" indent="0">
              <a:buNone/>
            </a:pPr>
            <a:r>
              <a:rPr lang="en-US" sz="2800" dirty="0">
                <a:solidFill>
                  <a:schemeClr val="tx1"/>
                </a:solidFill>
              </a:rPr>
              <a:t>	#2: portions of 8 letters of Paul 		and Hebrews – AD 200</a:t>
            </a:r>
          </a:p>
          <a:p>
            <a:pPr marL="0" lvl="1" indent="0">
              <a:buNone/>
            </a:pPr>
            <a:r>
              <a:rPr lang="en-US" sz="2800" dirty="0">
                <a:solidFill>
                  <a:schemeClr val="tx1"/>
                </a:solidFill>
              </a:rPr>
              <a:t>	#3: large portion of Revelation 		– 3</a:t>
            </a:r>
            <a:r>
              <a:rPr lang="en-US" sz="2800" baseline="30000" dirty="0">
                <a:solidFill>
                  <a:schemeClr val="tx1"/>
                </a:solidFill>
              </a:rPr>
              <a:t>rd</a:t>
            </a:r>
            <a:r>
              <a:rPr lang="en-US" sz="2800" dirty="0">
                <a:solidFill>
                  <a:schemeClr val="tx1"/>
                </a:solidFill>
              </a:rPr>
              <a:t> century</a:t>
            </a:r>
          </a:p>
        </p:txBody>
      </p:sp>
    </p:spTree>
    <p:extLst>
      <p:ext uri="{BB962C8B-B14F-4D97-AF65-F5344CB8AC3E}">
        <p14:creationId xmlns:p14="http://schemas.microsoft.com/office/powerpoint/2010/main" val="140854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Early</a:t>
            </a:r>
            <a:br>
              <a:rPr lang="en-US" sz="4400" dirty="0"/>
            </a:br>
            <a:r>
              <a:rPr lang="en-US" sz="4400" dirty="0"/>
              <a:t>Manuscripts</a:t>
            </a:r>
            <a:endParaRPr lang="en-US" sz="4400" dirty="0">
              <a:solidFill>
                <a:schemeClr val="tx1"/>
              </a:solidFill>
            </a:endParaRPr>
          </a:p>
        </p:txBody>
      </p:sp>
      <p:sp>
        <p:nvSpPr>
          <p:cNvPr id="3" name="Content Placeholder 2"/>
          <p:cNvSpPr>
            <a:spLocks noGrp="1"/>
          </p:cNvSpPr>
          <p:nvPr>
            <p:ph idx="1"/>
          </p:nvPr>
        </p:nvSpPr>
        <p:spPr>
          <a:xfrm>
            <a:off x="3627744" y="0"/>
            <a:ext cx="5516256" cy="6858000"/>
          </a:xfrm>
        </p:spPr>
        <p:txBody>
          <a:bodyPr>
            <a:normAutofit/>
          </a:bodyPr>
          <a:lstStyle/>
          <a:p>
            <a:endParaRPr lang="en-US" sz="3000" dirty="0">
              <a:solidFill>
                <a:srgbClr val="FFFF00"/>
              </a:solidFill>
            </a:endParaRPr>
          </a:p>
          <a:p>
            <a:r>
              <a:rPr lang="en-US" sz="3000" b="1" dirty="0">
                <a:solidFill>
                  <a:srgbClr val="FFFF00"/>
                </a:solidFill>
              </a:rPr>
              <a:t>Martin </a:t>
            </a:r>
            <a:r>
              <a:rPr lang="en-US" sz="3000" b="1" dirty="0" err="1">
                <a:solidFill>
                  <a:srgbClr val="FFFF00"/>
                </a:solidFill>
              </a:rPr>
              <a:t>Bodmer</a:t>
            </a:r>
            <a:r>
              <a:rPr lang="en-US" sz="3000" b="1" dirty="0">
                <a:solidFill>
                  <a:srgbClr val="FFFF00"/>
                </a:solidFill>
              </a:rPr>
              <a:t> Papyri</a:t>
            </a:r>
          </a:p>
          <a:p>
            <a:pPr marL="0" indent="0">
              <a:buNone/>
            </a:pPr>
            <a:r>
              <a:rPr lang="en-US" sz="3000" dirty="0">
                <a:solidFill>
                  <a:schemeClr val="tx1"/>
                </a:solidFill>
              </a:rPr>
              <a:t>	2/3 of the gospel of John</a:t>
            </a:r>
          </a:p>
          <a:p>
            <a:pPr marL="0" indent="0">
              <a:buNone/>
            </a:pPr>
            <a:r>
              <a:rPr lang="en-US" sz="3000" dirty="0">
                <a:solidFill>
                  <a:schemeClr val="tx1"/>
                </a:solidFill>
              </a:rPr>
              <a:t>	AD 200</a:t>
            </a:r>
            <a:endParaRPr lang="en-US" sz="2800" dirty="0">
              <a:solidFill>
                <a:schemeClr val="tx1"/>
              </a:solidFill>
            </a:endParaRPr>
          </a:p>
          <a:p>
            <a:endParaRPr lang="en-US" sz="3000" dirty="0">
              <a:solidFill>
                <a:schemeClr val="tx1"/>
              </a:solidFill>
            </a:endParaRPr>
          </a:p>
          <a:p>
            <a:r>
              <a:rPr lang="en-US" sz="3000" b="1" dirty="0">
                <a:solidFill>
                  <a:srgbClr val="FFFF00"/>
                </a:solidFill>
              </a:rPr>
              <a:t>Codex </a:t>
            </a:r>
            <a:r>
              <a:rPr lang="en-US" sz="3000" b="1" dirty="0" err="1">
                <a:solidFill>
                  <a:srgbClr val="FFFF00"/>
                </a:solidFill>
              </a:rPr>
              <a:t>Sanaiticus</a:t>
            </a:r>
            <a:r>
              <a:rPr lang="en-US" sz="3000" b="1" dirty="0">
                <a:solidFill>
                  <a:srgbClr val="FFFF00"/>
                </a:solidFill>
              </a:rPr>
              <a:t> </a:t>
            </a:r>
            <a:r>
              <a:rPr lang="en-US" sz="3000" dirty="0">
                <a:solidFill>
                  <a:schemeClr val="tx1"/>
                </a:solidFill>
              </a:rPr>
              <a:t>– complete New Testament – AD 350</a:t>
            </a:r>
          </a:p>
          <a:p>
            <a:endParaRPr lang="en-US" sz="3000" dirty="0">
              <a:solidFill>
                <a:schemeClr val="tx1"/>
              </a:solidFill>
            </a:endParaRPr>
          </a:p>
          <a:p>
            <a:r>
              <a:rPr lang="en-US" sz="3000" b="1" dirty="0">
                <a:solidFill>
                  <a:srgbClr val="FFFF00"/>
                </a:solidFill>
              </a:rPr>
              <a:t>Codex </a:t>
            </a:r>
            <a:r>
              <a:rPr lang="en-US" sz="3000" b="1" dirty="0" err="1">
                <a:solidFill>
                  <a:srgbClr val="FFFF00"/>
                </a:solidFill>
              </a:rPr>
              <a:t>Vaticanus</a:t>
            </a:r>
            <a:r>
              <a:rPr lang="en-US" sz="3000" b="1" dirty="0">
                <a:solidFill>
                  <a:srgbClr val="FFFF00"/>
                </a:solidFill>
              </a:rPr>
              <a:t> </a:t>
            </a:r>
            <a:r>
              <a:rPr lang="en-US" sz="3000" dirty="0">
                <a:solidFill>
                  <a:schemeClr val="tx1"/>
                </a:solidFill>
              </a:rPr>
              <a:t>– almost complete New Testament –      AD 350</a:t>
            </a:r>
          </a:p>
        </p:txBody>
      </p:sp>
    </p:spTree>
    <p:extLst>
      <p:ext uri="{BB962C8B-B14F-4D97-AF65-F5344CB8AC3E}">
        <p14:creationId xmlns:p14="http://schemas.microsoft.com/office/powerpoint/2010/main" val="406656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Manuscripts</a:t>
            </a:r>
            <a:endParaRPr lang="en-US" sz="4400" dirty="0">
              <a:solidFill>
                <a:schemeClr val="tx1"/>
              </a:solidFill>
            </a:endParaRPr>
          </a:p>
        </p:txBody>
      </p:sp>
      <p:sp>
        <p:nvSpPr>
          <p:cNvPr id="3" name="Content Placeholder 2"/>
          <p:cNvSpPr>
            <a:spLocks noGrp="1"/>
          </p:cNvSpPr>
          <p:nvPr>
            <p:ph idx="1"/>
          </p:nvPr>
        </p:nvSpPr>
        <p:spPr>
          <a:xfrm>
            <a:off x="3627744" y="0"/>
            <a:ext cx="5516256" cy="5811520"/>
          </a:xfrm>
        </p:spPr>
        <p:txBody>
          <a:bodyPr>
            <a:normAutofit lnSpcReduction="10000"/>
          </a:bodyPr>
          <a:lstStyle/>
          <a:p>
            <a:endParaRPr lang="en-US" sz="3000" dirty="0">
              <a:solidFill>
                <a:srgbClr val="FFFF00"/>
              </a:solidFill>
            </a:endParaRPr>
          </a:p>
          <a:p>
            <a:pPr marL="0" indent="0">
              <a:buNone/>
            </a:pPr>
            <a:r>
              <a:rPr lang="en-US" sz="3200" dirty="0">
                <a:solidFill>
                  <a:srgbClr val="FFFF00"/>
                </a:solidFill>
              </a:rPr>
              <a:t>What conclusion can we draw from the evidence?</a:t>
            </a:r>
          </a:p>
          <a:p>
            <a:endParaRPr lang="en-US" sz="3000" dirty="0">
              <a:solidFill>
                <a:srgbClr val="FFFF00"/>
              </a:solidFill>
            </a:endParaRPr>
          </a:p>
          <a:p>
            <a:endParaRPr lang="en-US" sz="3000" dirty="0">
              <a:solidFill>
                <a:srgbClr val="FFFF00"/>
              </a:solidFill>
            </a:endParaRPr>
          </a:p>
          <a:p>
            <a:endParaRPr lang="en-US" sz="3000" dirty="0">
              <a:solidFill>
                <a:srgbClr val="FFFF00"/>
              </a:solidFill>
            </a:endParaRPr>
          </a:p>
          <a:p>
            <a:endParaRPr lang="en-US" sz="3000" dirty="0">
              <a:solidFill>
                <a:srgbClr val="FFFF00"/>
              </a:solidFill>
            </a:endParaRPr>
          </a:p>
          <a:p>
            <a:r>
              <a:rPr lang="en-US" sz="3000" dirty="0">
                <a:solidFill>
                  <a:srgbClr val="FFFF00"/>
                </a:solidFill>
              </a:rPr>
              <a:t>But what about all of the discrepancies between manuscripts?</a:t>
            </a:r>
          </a:p>
        </p:txBody>
      </p:sp>
      <p:sp>
        <p:nvSpPr>
          <p:cNvPr id="4" name="TextBox 3">
            <a:extLst>
              <a:ext uri="{FF2B5EF4-FFF2-40B4-BE49-F238E27FC236}">
                <a16:creationId xmlns:a16="http://schemas.microsoft.com/office/drawing/2014/main" id="{8A961987-DE32-441C-9CDA-7D30CD281374}"/>
              </a:ext>
            </a:extLst>
          </p:cNvPr>
          <p:cNvSpPr txBox="1"/>
          <p:nvPr/>
        </p:nvSpPr>
        <p:spPr>
          <a:xfrm>
            <a:off x="3627744" y="2339384"/>
            <a:ext cx="5211456" cy="1015663"/>
          </a:xfrm>
          <a:prstGeom prst="rect">
            <a:avLst/>
          </a:prstGeom>
          <a:solidFill>
            <a:srgbClr val="00B0F0"/>
          </a:solidFill>
        </p:spPr>
        <p:txBody>
          <a:bodyPr wrap="square" rtlCol="0">
            <a:spAutoFit/>
          </a:bodyPr>
          <a:lstStyle/>
          <a:p>
            <a:pPr algn="ctr"/>
            <a:r>
              <a:rPr lang="en-US" sz="3000" dirty="0">
                <a:solidFill>
                  <a:schemeClr val="bg1"/>
                </a:solidFill>
              </a:rPr>
              <a:t>The scriptures  have been handed down without change.</a:t>
            </a:r>
          </a:p>
        </p:txBody>
      </p:sp>
    </p:spTree>
    <p:extLst>
      <p:ext uri="{BB962C8B-B14F-4D97-AF65-F5344CB8AC3E}">
        <p14:creationId xmlns:p14="http://schemas.microsoft.com/office/powerpoint/2010/main" val="187011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Manuscript</a:t>
            </a:r>
            <a:br>
              <a:rPr lang="en-US" sz="4400" dirty="0"/>
            </a:br>
            <a:r>
              <a:rPr lang="en-US" sz="4400" dirty="0"/>
              <a:t>Variants</a:t>
            </a:r>
            <a:br>
              <a:rPr lang="en-US" sz="4400" dirty="0"/>
            </a:br>
            <a:br>
              <a:rPr lang="en-US" sz="4400" dirty="0"/>
            </a:br>
            <a:endParaRPr lang="en-US" sz="4400" dirty="0">
              <a:solidFill>
                <a:schemeClr val="tx1"/>
              </a:solidFill>
            </a:endParaRPr>
          </a:p>
        </p:txBody>
      </p:sp>
      <p:sp>
        <p:nvSpPr>
          <p:cNvPr id="3" name="Content Placeholder 2"/>
          <p:cNvSpPr>
            <a:spLocks noGrp="1"/>
          </p:cNvSpPr>
          <p:nvPr>
            <p:ph idx="1"/>
          </p:nvPr>
        </p:nvSpPr>
        <p:spPr>
          <a:xfrm>
            <a:off x="3627744" y="0"/>
            <a:ext cx="5516256" cy="4185920"/>
          </a:xfrm>
        </p:spPr>
        <p:txBody>
          <a:bodyPr>
            <a:normAutofit/>
          </a:bodyPr>
          <a:lstStyle/>
          <a:p>
            <a:endParaRPr lang="en-US" sz="3000" dirty="0">
              <a:solidFill>
                <a:schemeClr val="tx1"/>
              </a:solidFill>
            </a:endParaRPr>
          </a:p>
          <a:p>
            <a:r>
              <a:rPr lang="en-US" sz="3000" dirty="0">
                <a:solidFill>
                  <a:schemeClr val="tx1"/>
                </a:solidFill>
              </a:rPr>
              <a:t>Fact: There are tens of thousands variants in the New Testament manuscripts.</a:t>
            </a:r>
          </a:p>
          <a:p>
            <a:endParaRPr lang="en-US" sz="3000" dirty="0">
              <a:solidFill>
                <a:schemeClr val="tx1"/>
              </a:solidFill>
            </a:endParaRPr>
          </a:p>
          <a:p>
            <a:r>
              <a:rPr lang="en-US" sz="3000" dirty="0">
                <a:solidFill>
                  <a:schemeClr val="tx1"/>
                </a:solidFill>
              </a:rPr>
              <a:t>Sounds like a big number</a:t>
            </a:r>
          </a:p>
          <a:p>
            <a:pPr marL="0" indent="0">
              <a:buNone/>
            </a:pPr>
            <a:endParaRPr lang="en-US" sz="3000" dirty="0">
              <a:solidFill>
                <a:srgbClr val="FFFF00"/>
              </a:solidFill>
            </a:endParaRPr>
          </a:p>
          <a:p>
            <a:endParaRPr lang="en-US" sz="3000" dirty="0">
              <a:solidFill>
                <a:srgbClr val="FFFF00"/>
              </a:solidFill>
            </a:endParaRPr>
          </a:p>
          <a:p>
            <a:endParaRPr lang="en-US" sz="3000" dirty="0">
              <a:solidFill>
                <a:srgbClr val="FFFF00"/>
              </a:solidFill>
            </a:endParaRPr>
          </a:p>
          <a:p>
            <a:endParaRPr lang="en-US" sz="3000" dirty="0">
              <a:solidFill>
                <a:schemeClr val="tx1"/>
              </a:solidFill>
            </a:endParaRPr>
          </a:p>
        </p:txBody>
      </p:sp>
      <p:pic>
        <p:nvPicPr>
          <p:cNvPr id="6152" name="Picture 8" descr="Image result for oh no emoji">
            <a:extLst>
              <a:ext uri="{FF2B5EF4-FFF2-40B4-BE49-F238E27FC236}">
                <a16:creationId xmlns:a16="http://schemas.microsoft.com/office/drawing/2014/main" id="{D640D5E2-E89D-4B4F-995B-C58575CC9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320" y="4124960"/>
            <a:ext cx="1823720" cy="182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31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Explanation</a:t>
            </a:r>
            <a:br>
              <a:rPr lang="en-US" sz="4400" dirty="0"/>
            </a:br>
            <a:r>
              <a:rPr lang="en-US" sz="4400" dirty="0"/>
              <a:t>of</a:t>
            </a:r>
            <a:br>
              <a:rPr lang="en-US" sz="4400" dirty="0"/>
            </a:br>
            <a:r>
              <a:rPr lang="en-US" sz="4400" dirty="0"/>
              <a:t>Manuscript</a:t>
            </a:r>
            <a:br>
              <a:rPr lang="en-US" sz="4400" dirty="0"/>
            </a:br>
            <a:r>
              <a:rPr lang="en-US" sz="4400" dirty="0"/>
              <a:t>Variants</a:t>
            </a:r>
            <a:br>
              <a:rPr lang="en-US" sz="4400" dirty="0"/>
            </a:br>
            <a:br>
              <a:rPr lang="en-US" sz="4400" dirty="0"/>
            </a:br>
            <a:endParaRPr lang="en-US" sz="4400" dirty="0">
              <a:solidFill>
                <a:schemeClr val="tx1"/>
              </a:solidFill>
            </a:endParaRPr>
          </a:p>
        </p:txBody>
      </p:sp>
      <p:sp>
        <p:nvSpPr>
          <p:cNvPr id="3" name="Content Placeholder 2"/>
          <p:cNvSpPr>
            <a:spLocks noGrp="1"/>
          </p:cNvSpPr>
          <p:nvPr>
            <p:ph idx="1"/>
          </p:nvPr>
        </p:nvSpPr>
        <p:spPr>
          <a:xfrm>
            <a:off x="3627744" y="0"/>
            <a:ext cx="5516256" cy="6858000"/>
          </a:xfrm>
        </p:spPr>
        <p:txBody>
          <a:bodyPr>
            <a:normAutofit fontScale="85000" lnSpcReduction="20000"/>
          </a:bodyPr>
          <a:lstStyle/>
          <a:p>
            <a:endParaRPr lang="en-US" sz="1200" b="1" dirty="0">
              <a:solidFill>
                <a:schemeClr val="tx1"/>
              </a:solidFill>
            </a:endParaRPr>
          </a:p>
          <a:p>
            <a:r>
              <a:rPr lang="en-US" sz="3500" b="1" dirty="0">
                <a:solidFill>
                  <a:schemeClr val="tx1"/>
                </a:solidFill>
              </a:rPr>
              <a:t>Spelling</a:t>
            </a:r>
          </a:p>
          <a:p>
            <a:pPr marL="0" indent="0">
              <a:buNone/>
            </a:pPr>
            <a:r>
              <a:rPr lang="en-US" sz="3000" dirty="0">
                <a:solidFill>
                  <a:schemeClr val="tx1"/>
                </a:solidFill>
              </a:rPr>
              <a:t>	If a single word is misspelled in 	two thousand manuscripts, 	that’s counted as two 	thousand variants.</a:t>
            </a:r>
          </a:p>
          <a:p>
            <a:endParaRPr lang="en-US" sz="1200" dirty="0">
              <a:solidFill>
                <a:schemeClr val="tx1"/>
              </a:solidFill>
            </a:endParaRPr>
          </a:p>
          <a:p>
            <a:r>
              <a:rPr lang="en-US" sz="3500" b="1" dirty="0">
                <a:solidFill>
                  <a:schemeClr val="tx1"/>
                </a:solidFill>
              </a:rPr>
              <a:t>Switching of word order</a:t>
            </a:r>
          </a:p>
          <a:p>
            <a:r>
              <a:rPr lang="en-US" sz="3500" b="1" dirty="0">
                <a:solidFill>
                  <a:schemeClr val="tx1"/>
                </a:solidFill>
              </a:rPr>
              <a:t>Omission of a word</a:t>
            </a:r>
          </a:p>
          <a:p>
            <a:r>
              <a:rPr lang="en-US" sz="3500" b="1" dirty="0">
                <a:solidFill>
                  <a:schemeClr val="tx1"/>
                </a:solidFill>
              </a:rPr>
              <a:t>Slip of the pen</a:t>
            </a:r>
          </a:p>
          <a:p>
            <a:endParaRPr lang="en-US" sz="1100" dirty="0">
              <a:solidFill>
                <a:srgbClr val="FFFF00"/>
              </a:solidFill>
            </a:endParaRPr>
          </a:p>
          <a:p>
            <a:pPr marL="0" indent="0" algn="ctr">
              <a:buNone/>
            </a:pPr>
            <a:r>
              <a:rPr lang="en-US" sz="3300" b="1" dirty="0">
                <a:solidFill>
                  <a:srgbClr val="FFFF00"/>
                </a:solidFill>
              </a:rPr>
              <a:t>None of these variants have any bearing on the formation of doctrine.</a:t>
            </a:r>
          </a:p>
          <a:p>
            <a:pPr marL="0" indent="0">
              <a:buNone/>
            </a:pPr>
            <a:r>
              <a:rPr lang="en-US" sz="3300" b="1" dirty="0">
                <a:solidFill>
                  <a:srgbClr val="FFFF00"/>
                </a:solidFill>
              </a:rPr>
              <a:t>	(They’re minor variations)</a:t>
            </a:r>
          </a:p>
          <a:p>
            <a:pPr marL="0" indent="0">
              <a:buNone/>
            </a:pPr>
            <a:r>
              <a:rPr lang="en-US" sz="3000" dirty="0">
                <a:solidFill>
                  <a:srgbClr val="FFFF00"/>
                </a:solidFill>
              </a:rPr>
              <a:t> </a:t>
            </a:r>
          </a:p>
          <a:p>
            <a:endParaRPr lang="en-US" sz="3000" dirty="0">
              <a:solidFill>
                <a:srgbClr val="FFFF00"/>
              </a:solidFill>
            </a:endParaRPr>
          </a:p>
          <a:p>
            <a:endParaRPr lang="en-US" sz="3000" dirty="0">
              <a:solidFill>
                <a:schemeClr val="tx1"/>
              </a:solidFill>
            </a:endParaRPr>
          </a:p>
        </p:txBody>
      </p:sp>
    </p:spTree>
    <p:extLst>
      <p:ext uri="{BB962C8B-B14F-4D97-AF65-F5344CB8AC3E}">
        <p14:creationId xmlns:p14="http://schemas.microsoft.com/office/powerpoint/2010/main" val="34665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this study</a:t>
            </a:r>
          </a:p>
        </p:txBody>
      </p:sp>
      <p:sp>
        <p:nvSpPr>
          <p:cNvPr id="3" name="Content Placeholder 2"/>
          <p:cNvSpPr>
            <a:spLocks noGrp="1"/>
          </p:cNvSpPr>
          <p:nvPr>
            <p:ph idx="1"/>
          </p:nvPr>
        </p:nvSpPr>
        <p:spPr/>
        <p:txBody>
          <a:bodyPr>
            <a:noAutofit/>
          </a:bodyPr>
          <a:lstStyle/>
          <a:p>
            <a:r>
              <a:rPr lang="en-US" sz="4000" dirty="0"/>
              <a:t>To strengthen our own faith through the examination of evidence.</a:t>
            </a:r>
          </a:p>
          <a:p>
            <a:r>
              <a:rPr lang="en-US" sz="4000" dirty="0"/>
              <a:t>To equip ourselves with the tools needed to defend our faith.</a:t>
            </a:r>
          </a:p>
        </p:txBody>
      </p:sp>
    </p:spTree>
    <p:extLst>
      <p:ext uri="{BB962C8B-B14F-4D97-AF65-F5344CB8AC3E}">
        <p14:creationId xmlns:p14="http://schemas.microsoft.com/office/powerpoint/2010/main" val="171606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Manuscripts</a:t>
            </a:r>
            <a:endParaRPr lang="en-US" sz="4400" dirty="0">
              <a:solidFill>
                <a:schemeClr val="tx1"/>
              </a:solidFill>
            </a:endParaRPr>
          </a:p>
        </p:txBody>
      </p:sp>
      <p:sp>
        <p:nvSpPr>
          <p:cNvPr id="3" name="Content Placeholder 2"/>
          <p:cNvSpPr>
            <a:spLocks noGrp="1"/>
          </p:cNvSpPr>
          <p:nvPr>
            <p:ph idx="1"/>
          </p:nvPr>
        </p:nvSpPr>
        <p:spPr>
          <a:xfrm>
            <a:off x="3627744" y="0"/>
            <a:ext cx="5516256" cy="5811520"/>
          </a:xfrm>
        </p:spPr>
        <p:txBody>
          <a:bodyPr>
            <a:normAutofit/>
          </a:bodyPr>
          <a:lstStyle/>
          <a:p>
            <a:endParaRPr lang="en-US" sz="3000" dirty="0">
              <a:solidFill>
                <a:srgbClr val="FFFF00"/>
              </a:solidFill>
            </a:endParaRPr>
          </a:p>
          <a:p>
            <a:pPr marL="0" indent="0">
              <a:buNone/>
            </a:pPr>
            <a:r>
              <a:rPr lang="en-US" sz="3200" dirty="0">
                <a:solidFill>
                  <a:srgbClr val="FFFF00"/>
                </a:solidFill>
              </a:rPr>
              <a:t>In light of this information, we can conclude:</a:t>
            </a:r>
          </a:p>
          <a:p>
            <a:endParaRPr lang="en-US" sz="3000" dirty="0">
              <a:solidFill>
                <a:srgbClr val="FFFF00"/>
              </a:solidFill>
            </a:endParaRPr>
          </a:p>
          <a:p>
            <a:endParaRPr lang="en-US" sz="3000" dirty="0">
              <a:solidFill>
                <a:srgbClr val="FFFF00"/>
              </a:solidFill>
            </a:endParaRPr>
          </a:p>
          <a:p>
            <a:endParaRPr lang="en-US" sz="3000" dirty="0">
              <a:solidFill>
                <a:srgbClr val="FFFF00"/>
              </a:solidFill>
            </a:endParaRPr>
          </a:p>
          <a:p>
            <a:endParaRPr lang="en-US" sz="3000" dirty="0">
              <a:solidFill>
                <a:srgbClr val="FFFF00"/>
              </a:solidFill>
            </a:endParaRPr>
          </a:p>
        </p:txBody>
      </p:sp>
      <p:sp>
        <p:nvSpPr>
          <p:cNvPr id="4" name="TextBox 3">
            <a:extLst>
              <a:ext uri="{FF2B5EF4-FFF2-40B4-BE49-F238E27FC236}">
                <a16:creationId xmlns:a16="http://schemas.microsoft.com/office/drawing/2014/main" id="{8A961987-DE32-441C-9CDA-7D30CD281374}"/>
              </a:ext>
            </a:extLst>
          </p:cNvPr>
          <p:cNvSpPr txBox="1"/>
          <p:nvPr/>
        </p:nvSpPr>
        <p:spPr>
          <a:xfrm>
            <a:off x="3627744" y="2339384"/>
            <a:ext cx="5211456" cy="1477328"/>
          </a:xfrm>
          <a:prstGeom prst="rect">
            <a:avLst/>
          </a:prstGeom>
          <a:solidFill>
            <a:srgbClr val="00B0F0"/>
          </a:solidFill>
        </p:spPr>
        <p:txBody>
          <a:bodyPr wrap="square" rtlCol="0">
            <a:spAutoFit/>
          </a:bodyPr>
          <a:lstStyle/>
          <a:p>
            <a:pPr algn="ctr"/>
            <a:r>
              <a:rPr lang="en-US" sz="3000" dirty="0">
                <a:solidFill>
                  <a:schemeClr val="bg1"/>
                </a:solidFill>
              </a:rPr>
              <a:t>The scriptures  have been handed down without change in meaning.</a:t>
            </a:r>
          </a:p>
        </p:txBody>
      </p:sp>
    </p:spTree>
    <p:extLst>
      <p:ext uri="{BB962C8B-B14F-4D97-AF65-F5344CB8AC3E}">
        <p14:creationId xmlns:p14="http://schemas.microsoft.com/office/powerpoint/2010/main" val="236886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pPr algn="ctr"/>
            <a:r>
              <a:rPr lang="en-US" sz="4400" dirty="0"/>
              <a:t>Question</a:t>
            </a:r>
            <a:br>
              <a:rPr lang="en-US" sz="4400" dirty="0"/>
            </a:br>
            <a:br>
              <a:rPr lang="en-US" sz="4400" dirty="0"/>
            </a:br>
            <a:endParaRPr lang="en-US" sz="4400" dirty="0">
              <a:solidFill>
                <a:schemeClr val="tx1"/>
              </a:solidFill>
            </a:endParaRPr>
          </a:p>
        </p:txBody>
      </p:sp>
      <p:sp>
        <p:nvSpPr>
          <p:cNvPr id="7" name="TextBox 6">
            <a:extLst>
              <a:ext uri="{FF2B5EF4-FFF2-40B4-BE49-F238E27FC236}">
                <a16:creationId xmlns:a16="http://schemas.microsoft.com/office/drawing/2014/main" id="{A3936358-9C35-4AB0-AA07-DB60409E6B69}"/>
              </a:ext>
            </a:extLst>
          </p:cNvPr>
          <p:cNvSpPr txBox="1"/>
          <p:nvPr/>
        </p:nvSpPr>
        <p:spPr>
          <a:xfrm>
            <a:off x="81280" y="1597482"/>
            <a:ext cx="3352800" cy="1077218"/>
          </a:xfrm>
          <a:prstGeom prst="rect">
            <a:avLst/>
          </a:prstGeom>
          <a:solidFill>
            <a:srgbClr val="FFFF00"/>
          </a:solidFill>
        </p:spPr>
        <p:txBody>
          <a:bodyPr wrap="square" rtlCol="0">
            <a:spAutoFit/>
          </a:bodyPr>
          <a:lstStyle/>
          <a:p>
            <a:pPr algn="ctr"/>
            <a:r>
              <a:rPr lang="en-US" sz="3200" dirty="0">
                <a:solidFill>
                  <a:schemeClr val="bg1"/>
                </a:solidFill>
              </a:rPr>
              <a:t>How did we get the canon?</a:t>
            </a:r>
          </a:p>
        </p:txBody>
      </p:sp>
      <p:sp>
        <p:nvSpPr>
          <p:cNvPr id="3" name="TextBox 2">
            <a:extLst>
              <a:ext uri="{FF2B5EF4-FFF2-40B4-BE49-F238E27FC236}">
                <a16:creationId xmlns:a16="http://schemas.microsoft.com/office/drawing/2014/main" id="{B72CA876-1260-457B-8EEC-1E9104BB88C1}"/>
              </a:ext>
            </a:extLst>
          </p:cNvPr>
          <p:cNvSpPr txBox="1"/>
          <p:nvPr/>
        </p:nvSpPr>
        <p:spPr>
          <a:xfrm>
            <a:off x="3515360" y="73035"/>
            <a:ext cx="5628640" cy="6786473"/>
          </a:xfrm>
          <a:prstGeom prst="rect">
            <a:avLst/>
          </a:prstGeom>
          <a:noFill/>
        </p:spPr>
        <p:txBody>
          <a:bodyPr wrap="square" rtlCol="0">
            <a:spAutoFit/>
          </a:bodyPr>
          <a:lstStyle/>
          <a:p>
            <a:r>
              <a:rPr lang="en-US" sz="2900" dirty="0"/>
              <a:t>There is a popular theory that Christianity has been manufactured and that the books of our New Testament were chosen by a council in Nicaea (AD 325) arbitrarily by bishops.</a:t>
            </a:r>
          </a:p>
          <a:p>
            <a:endParaRPr lang="en-US" sz="2900" dirty="0"/>
          </a:p>
          <a:p>
            <a:r>
              <a:rPr lang="en-US" sz="2900" dirty="0"/>
              <a:t>Manuscript evidence shows the truth which is that the New Testament canon is a natural outworking of the early church. The books were collectively accepted as inspired writings by the first generations of Christians and passed down through the centuries.</a:t>
            </a:r>
          </a:p>
        </p:txBody>
      </p:sp>
    </p:spTree>
    <p:extLst>
      <p:ext uri="{BB962C8B-B14F-4D97-AF65-F5344CB8AC3E}">
        <p14:creationId xmlns:p14="http://schemas.microsoft.com/office/powerpoint/2010/main" val="55346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01802"/>
            <a:ext cx="3413760" cy="4952492"/>
          </a:xfrm>
        </p:spPr>
        <p:txBody>
          <a:bodyPr>
            <a:normAutofit/>
          </a:bodyPr>
          <a:lstStyle/>
          <a:p>
            <a:br>
              <a:rPr lang="en-US" sz="4400" dirty="0"/>
            </a:br>
            <a:br>
              <a:rPr lang="en-US" sz="4400" dirty="0"/>
            </a:br>
            <a:endParaRPr lang="en-US" sz="4400" dirty="0">
              <a:solidFill>
                <a:schemeClr val="tx1"/>
              </a:solidFill>
            </a:endParaRPr>
          </a:p>
        </p:txBody>
      </p:sp>
      <p:sp>
        <p:nvSpPr>
          <p:cNvPr id="3" name="TextBox 2">
            <a:extLst>
              <a:ext uri="{FF2B5EF4-FFF2-40B4-BE49-F238E27FC236}">
                <a16:creationId xmlns:a16="http://schemas.microsoft.com/office/drawing/2014/main" id="{B72CA876-1260-457B-8EEC-1E9104BB88C1}"/>
              </a:ext>
            </a:extLst>
          </p:cNvPr>
          <p:cNvSpPr txBox="1"/>
          <p:nvPr/>
        </p:nvSpPr>
        <p:spPr>
          <a:xfrm>
            <a:off x="3596640" y="1178907"/>
            <a:ext cx="5628640" cy="3170099"/>
          </a:xfrm>
          <a:prstGeom prst="rect">
            <a:avLst/>
          </a:prstGeom>
          <a:noFill/>
        </p:spPr>
        <p:txBody>
          <a:bodyPr wrap="square" rtlCol="0">
            <a:spAutoFit/>
          </a:bodyPr>
          <a:lstStyle/>
          <a:p>
            <a:r>
              <a:rPr lang="en-US" sz="4000" dirty="0"/>
              <a:t>To put it simply:</a:t>
            </a:r>
          </a:p>
          <a:p>
            <a:endParaRPr lang="en-US" sz="4000" dirty="0"/>
          </a:p>
          <a:p>
            <a:r>
              <a:rPr lang="en-US" sz="4000" dirty="0"/>
              <a:t>God gave the books their divine authority – not people.</a:t>
            </a:r>
          </a:p>
        </p:txBody>
      </p:sp>
    </p:spTree>
    <p:extLst>
      <p:ext uri="{BB962C8B-B14F-4D97-AF65-F5344CB8AC3E}">
        <p14:creationId xmlns:p14="http://schemas.microsoft.com/office/powerpoint/2010/main" val="2371222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What goes in the</a:t>
            </a:r>
            <a:br>
              <a:rPr lang="en-US" sz="4400" dirty="0"/>
            </a:br>
            <a:r>
              <a:rPr lang="en-US" sz="4400" dirty="0"/>
              <a:t>Canon?</a:t>
            </a:r>
            <a:br>
              <a:rPr lang="en-US" sz="4400" dirty="0"/>
            </a:br>
            <a:br>
              <a:rPr lang="en-US" sz="4400" dirty="0"/>
            </a:br>
            <a:endParaRPr lang="en-US" sz="4400" dirty="0">
              <a:solidFill>
                <a:schemeClr val="tx1"/>
              </a:solidFill>
            </a:endParaRPr>
          </a:p>
        </p:txBody>
      </p:sp>
      <p:sp>
        <p:nvSpPr>
          <p:cNvPr id="5" name="Content Placeholder 4">
            <a:extLst>
              <a:ext uri="{FF2B5EF4-FFF2-40B4-BE49-F238E27FC236}">
                <a16:creationId xmlns:a16="http://schemas.microsoft.com/office/drawing/2014/main" id="{6A1E89E0-1306-4F44-8053-333172FA11C8}"/>
              </a:ext>
            </a:extLst>
          </p:cNvPr>
          <p:cNvSpPr>
            <a:spLocks noGrp="1"/>
          </p:cNvSpPr>
          <p:nvPr>
            <p:ph sz="half" idx="2"/>
          </p:nvPr>
        </p:nvSpPr>
        <p:spPr>
          <a:xfrm>
            <a:off x="3515360" y="1828800"/>
            <a:ext cx="5384800" cy="4836160"/>
          </a:xfrm>
        </p:spPr>
        <p:txBody>
          <a:bodyPr>
            <a:noAutofit/>
          </a:bodyPr>
          <a:lstStyle/>
          <a:p>
            <a:pPr marL="0" indent="0">
              <a:buNone/>
            </a:pPr>
            <a:r>
              <a:rPr lang="en-US" sz="2300" dirty="0"/>
              <a:t>1.  Was the book written by a prophet of   	God or put together with the 	guidance of a </a:t>
            </a:r>
            <a:r>
              <a:rPr lang="en-US" sz="2300" dirty="0" err="1"/>
              <a:t>phophet</a:t>
            </a:r>
            <a:r>
              <a:rPr lang="en-US" sz="2300" dirty="0"/>
              <a:t>/apostle?</a:t>
            </a:r>
          </a:p>
          <a:p>
            <a:pPr marL="0" indent="0">
              <a:buNone/>
            </a:pPr>
            <a:r>
              <a:rPr lang="en-US" sz="2300" dirty="0"/>
              <a:t>2.  Was the writer confirmed by the acts of 	God? (i.e. miracles)</a:t>
            </a:r>
          </a:p>
          <a:p>
            <a:pPr marL="0" indent="0">
              <a:buNone/>
            </a:pPr>
            <a:r>
              <a:rPr lang="en-US" sz="2300" dirty="0"/>
              <a:t>3.  Did the message tell the truth? (Truth 	cannot contradict itself)</a:t>
            </a:r>
          </a:p>
          <a:p>
            <a:pPr marL="0" indent="0">
              <a:buNone/>
            </a:pPr>
            <a:r>
              <a:rPr lang="en-US" sz="2300" dirty="0"/>
              <a:t>4.  Was it generally accepted by God’s 	people, especially those living when 	the book was written? (they knew 	the writer)</a:t>
            </a:r>
          </a:p>
        </p:txBody>
      </p:sp>
      <p:sp>
        <p:nvSpPr>
          <p:cNvPr id="7" name="TextBox 6">
            <a:extLst>
              <a:ext uri="{FF2B5EF4-FFF2-40B4-BE49-F238E27FC236}">
                <a16:creationId xmlns:a16="http://schemas.microsoft.com/office/drawing/2014/main" id="{A3936358-9C35-4AB0-AA07-DB60409E6B69}"/>
              </a:ext>
            </a:extLst>
          </p:cNvPr>
          <p:cNvSpPr txBox="1"/>
          <p:nvPr/>
        </p:nvSpPr>
        <p:spPr>
          <a:xfrm>
            <a:off x="3515360" y="114122"/>
            <a:ext cx="5384800" cy="1569660"/>
          </a:xfrm>
          <a:prstGeom prst="rect">
            <a:avLst/>
          </a:prstGeom>
          <a:solidFill>
            <a:srgbClr val="FFFF00"/>
          </a:solidFill>
        </p:spPr>
        <p:txBody>
          <a:bodyPr wrap="square" rtlCol="0">
            <a:spAutoFit/>
          </a:bodyPr>
          <a:lstStyle/>
          <a:p>
            <a:pPr algn="ctr"/>
            <a:r>
              <a:rPr lang="en-US" sz="3200" dirty="0">
                <a:solidFill>
                  <a:schemeClr val="bg1"/>
                </a:solidFill>
              </a:rPr>
              <a:t>What is/was the criteria used for determining what is inspired by God?</a:t>
            </a:r>
          </a:p>
        </p:txBody>
      </p:sp>
    </p:spTree>
    <p:extLst>
      <p:ext uri="{BB962C8B-B14F-4D97-AF65-F5344CB8AC3E}">
        <p14:creationId xmlns:p14="http://schemas.microsoft.com/office/powerpoint/2010/main" val="136049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New Testament Canon</a:t>
            </a:r>
            <a:endParaRPr lang="en-US" sz="4400" dirty="0">
              <a:solidFill>
                <a:schemeClr val="tx1"/>
              </a:solidFill>
            </a:endParaRPr>
          </a:p>
        </p:txBody>
      </p:sp>
      <p:sp>
        <p:nvSpPr>
          <p:cNvPr id="3" name="Content Placeholder 2"/>
          <p:cNvSpPr>
            <a:spLocks noGrp="1"/>
          </p:cNvSpPr>
          <p:nvPr>
            <p:ph idx="1"/>
          </p:nvPr>
        </p:nvSpPr>
        <p:spPr>
          <a:xfrm>
            <a:off x="3413760" y="0"/>
            <a:ext cx="5730240" cy="6858000"/>
          </a:xfrm>
        </p:spPr>
        <p:txBody>
          <a:bodyPr>
            <a:normAutofit fontScale="92500" lnSpcReduction="20000"/>
          </a:bodyPr>
          <a:lstStyle/>
          <a:p>
            <a:pPr marL="0" indent="0">
              <a:buNone/>
            </a:pPr>
            <a:endParaRPr lang="en-US" sz="1200" b="1" dirty="0">
              <a:solidFill>
                <a:schemeClr val="tx1"/>
              </a:solidFill>
            </a:endParaRPr>
          </a:p>
          <a:p>
            <a:pPr marL="0" indent="0">
              <a:buNone/>
            </a:pPr>
            <a:r>
              <a:rPr lang="en-US" sz="3500" b="1" dirty="0">
                <a:solidFill>
                  <a:schemeClr val="tx1"/>
                </a:solidFill>
              </a:rPr>
              <a:t>Evidence of natural outworking</a:t>
            </a:r>
          </a:p>
          <a:p>
            <a:pPr marL="0" indent="0">
              <a:buNone/>
            </a:pPr>
            <a:endParaRPr lang="en-US" sz="600" b="1" dirty="0">
              <a:solidFill>
                <a:schemeClr val="tx1"/>
              </a:solidFill>
            </a:endParaRPr>
          </a:p>
          <a:p>
            <a:r>
              <a:rPr lang="en-US" sz="3000" dirty="0">
                <a:solidFill>
                  <a:schemeClr val="tx1"/>
                </a:solidFill>
              </a:rPr>
              <a:t>Letters of </a:t>
            </a:r>
            <a:r>
              <a:rPr lang="en-US" sz="3000" b="1" dirty="0">
                <a:solidFill>
                  <a:schemeClr val="tx1"/>
                </a:solidFill>
              </a:rPr>
              <a:t>Polycarp </a:t>
            </a:r>
            <a:r>
              <a:rPr lang="en-US" sz="3000" dirty="0">
                <a:solidFill>
                  <a:schemeClr val="tx1"/>
                </a:solidFill>
              </a:rPr>
              <a:t>(AD 115), </a:t>
            </a:r>
            <a:r>
              <a:rPr lang="en-US" sz="3000" b="1" dirty="0">
                <a:solidFill>
                  <a:schemeClr val="tx1"/>
                </a:solidFill>
              </a:rPr>
              <a:t>Clement</a:t>
            </a:r>
            <a:r>
              <a:rPr lang="en-US" sz="3000" dirty="0">
                <a:solidFill>
                  <a:schemeClr val="tx1"/>
                </a:solidFill>
              </a:rPr>
              <a:t> (AD 200), and others</a:t>
            </a:r>
          </a:p>
          <a:p>
            <a:pPr marL="0" indent="0">
              <a:buNone/>
            </a:pPr>
            <a:r>
              <a:rPr lang="en-US" sz="3000" dirty="0">
                <a:solidFill>
                  <a:schemeClr val="tx1"/>
                </a:solidFill>
              </a:rPr>
              <a:t>	refer to Old and New Testament 	books with the phrase, “</a:t>
            </a:r>
            <a:r>
              <a:rPr lang="en-US" sz="3000" u="sng" dirty="0">
                <a:solidFill>
                  <a:schemeClr val="tx1"/>
                </a:solidFill>
              </a:rPr>
              <a:t>as it is </a:t>
            </a:r>
            <a:r>
              <a:rPr lang="en-US" sz="3000" dirty="0">
                <a:solidFill>
                  <a:schemeClr val="tx1"/>
                </a:solidFill>
              </a:rPr>
              <a:t>	</a:t>
            </a:r>
            <a:r>
              <a:rPr lang="en-US" sz="3000" u="sng" dirty="0">
                <a:solidFill>
                  <a:schemeClr val="tx1"/>
                </a:solidFill>
              </a:rPr>
              <a:t>said in these scriptures.</a:t>
            </a:r>
            <a:r>
              <a:rPr lang="en-US" sz="3000" dirty="0">
                <a:solidFill>
                  <a:schemeClr val="tx1"/>
                </a:solidFill>
              </a:rPr>
              <a:t>”</a:t>
            </a:r>
          </a:p>
          <a:p>
            <a:pPr marL="0" indent="0">
              <a:buNone/>
            </a:pPr>
            <a:endParaRPr lang="en-US" sz="3000" dirty="0">
              <a:solidFill>
                <a:schemeClr val="tx1"/>
              </a:solidFill>
            </a:endParaRPr>
          </a:p>
          <a:p>
            <a:r>
              <a:rPr lang="en-US" sz="3000" b="1" dirty="0" err="1">
                <a:solidFill>
                  <a:schemeClr val="tx1"/>
                </a:solidFill>
              </a:rPr>
              <a:t>Iranaeus</a:t>
            </a:r>
            <a:r>
              <a:rPr lang="en-US" sz="3000" dirty="0">
                <a:solidFill>
                  <a:schemeClr val="tx1"/>
                </a:solidFill>
              </a:rPr>
              <a:t> (AD 180) (20 books listed)</a:t>
            </a:r>
          </a:p>
          <a:p>
            <a:pPr marL="0" indent="0">
              <a:buNone/>
            </a:pPr>
            <a:r>
              <a:rPr lang="en-US" sz="3000" dirty="0">
                <a:solidFill>
                  <a:schemeClr val="tx1"/>
                </a:solidFill>
              </a:rPr>
              <a:t>	His writings attest the canonical recognition of the four gospels, Acts, Romans, 1 &amp; 2 Corinthians, Galatians, Ephesians, Philippians, Colossians,     1 &amp; 2 Thessalonians, 1 &amp; 2 Timothy,   Titus, 1 Peter, 1 John, and Revelation.</a:t>
            </a:r>
            <a:r>
              <a:rPr lang="en-US" sz="3000" dirty="0">
                <a:solidFill>
                  <a:srgbClr val="FFFF00"/>
                </a:solidFill>
              </a:rPr>
              <a:t> </a:t>
            </a:r>
          </a:p>
          <a:p>
            <a:endParaRPr lang="en-US" sz="3000" dirty="0">
              <a:solidFill>
                <a:srgbClr val="FFFF00"/>
              </a:solidFill>
            </a:endParaRPr>
          </a:p>
          <a:p>
            <a:endParaRPr lang="en-US" sz="3000" dirty="0">
              <a:solidFill>
                <a:schemeClr val="tx1"/>
              </a:solidFill>
            </a:endParaRPr>
          </a:p>
        </p:txBody>
      </p:sp>
    </p:spTree>
    <p:extLst>
      <p:ext uri="{BB962C8B-B14F-4D97-AF65-F5344CB8AC3E}">
        <p14:creationId xmlns:p14="http://schemas.microsoft.com/office/powerpoint/2010/main" val="29042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New Testament Canon</a:t>
            </a:r>
            <a:endParaRPr lang="en-US" sz="4400" dirty="0">
              <a:solidFill>
                <a:schemeClr val="tx1"/>
              </a:solidFill>
            </a:endParaRPr>
          </a:p>
        </p:txBody>
      </p:sp>
      <p:sp>
        <p:nvSpPr>
          <p:cNvPr id="3" name="Content Placeholder 2"/>
          <p:cNvSpPr>
            <a:spLocks noGrp="1"/>
          </p:cNvSpPr>
          <p:nvPr>
            <p:ph idx="1"/>
          </p:nvPr>
        </p:nvSpPr>
        <p:spPr>
          <a:xfrm>
            <a:off x="3413760" y="0"/>
            <a:ext cx="5730240" cy="6858000"/>
          </a:xfrm>
        </p:spPr>
        <p:txBody>
          <a:bodyPr>
            <a:normAutofit/>
          </a:bodyPr>
          <a:lstStyle/>
          <a:p>
            <a:pPr marL="0" indent="0">
              <a:buNone/>
            </a:pPr>
            <a:endParaRPr lang="en-US" sz="1200" b="1" dirty="0">
              <a:solidFill>
                <a:schemeClr val="tx1"/>
              </a:solidFill>
            </a:endParaRPr>
          </a:p>
          <a:p>
            <a:pPr marL="0" indent="0">
              <a:buNone/>
            </a:pPr>
            <a:r>
              <a:rPr lang="en-US" sz="3200" b="1" dirty="0">
                <a:solidFill>
                  <a:schemeClr val="tx1"/>
                </a:solidFill>
              </a:rPr>
              <a:t>Evidence of natural outworking</a:t>
            </a:r>
          </a:p>
          <a:p>
            <a:endParaRPr lang="en-US" sz="3500" b="1" dirty="0">
              <a:solidFill>
                <a:schemeClr val="tx1"/>
              </a:solidFill>
            </a:endParaRPr>
          </a:p>
          <a:p>
            <a:r>
              <a:rPr lang="en-US" sz="3000" b="1" dirty="0">
                <a:solidFill>
                  <a:schemeClr val="tx1"/>
                </a:solidFill>
              </a:rPr>
              <a:t>Muratorian Fragment</a:t>
            </a:r>
            <a:r>
              <a:rPr lang="en-US" sz="3000" dirty="0">
                <a:solidFill>
                  <a:schemeClr val="tx1"/>
                </a:solidFill>
              </a:rPr>
              <a:t> (2</a:t>
            </a:r>
            <a:r>
              <a:rPr lang="en-US" sz="3000" baseline="30000" dirty="0">
                <a:solidFill>
                  <a:schemeClr val="tx1"/>
                </a:solidFill>
              </a:rPr>
              <a:t>nd</a:t>
            </a:r>
            <a:r>
              <a:rPr lang="en-US" sz="3000" dirty="0">
                <a:solidFill>
                  <a:schemeClr val="tx1"/>
                </a:solidFill>
              </a:rPr>
              <a:t> cent.)</a:t>
            </a:r>
          </a:p>
          <a:p>
            <a:pPr marL="0" indent="0">
              <a:buNone/>
            </a:pPr>
            <a:endParaRPr lang="en-US" sz="1200" dirty="0">
              <a:solidFill>
                <a:schemeClr val="tx1"/>
              </a:solidFill>
            </a:endParaRPr>
          </a:p>
          <a:p>
            <a:pPr marL="0" indent="0">
              <a:buNone/>
            </a:pPr>
            <a:r>
              <a:rPr lang="en-US" sz="3000" dirty="0">
                <a:solidFill>
                  <a:srgbClr val="FFFF00"/>
                </a:solidFill>
              </a:rPr>
              <a:t>	</a:t>
            </a:r>
            <a:r>
              <a:rPr lang="en-US" sz="3000" dirty="0">
                <a:solidFill>
                  <a:schemeClr val="tx1"/>
                </a:solidFill>
              </a:rPr>
              <a:t>Matthew, Mark, Luke, John, Acts, Paul’s epistles, Jude, 1 &amp; 2 John, 2 different revelations (of John and Peter)</a:t>
            </a:r>
            <a:endParaRPr lang="en-US" sz="1300" dirty="0">
              <a:solidFill>
                <a:schemeClr val="tx1"/>
              </a:solidFill>
            </a:endParaRPr>
          </a:p>
          <a:p>
            <a:pPr marL="0" indent="0">
              <a:lnSpc>
                <a:spcPct val="100000"/>
              </a:lnSpc>
              <a:buNone/>
            </a:pPr>
            <a:r>
              <a:rPr lang="en-US" sz="1300" dirty="0">
                <a:solidFill>
                  <a:schemeClr val="tx1"/>
                </a:solidFill>
              </a:rPr>
              <a:t>	</a:t>
            </a:r>
          </a:p>
          <a:p>
            <a:pPr marL="0" indent="0">
              <a:buNone/>
            </a:pPr>
            <a:r>
              <a:rPr lang="en-US" sz="1300" dirty="0">
                <a:solidFill>
                  <a:schemeClr val="tx1"/>
                </a:solidFill>
              </a:rPr>
              <a:t>	</a:t>
            </a:r>
            <a:r>
              <a:rPr lang="en-US" sz="3000" dirty="0">
                <a:solidFill>
                  <a:schemeClr val="tx1"/>
                </a:solidFill>
              </a:rPr>
              <a:t>Some did not want Peter’s 	revelation to be read in the 	church assembly. </a:t>
            </a:r>
          </a:p>
          <a:p>
            <a:endParaRPr lang="en-US" sz="3000" dirty="0">
              <a:solidFill>
                <a:srgbClr val="FFFF00"/>
              </a:solidFill>
            </a:endParaRPr>
          </a:p>
          <a:p>
            <a:endParaRPr lang="en-US" sz="3000" dirty="0">
              <a:solidFill>
                <a:schemeClr val="tx1"/>
              </a:solidFill>
            </a:endParaRPr>
          </a:p>
        </p:txBody>
      </p:sp>
    </p:spTree>
    <p:extLst>
      <p:ext uri="{BB962C8B-B14F-4D97-AF65-F5344CB8AC3E}">
        <p14:creationId xmlns:p14="http://schemas.microsoft.com/office/powerpoint/2010/main" val="3559102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New Testament Canon</a:t>
            </a:r>
            <a:endParaRPr lang="en-US" sz="4400" dirty="0">
              <a:solidFill>
                <a:schemeClr val="tx1"/>
              </a:solidFill>
            </a:endParaRPr>
          </a:p>
        </p:txBody>
      </p:sp>
      <p:sp>
        <p:nvSpPr>
          <p:cNvPr id="3" name="Content Placeholder 2"/>
          <p:cNvSpPr>
            <a:spLocks noGrp="1"/>
          </p:cNvSpPr>
          <p:nvPr>
            <p:ph idx="1"/>
          </p:nvPr>
        </p:nvSpPr>
        <p:spPr>
          <a:xfrm>
            <a:off x="3413760" y="0"/>
            <a:ext cx="5730240" cy="6858000"/>
          </a:xfrm>
        </p:spPr>
        <p:txBody>
          <a:bodyPr>
            <a:normAutofit fontScale="92500" lnSpcReduction="20000"/>
          </a:bodyPr>
          <a:lstStyle/>
          <a:p>
            <a:pPr marL="0" indent="0">
              <a:buNone/>
            </a:pPr>
            <a:endParaRPr lang="en-US" sz="1200" b="1" dirty="0">
              <a:solidFill>
                <a:schemeClr val="tx1"/>
              </a:solidFill>
            </a:endParaRPr>
          </a:p>
          <a:p>
            <a:pPr marL="0" indent="0">
              <a:buNone/>
            </a:pPr>
            <a:r>
              <a:rPr lang="en-US" sz="3500" b="1" dirty="0">
                <a:solidFill>
                  <a:schemeClr val="tx1"/>
                </a:solidFill>
              </a:rPr>
              <a:t>Evidence of natural outworking</a:t>
            </a:r>
          </a:p>
          <a:p>
            <a:endParaRPr lang="en-US" sz="3500" b="1" dirty="0">
              <a:solidFill>
                <a:schemeClr val="tx1"/>
              </a:solidFill>
            </a:endParaRPr>
          </a:p>
          <a:p>
            <a:r>
              <a:rPr lang="en-US" sz="3500" b="1" dirty="0">
                <a:solidFill>
                  <a:schemeClr val="tx1"/>
                </a:solidFill>
              </a:rPr>
              <a:t>Justin Martyr (AD 100-165)</a:t>
            </a:r>
          </a:p>
          <a:p>
            <a:pPr marL="0" indent="0">
              <a:buNone/>
            </a:pPr>
            <a:r>
              <a:rPr lang="en-US" sz="3000" dirty="0">
                <a:solidFill>
                  <a:schemeClr val="tx1"/>
                </a:solidFill>
              </a:rPr>
              <a:t>“And on the day called Sunday, all who live in the cities or in the country gather together in one place, and the memoirs of the apostles or the writings of the apostles are read, as long as time permits; then, when the reader has ceased, the president verbally instructs, and exhorts the imitation of these good things.”</a:t>
            </a:r>
          </a:p>
          <a:p>
            <a:endParaRPr lang="en-US" sz="1200" dirty="0">
              <a:solidFill>
                <a:schemeClr val="tx1"/>
              </a:solidFill>
            </a:endParaRPr>
          </a:p>
          <a:p>
            <a:pPr marL="0" indent="0">
              <a:buNone/>
            </a:pPr>
            <a:r>
              <a:rPr lang="en-US" sz="3000" dirty="0">
                <a:solidFill>
                  <a:srgbClr val="FFFF00"/>
                </a:solidFill>
              </a:rPr>
              <a:t> </a:t>
            </a:r>
          </a:p>
          <a:p>
            <a:endParaRPr lang="en-US" sz="3000" dirty="0">
              <a:solidFill>
                <a:srgbClr val="FFFF00"/>
              </a:solidFill>
            </a:endParaRPr>
          </a:p>
          <a:p>
            <a:endParaRPr lang="en-US" sz="3000" dirty="0">
              <a:solidFill>
                <a:schemeClr val="tx1"/>
              </a:solidFill>
            </a:endParaRPr>
          </a:p>
        </p:txBody>
      </p:sp>
    </p:spTree>
    <p:extLst>
      <p:ext uri="{BB962C8B-B14F-4D97-AF65-F5344CB8AC3E}">
        <p14:creationId xmlns:p14="http://schemas.microsoft.com/office/powerpoint/2010/main" val="3747000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New Testament Canon</a:t>
            </a:r>
            <a:endParaRPr lang="en-US" sz="4400" dirty="0">
              <a:solidFill>
                <a:schemeClr val="tx1"/>
              </a:solidFill>
            </a:endParaRPr>
          </a:p>
        </p:txBody>
      </p:sp>
      <p:sp>
        <p:nvSpPr>
          <p:cNvPr id="3" name="Content Placeholder 2"/>
          <p:cNvSpPr>
            <a:spLocks noGrp="1"/>
          </p:cNvSpPr>
          <p:nvPr>
            <p:ph idx="1"/>
          </p:nvPr>
        </p:nvSpPr>
        <p:spPr>
          <a:xfrm>
            <a:off x="3413760" y="0"/>
            <a:ext cx="5730240" cy="6858000"/>
          </a:xfrm>
        </p:spPr>
        <p:txBody>
          <a:bodyPr>
            <a:normAutofit fontScale="92500" lnSpcReduction="10000"/>
          </a:bodyPr>
          <a:lstStyle/>
          <a:p>
            <a:pPr marL="0" indent="0">
              <a:buNone/>
            </a:pPr>
            <a:endParaRPr lang="en-US" sz="1200" b="1" dirty="0">
              <a:solidFill>
                <a:schemeClr val="tx1"/>
              </a:solidFill>
            </a:endParaRPr>
          </a:p>
          <a:p>
            <a:pPr marL="0" indent="0">
              <a:buNone/>
            </a:pPr>
            <a:r>
              <a:rPr lang="en-US" sz="3500" b="1" dirty="0">
                <a:solidFill>
                  <a:schemeClr val="tx1"/>
                </a:solidFill>
              </a:rPr>
              <a:t>Evidence of natural outworking</a:t>
            </a:r>
          </a:p>
          <a:p>
            <a:endParaRPr lang="en-US" sz="3500" b="1" dirty="0">
              <a:solidFill>
                <a:schemeClr val="tx1"/>
              </a:solidFill>
            </a:endParaRPr>
          </a:p>
          <a:p>
            <a:r>
              <a:rPr lang="en-US" sz="3500" b="1" dirty="0">
                <a:solidFill>
                  <a:schemeClr val="tx1"/>
                </a:solidFill>
              </a:rPr>
              <a:t>Origen</a:t>
            </a:r>
            <a:r>
              <a:rPr lang="en-US" sz="3500" dirty="0">
                <a:solidFill>
                  <a:schemeClr val="tx1"/>
                </a:solidFill>
              </a:rPr>
              <a:t> in </a:t>
            </a:r>
            <a:r>
              <a:rPr lang="en-US" sz="3500" i="1" dirty="0" err="1">
                <a:solidFill>
                  <a:schemeClr val="tx1"/>
                </a:solidFill>
              </a:rPr>
              <a:t>Homiliae</a:t>
            </a:r>
            <a:r>
              <a:rPr lang="en-US" sz="3500" i="1" dirty="0">
                <a:solidFill>
                  <a:schemeClr val="tx1"/>
                </a:solidFill>
              </a:rPr>
              <a:t> </a:t>
            </a:r>
            <a:r>
              <a:rPr lang="en-US" sz="3500" i="1" dirty="0" err="1">
                <a:solidFill>
                  <a:schemeClr val="tx1"/>
                </a:solidFill>
              </a:rPr>
              <a:t>Josuam</a:t>
            </a:r>
            <a:r>
              <a:rPr lang="en-US" sz="3500" i="1" dirty="0">
                <a:solidFill>
                  <a:schemeClr val="tx1"/>
                </a:solidFill>
              </a:rPr>
              <a:t> 7.1</a:t>
            </a:r>
            <a:r>
              <a:rPr lang="en-US" sz="3500" dirty="0">
                <a:solidFill>
                  <a:schemeClr val="tx1"/>
                </a:solidFill>
              </a:rPr>
              <a:t> (c. 249)</a:t>
            </a:r>
          </a:p>
          <a:p>
            <a:pPr marL="0" indent="0">
              <a:buNone/>
            </a:pPr>
            <a:r>
              <a:rPr lang="en-US" sz="3500" dirty="0">
                <a:solidFill>
                  <a:schemeClr val="tx1"/>
                </a:solidFill>
              </a:rPr>
              <a:t>	Lists Matthew, Mark, Luke, and John, two epistles of Peter, James, Jude, John’s epistles, Revelation, Acts, and the fourteen  epistles of Paul (including Hebrews).</a:t>
            </a:r>
            <a:endParaRPr lang="en-US" sz="3000" dirty="0">
              <a:solidFill>
                <a:schemeClr val="tx1"/>
              </a:solidFill>
            </a:endParaRPr>
          </a:p>
          <a:p>
            <a:endParaRPr lang="en-US" sz="1200" dirty="0">
              <a:solidFill>
                <a:schemeClr val="tx1"/>
              </a:solidFill>
            </a:endParaRPr>
          </a:p>
          <a:p>
            <a:pPr marL="0" indent="0">
              <a:buNone/>
            </a:pPr>
            <a:r>
              <a:rPr lang="en-US" sz="3000" dirty="0">
                <a:solidFill>
                  <a:srgbClr val="FFFF00"/>
                </a:solidFill>
              </a:rPr>
              <a:t> </a:t>
            </a:r>
          </a:p>
          <a:p>
            <a:endParaRPr lang="en-US" sz="3000" dirty="0">
              <a:solidFill>
                <a:srgbClr val="FFFF00"/>
              </a:solidFill>
            </a:endParaRPr>
          </a:p>
          <a:p>
            <a:endParaRPr lang="en-US" sz="3000" dirty="0">
              <a:solidFill>
                <a:schemeClr val="tx1"/>
              </a:solidFill>
            </a:endParaRPr>
          </a:p>
        </p:txBody>
      </p:sp>
    </p:spTree>
    <p:extLst>
      <p:ext uri="{BB962C8B-B14F-4D97-AF65-F5344CB8AC3E}">
        <p14:creationId xmlns:p14="http://schemas.microsoft.com/office/powerpoint/2010/main" val="71689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New Testament Canon</a:t>
            </a:r>
            <a:endParaRPr lang="en-US" sz="4400" dirty="0">
              <a:solidFill>
                <a:schemeClr val="tx1"/>
              </a:solidFill>
            </a:endParaRPr>
          </a:p>
        </p:txBody>
      </p:sp>
      <p:sp>
        <p:nvSpPr>
          <p:cNvPr id="3" name="Content Placeholder 2"/>
          <p:cNvSpPr>
            <a:spLocks noGrp="1"/>
          </p:cNvSpPr>
          <p:nvPr>
            <p:ph idx="1"/>
          </p:nvPr>
        </p:nvSpPr>
        <p:spPr>
          <a:xfrm>
            <a:off x="3413760" y="0"/>
            <a:ext cx="5730240" cy="6858000"/>
          </a:xfrm>
        </p:spPr>
        <p:txBody>
          <a:bodyPr>
            <a:normAutofit fontScale="92500" lnSpcReduction="20000"/>
          </a:bodyPr>
          <a:lstStyle/>
          <a:p>
            <a:pPr marL="0" indent="0">
              <a:buNone/>
            </a:pPr>
            <a:endParaRPr lang="en-US" sz="1200" b="1" dirty="0">
              <a:solidFill>
                <a:schemeClr val="tx1"/>
              </a:solidFill>
            </a:endParaRPr>
          </a:p>
          <a:p>
            <a:pPr marL="0" indent="0">
              <a:buNone/>
            </a:pPr>
            <a:r>
              <a:rPr lang="en-US" sz="3500" b="1" dirty="0">
                <a:solidFill>
                  <a:schemeClr val="tx1"/>
                </a:solidFill>
              </a:rPr>
              <a:t>Evidence of natural outworking</a:t>
            </a:r>
          </a:p>
          <a:p>
            <a:endParaRPr lang="en-US" sz="3500" b="1" dirty="0">
              <a:solidFill>
                <a:schemeClr val="tx1"/>
              </a:solidFill>
            </a:endParaRPr>
          </a:p>
          <a:p>
            <a:r>
              <a:rPr lang="en-US" sz="3500" b="1" dirty="0">
                <a:solidFill>
                  <a:schemeClr val="tx1"/>
                </a:solidFill>
              </a:rPr>
              <a:t>Athanasius of Alexandria</a:t>
            </a:r>
            <a:r>
              <a:rPr lang="en-US" sz="3500" dirty="0">
                <a:solidFill>
                  <a:schemeClr val="tx1"/>
                </a:solidFill>
              </a:rPr>
              <a:t>        (AD 367) listed New Testaments books identically to what we currently have in the N.T.</a:t>
            </a:r>
          </a:p>
          <a:p>
            <a:endParaRPr lang="en-US" sz="3000" dirty="0">
              <a:solidFill>
                <a:schemeClr val="tx1"/>
              </a:solidFill>
            </a:endParaRPr>
          </a:p>
          <a:p>
            <a:r>
              <a:rPr lang="en-US" sz="3500" b="1" dirty="0">
                <a:solidFill>
                  <a:schemeClr val="tx1"/>
                </a:solidFill>
              </a:rPr>
              <a:t>Jerome and Augustine</a:t>
            </a:r>
            <a:r>
              <a:rPr lang="en-US" sz="3500" dirty="0">
                <a:solidFill>
                  <a:schemeClr val="tx1"/>
                </a:solidFill>
              </a:rPr>
              <a:t>  </a:t>
            </a:r>
          </a:p>
          <a:p>
            <a:pPr marL="0" indent="0">
              <a:buNone/>
            </a:pPr>
            <a:r>
              <a:rPr lang="en-US" sz="3000" dirty="0">
                <a:solidFill>
                  <a:schemeClr val="tx1"/>
                </a:solidFill>
              </a:rPr>
              <a:t>	shortly after Athanasius, these 	two men followed suit also	 	defining the New Testament 	canon of 27 books. </a:t>
            </a:r>
            <a:r>
              <a:rPr lang="en-US" sz="3000" dirty="0">
                <a:solidFill>
                  <a:srgbClr val="FFFF00"/>
                </a:solidFill>
              </a:rPr>
              <a:t> </a:t>
            </a:r>
          </a:p>
          <a:p>
            <a:endParaRPr lang="en-US" sz="3000" dirty="0">
              <a:solidFill>
                <a:srgbClr val="FFFF00"/>
              </a:solidFill>
            </a:endParaRPr>
          </a:p>
          <a:p>
            <a:endParaRPr lang="en-US" sz="3000" dirty="0">
              <a:solidFill>
                <a:schemeClr val="tx1"/>
              </a:solidFill>
            </a:endParaRPr>
          </a:p>
        </p:txBody>
      </p:sp>
    </p:spTree>
    <p:extLst>
      <p:ext uri="{BB962C8B-B14F-4D97-AF65-F5344CB8AC3E}">
        <p14:creationId xmlns:p14="http://schemas.microsoft.com/office/powerpoint/2010/main" val="8272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New Testament Canon</a:t>
            </a:r>
            <a:endParaRPr lang="en-US" sz="4400" dirty="0">
              <a:solidFill>
                <a:schemeClr val="tx1"/>
              </a:solidFill>
            </a:endParaRPr>
          </a:p>
        </p:txBody>
      </p:sp>
      <p:sp>
        <p:nvSpPr>
          <p:cNvPr id="3" name="Content Placeholder 2"/>
          <p:cNvSpPr>
            <a:spLocks noGrp="1"/>
          </p:cNvSpPr>
          <p:nvPr>
            <p:ph idx="1"/>
          </p:nvPr>
        </p:nvSpPr>
        <p:spPr>
          <a:xfrm>
            <a:off x="3413760" y="0"/>
            <a:ext cx="5730240" cy="6858000"/>
          </a:xfrm>
        </p:spPr>
        <p:txBody>
          <a:bodyPr>
            <a:normAutofit fontScale="85000" lnSpcReduction="20000"/>
          </a:bodyPr>
          <a:lstStyle/>
          <a:p>
            <a:pPr marL="0" indent="0">
              <a:buNone/>
            </a:pPr>
            <a:endParaRPr lang="en-US" sz="1200" b="1" dirty="0">
              <a:solidFill>
                <a:schemeClr val="tx1"/>
              </a:solidFill>
            </a:endParaRPr>
          </a:p>
          <a:p>
            <a:pPr marL="0" indent="0">
              <a:buNone/>
            </a:pPr>
            <a:r>
              <a:rPr lang="en-US" sz="3500" b="1" dirty="0">
                <a:solidFill>
                  <a:schemeClr val="tx1"/>
                </a:solidFill>
              </a:rPr>
              <a:t>Evidence of natural outworking</a:t>
            </a:r>
          </a:p>
          <a:p>
            <a:endParaRPr lang="en-US" sz="3500" b="1" dirty="0">
              <a:solidFill>
                <a:schemeClr val="tx1"/>
              </a:solidFill>
            </a:endParaRPr>
          </a:p>
          <a:p>
            <a:r>
              <a:rPr lang="en-US" sz="3500" b="1" dirty="0">
                <a:solidFill>
                  <a:schemeClr val="tx1"/>
                </a:solidFill>
              </a:rPr>
              <a:t>Synod of Hippo</a:t>
            </a:r>
            <a:r>
              <a:rPr lang="en-US" sz="3500" dirty="0">
                <a:solidFill>
                  <a:schemeClr val="tx1"/>
                </a:solidFill>
              </a:rPr>
              <a:t> (AD 393)</a:t>
            </a:r>
          </a:p>
          <a:p>
            <a:pPr marL="0" lvl="1" indent="0">
              <a:buNone/>
            </a:pPr>
            <a:r>
              <a:rPr lang="en-US" sz="3500" dirty="0">
                <a:solidFill>
                  <a:schemeClr val="tx1"/>
                </a:solidFill>
              </a:rPr>
              <a:t>	This council listed the 27 books of the New Testament, but we can see that it did not confer on them any authority which they did not already possess. It was merely a confirmation of their previously establish canonicity.</a:t>
            </a:r>
            <a:endParaRPr lang="en-US" sz="2800" dirty="0">
              <a:solidFill>
                <a:schemeClr val="tx1"/>
              </a:solidFill>
            </a:endParaRPr>
          </a:p>
          <a:p>
            <a:endParaRPr lang="en-US" sz="1200" dirty="0">
              <a:solidFill>
                <a:schemeClr val="tx1"/>
              </a:solidFill>
            </a:endParaRPr>
          </a:p>
          <a:p>
            <a:pPr marL="0" indent="0">
              <a:buNone/>
            </a:pPr>
            <a:r>
              <a:rPr lang="en-US" sz="3300" dirty="0">
                <a:solidFill>
                  <a:srgbClr val="FFFF00"/>
                </a:solidFill>
              </a:rPr>
              <a:t> Since that time, there has been no serious questioning of the accepted 27 books of the New Testament.</a:t>
            </a:r>
          </a:p>
          <a:p>
            <a:endParaRPr lang="en-US" sz="3000" dirty="0">
              <a:solidFill>
                <a:srgbClr val="FFFF00"/>
              </a:solidFill>
            </a:endParaRPr>
          </a:p>
          <a:p>
            <a:endParaRPr lang="en-US" sz="3000" dirty="0">
              <a:solidFill>
                <a:schemeClr val="tx1"/>
              </a:solidFill>
            </a:endParaRPr>
          </a:p>
        </p:txBody>
      </p:sp>
    </p:spTree>
    <p:extLst>
      <p:ext uri="{BB962C8B-B14F-4D97-AF65-F5344CB8AC3E}">
        <p14:creationId xmlns:p14="http://schemas.microsoft.com/office/powerpoint/2010/main" val="63388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 y="601802"/>
            <a:ext cx="3409628" cy="4952492"/>
          </a:xfrm>
        </p:spPr>
        <p:txBody>
          <a:bodyPr>
            <a:normAutofit/>
          </a:bodyPr>
          <a:lstStyle/>
          <a:p>
            <a:pPr>
              <a:lnSpc>
                <a:spcPct val="150000"/>
              </a:lnSpc>
            </a:pPr>
            <a:r>
              <a:rPr lang="en-US" sz="4400" dirty="0"/>
              <a:t>Writings:</a:t>
            </a:r>
            <a:br>
              <a:rPr lang="en-US" sz="4400" dirty="0"/>
            </a:br>
            <a:r>
              <a:rPr lang="en-US" sz="3600" dirty="0"/>
              <a:t>Originals &amp; </a:t>
            </a:r>
            <a:br>
              <a:rPr lang="en-US" sz="3600" dirty="0"/>
            </a:br>
            <a:r>
              <a:rPr lang="en-US" sz="3600" dirty="0"/>
              <a:t>Manuscripts</a:t>
            </a:r>
            <a:endParaRPr lang="en-US" sz="4400" dirty="0"/>
          </a:p>
        </p:txBody>
      </p:sp>
      <p:sp>
        <p:nvSpPr>
          <p:cNvPr id="3" name="Content Placeholder 2"/>
          <p:cNvSpPr>
            <a:spLocks noGrp="1"/>
          </p:cNvSpPr>
          <p:nvPr>
            <p:ph idx="1"/>
          </p:nvPr>
        </p:nvSpPr>
        <p:spPr>
          <a:xfrm>
            <a:off x="3611106" y="538070"/>
            <a:ext cx="4961394" cy="5413280"/>
          </a:xfrm>
        </p:spPr>
        <p:txBody>
          <a:bodyPr>
            <a:normAutofit fontScale="92500" lnSpcReduction="20000"/>
          </a:bodyPr>
          <a:lstStyle/>
          <a:p>
            <a:r>
              <a:rPr lang="en-US" sz="4000" dirty="0"/>
              <a:t>All original writings have most likely decomposed.</a:t>
            </a:r>
          </a:p>
          <a:p>
            <a:pPr marL="0" indent="0">
              <a:buNone/>
            </a:pPr>
            <a:endParaRPr lang="en-US" sz="1200" dirty="0"/>
          </a:p>
          <a:p>
            <a:r>
              <a:rPr lang="en-US" sz="4000" dirty="0">
                <a:solidFill>
                  <a:srgbClr val="00B0F0"/>
                </a:solidFill>
              </a:rPr>
              <a:t>How are we to know that our Bible is true to the original writings?</a:t>
            </a:r>
          </a:p>
          <a:p>
            <a:endParaRPr lang="en-US" sz="1200" dirty="0"/>
          </a:p>
          <a:p>
            <a:r>
              <a:rPr lang="en-US" sz="4000" dirty="0"/>
              <a:t>The answer lies in manuscript evidence.</a:t>
            </a:r>
          </a:p>
          <a:p>
            <a:endParaRPr lang="en-US" sz="4000" dirty="0"/>
          </a:p>
          <a:p>
            <a:endParaRPr lang="en-US" sz="4000" dirty="0"/>
          </a:p>
        </p:txBody>
      </p:sp>
    </p:spTree>
    <p:extLst>
      <p:ext uri="{BB962C8B-B14F-4D97-AF65-F5344CB8AC3E}">
        <p14:creationId xmlns:p14="http://schemas.microsoft.com/office/powerpoint/2010/main" val="119359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02" y="601802"/>
            <a:ext cx="3476442" cy="4952492"/>
          </a:xfrm>
        </p:spPr>
        <p:txBody>
          <a:bodyPr>
            <a:normAutofit/>
          </a:bodyPr>
          <a:lstStyle/>
          <a:p>
            <a:r>
              <a:rPr lang="en-US" sz="4400" dirty="0"/>
              <a:t>Papyrus</a:t>
            </a:r>
            <a:br>
              <a:rPr lang="en-US" sz="4400" dirty="0"/>
            </a:br>
            <a:endParaRPr lang="en-US" sz="4400" dirty="0"/>
          </a:p>
        </p:txBody>
      </p:sp>
      <p:sp>
        <p:nvSpPr>
          <p:cNvPr id="3" name="Content Placeholder 2"/>
          <p:cNvSpPr>
            <a:spLocks noGrp="1"/>
          </p:cNvSpPr>
          <p:nvPr>
            <p:ph idx="1"/>
          </p:nvPr>
        </p:nvSpPr>
        <p:spPr>
          <a:xfrm>
            <a:off x="3611106" y="33101"/>
            <a:ext cx="4961394" cy="5413280"/>
          </a:xfrm>
        </p:spPr>
        <p:txBody>
          <a:bodyPr>
            <a:normAutofit/>
          </a:bodyPr>
          <a:lstStyle/>
          <a:p>
            <a:endParaRPr lang="en-US" sz="4000" dirty="0"/>
          </a:p>
          <a:p>
            <a:endParaRPr lang="en-US" sz="4000" dirty="0"/>
          </a:p>
        </p:txBody>
      </p:sp>
      <p:pic>
        <p:nvPicPr>
          <p:cNvPr id="1028" name="Picture 4" descr="https://prophecyinthenews.com/wp-content/uploads/2016/10/Dead-Sea-Scrolls.jpg">
            <a:extLst>
              <a:ext uri="{FF2B5EF4-FFF2-40B4-BE49-F238E27FC236}">
                <a16:creationId xmlns:a16="http://schemas.microsoft.com/office/drawing/2014/main" id="{D8B81196-FB0E-4F9F-8A93-7E1EC4786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7769"/>
            <a:ext cx="9151180" cy="475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37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78" y="601802"/>
            <a:ext cx="3121466" cy="4952492"/>
          </a:xfrm>
        </p:spPr>
        <p:txBody>
          <a:bodyPr>
            <a:normAutofit/>
          </a:bodyPr>
          <a:lstStyle/>
          <a:p>
            <a:r>
              <a:rPr lang="en-US" sz="4400" dirty="0"/>
              <a:t>Parchment</a:t>
            </a:r>
            <a:br>
              <a:rPr lang="en-US" sz="4400" dirty="0"/>
            </a:br>
            <a:br>
              <a:rPr lang="en-US" sz="1600" dirty="0"/>
            </a:br>
            <a:endParaRPr lang="en-US" sz="4400" dirty="0"/>
          </a:p>
        </p:txBody>
      </p:sp>
      <p:sp>
        <p:nvSpPr>
          <p:cNvPr id="3" name="Content Placeholder 2"/>
          <p:cNvSpPr>
            <a:spLocks noGrp="1"/>
          </p:cNvSpPr>
          <p:nvPr>
            <p:ph idx="1"/>
          </p:nvPr>
        </p:nvSpPr>
        <p:spPr>
          <a:xfrm>
            <a:off x="3611106" y="33101"/>
            <a:ext cx="4961394" cy="5413280"/>
          </a:xfrm>
        </p:spPr>
        <p:txBody>
          <a:bodyPr>
            <a:normAutofit/>
          </a:bodyPr>
          <a:lstStyle/>
          <a:p>
            <a:pPr marL="0" indent="0">
              <a:buNone/>
            </a:pPr>
            <a:endParaRPr lang="en-US" sz="4000" dirty="0"/>
          </a:p>
          <a:p>
            <a:endParaRPr lang="en-US" sz="4000" dirty="0"/>
          </a:p>
        </p:txBody>
      </p:sp>
      <p:pic>
        <p:nvPicPr>
          <p:cNvPr id="3074" name="Picture 2" descr="Calf skin stretched on a frame">
            <a:extLst>
              <a:ext uri="{FF2B5EF4-FFF2-40B4-BE49-F238E27FC236}">
                <a16:creationId xmlns:a16="http://schemas.microsoft.com/office/drawing/2014/main" id="{8217A5D4-DF63-4D1A-86D1-560BEC0BD3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81"/>
          <a:stretch/>
        </p:blipFill>
        <p:spPr bwMode="auto">
          <a:xfrm>
            <a:off x="0" y="1451415"/>
            <a:ext cx="4435524" cy="50517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ka-perseus-images.s3.amazonaws.com/cb38f5682288444558497b55e6616c90026c0455.jpg">
            <a:extLst>
              <a:ext uri="{FF2B5EF4-FFF2-40B4-BE49-F238E27FC236}">
                <a16:creationId xmlns:a16="http://schemas.microsoft.com/office/drawing/2014/main" id="{41888136-7801-44ED-9EC4-C894AB0DF9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04" r="13717"/>
          <a:stretch/>
        </p:blipFill>
        <p:spPr bwMode="auto">
          <a:xfrm>
            <a:off x="4723686" y="1897039"/>
            <a:ext cx="3956758" cy="326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96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78" y="601802"/>
            <a:ext cx="3121466" cy="4952492"/>
          </a:xfrm>
        </p:spPr>
        <p:txBody>
          <a:bodyPr>
            <a:normAutofit/>
          </a:bodyPr>
          <a:lstStyle/>
          <a:p>
            <a:r>
              <a:rPr lang="en-US" sz="4400" dirty="0"/>
              <a:t>Tablets</a:t>
            </a:r>
            <a:br>
              <a:rPr lang="en-US" sz="1600" dirty="0"/>
            </a:br>
            <a:endParaRPr lang="en-US" sz="4400" dirty="0"/>
          </a:p>
        </p:txBody>
      </p:sp>
      <p:sp>
        <p:nvSpPr>
          <p:cNvPr id="3" name="Content Placeholder 2"/>
          <p:cNvSpPr>
            <a:spLocks noGrp="1"/>
          </p:cNvSpPr>
          <p:nvPr>
            <p:ph idx="1"/>
          </p:nvPr>
        </p:nvSpPr>
        <p:spPr>
          <a:xfrm>
            <a:off x="3611106" y="33101"/>
            <a:ext cx="4961394" cy="5413280"/>
          </a:xfrm>
        </p:spPr>
        <p:txBody>
          <a:bodyPr>
            <a:normAutofit/>
          </a:bodyPr>
          <a:lstStyle/>
          <a:p>
            <a:endParaRPr lang="en-US" sz="4000" dirty="0"/>
          </a:p>
          <a:p>
            <a:endParaRPr lang="en-US" sz="4000" dirty="0"/>
          </a:p>
        </p:txBody>
      </p:sp>
      <p:pic>
        <p:nvPicPr>
          <p:cNvPr id="4100" name="Picture 4" descr="Related image">
            <a:extLst>
              <a:ext uri="{FF2B5EF4-FFF2-40B4-BE49-F238E27FC236}">
                <a16:creationId xmlns:a16="http://schemas.microsoft.com/office/drawing/2014/main" id="{21D49833-53C1-4FB3-8AFE-943869FED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9685"/>
            <a:ext cx="9144000"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22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78" y="601802"/>
            <a:ext cx="3121466" cy="4952492"/>
          </a:xfrm>
        </p:spPr>
        <p:txBody>
          <a:bodyPr>
            <a:normAutofit/>
          </a:bodyPr>
          <a:lstStyle/>
          <a:p>
            <a:r>
              <a:rPr lang="en-US" sz="4400" dirty="0"/>
              <a:t>Codex</a:t>
            </a:r>
          </a:p>
        </p:txBody>
      </p:sp>
      <p:sp>
        <p:nvSpPr>
          <p:cNvPr id="3" name="Content Placeholder 2"/>
          <p:cNvSpPr>
            <a:spLocks noGrp="1"/>
          </p:cNvSpPr>
          <p:nvPr>
            <p:ph idx="1"/>
          </p:nvPr>
        </p:nvSpPr>
        <p:spPr>
          <a:xfrm>
            <a:off x="3611106" y="33101"/>
            <a:ext cx="5532894" cy="5413280"/>
          </a:xfrm>
        </p:spPr>
        <p:txBody>
          <a:bodyPr>
            <a:normAutofit/>
          </a:bodyPr>
          <a:lstStyle/>
          <a:p>
            <a:endParaRPr lang="en-US" sz="4000" dirty="0"/>
          </a:p>
          <a:p>
            <a:endParaRPr lang="en-US" sz="4000" dirty="0"/>
          </a:p>
          <a:p>
            <a:endParaRPr lang="en-US" sz="4000" dirty="0"/>
          </a:p>
        </p:txBody>
      </p:sp>
      <p:pic>
        <p:nvPicPr>
          <p:cNvPr id="1032" name="Picture 8" descr="http://www.codexsinaiticus.org/en/img/Codex_Sinaiticus_open_full.jpg">
            <a:extLst>
              <a:ext uri="{FF2B5EF4-FFF2-40B4-BE49-F238E27FC236}">
                <a16:creationId xmlns:a16="http://schemas.microsoft.com/office/drawing/2014/main" id="{A7156F95-614C-4EA5-B786-5EAD56C68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47" y="1686126"/>
            <a:ext cx="9502521" cy="557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69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Manuscripts</a:t>
            </a:r>
            <a:br>
              <a:rPr lang="en-US" sz="4400" dirty="0"/>
            </a:br>
            <a:br>
              <a:rPr lang="en-US" sz="4400" dirty="0"/>
            </a:br>
            <a:r>
              <a:rPr lang="en-US" sz="4400" dirty="0"/>
              <a:t>Reliably</a:t>
            </a:r>
            <a:br>
              <a:rPr lang="en-US" sz="4400" dirty="0"/>
            </a:br>
            <a:r>
              <a:rPr lang="en-US" sz="4400" dirty="0"/>
              <a:t>preserved?</a:t>
            </a:r>
            <a:endParaRPr lang="en-US" sz="4400" dirty="0">
              <a:solidFill>
                <a:schemeClr val="tx1"/>
              </a:solidFill>
            </a:endParaRPr>
          </a:p>
        </p:txBody>
      </p:sp>
      <p:sp>
        <p:nvSpPr>
          <p:cNvPr id="6" name="TextBox 5">
            <a:extLst>
              <a:ext uri="{FF2B5EF4-FFF2-40B4-BE49-F238E27FC236}">
                <a16:creationId xmlns:a16="http://schemas.microsoft.com/office/drawing/2014/main" id="{D9DCFFE3-9B50-46D8-BE52-CE8F1CD8D405}"/>
              </a:ext>
            </a:extLst>
          </p:cNvPr>
          <p:cNvSpPr txBox="1"/>
          <p:nvPr/>
        </p:nvSpPr>
        <p:spPr>
          <a:xfrm>
            <a:off x="4141470" y="3611202"/>
            <a:ext cx="4488179" cy="1938992"/>
          </a:xfrm>
          <a:prstGeom prst="rect">
            <a:avLst/>
          </a:prstGeom>
          <a:solidFill>
            <a:srgbClr val="00B0F0"/>
          </a:solidFill>
        </p:spPr>
        <p:txBody>
          <a:bodyPr wrap="square" rtlCol="0">
            <a:spAutoFit/>
          </a:bodyPr>
          <a:lstStyle/>
          <a:p>
            <a:pPr algn="ctr"/>
            <a:r>
              <a:rPr lang="en-US" sz="3000" dirty="0">
                <a:solidFill>
                  <a:schemeClr val="bg1"/>
                </a:solidFill>
              </a:rPr>
              <a:t>How do we know whether or not a manuscript is an accurate copy of the original?</a:t>
            </a:r>
          </a:p>
        </p:txBody>
      </p:sp>
      <p:sp>
        <p:nvSpPr>
          <p:cNvPr id="7" name="TextBox 6">
            <a:extLst>
              <a:ext uri="{FF2B5EF4-FFF2-40B4-BE49-F238E27FC236}">
                <a16:creationId xmlns:a16="http://schemas.microsoft.com/office/drawing/2014/main" id="{A3936358-9C35-4AB0-AA07-DB60409E6B69}"/>
              </a:ext>
            </a:extLst>
          </p:cNvPr>
          <p:cNvSpPr txBox="1"/>
          <p:nvPr/>
        </p:nvSpPr>
        <p:spPr>
          <a:xfrm>
            <a:off x="4204969" y="845642"/>
            <a:ext cx="4246880" cy="1077218"/>
          </a:xfrm>
          <a:prstGeom prst="rect">
            <a:avLst/>
          </a:prstGeom>
          <a:solidFill>
            <a:srgbClr val="FFFF00"/>
          </a:solidFill>
        </p:spPr>
        <p:txBody>
          <a:bodyPr wrap="square" rtlCol="0">
            <a:spAutoFit/>
          </a:bodyPr>
          <a:lstStyle/>
          <a:p>
            <a:pPr algn="ctr"/>
            <a:r>
              <a:rPr lang="en-US" sz="3200" dirty="0">
                <a:solidFill>
                  <a:schemeClr val="bg1"/>
                </a:solidFill>
              </a:rPr>
              <a:t>Do we have the original text in our Bibles?</a:t>
            </a:r>
          </a:p>
        </p:txBody>
      </p:sp>
      <p:sp>
        <p:nvSpPr>
          <p:cNvPr id="20" name="Arrow: Down 19">
            <a:extLst>
              <a:ext uri="{FF2B5EF4-FFF2-40B4-BE49-F238E27FC236}">
                <a16:creationId xmlns:a16="http://schemas.microsoft.com/office/drawing/2014/main" id="{85383E67-D888-4CED-AFEC-0ACA15895A33}"/>
              </a:ext>
            </a:extLst>
          </p:cNvPr>
          <p:cNvSpPr/>
          <p:nvPr/>
        </p:nvSpPr>
        <p:spPr>
          <a:xfrm>
            <a:off x="6080759" y="1922860"/>
            <a:ext cx="495300" cy="154424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53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Manuscripts</a:t>
            </a:r>
            <a:endParaRPr lang="en-US" sz="4400" dirty="0">
              <a:solidFill>
                <a:schemeClr val="tx1"/>
              </a:solidFill>
            </a:endParaRPr>
          </a:p>
        </p:txBody>
      </p:sp>
      <p:sp>
        <p:nvSpPr>
          <p:cNvPr id="3" name="Content Placeholder 2"/>
          <p:cNvSpPr>
            <a:spLocks noGrp="1"/>
          </p:cNvSpPr>
          <p:nvPr>
            <p:ph idx="1"/>
          </p:nvPr>
        </p:nvSpPr>
        <p:spPr>
          <a:xfrm>
            <a:off x="3627744" y="0"/>
            <a:ext cx="5821056" cy="6858000"/>
          </a:xfrm>
        </p:spPr>
        <p:txBody>
          <a:bodyPr>
            <a:normAutofit/>
          </a:bodyPr>
          <a:lstStyle/>
          <a:p>
            <a:endParaRPr lang="en-US" sz="3000" dirty="0">
              <a:solidFill>
                <a:srgbClr val="FFFF00"/>
              </a:solidFill>
            </a:endParaRPr>
          </a:p>
          <a:p>
            <a:pPr marL="0" indent="0">
              <a:buNone/>
            </a:pPr>
            <a:r>
              <a:rPr lang="en-US" sz="3600" b="1" dirty="0">
                <a:solidFill>
                  <a:srgbClr val="FFFF00"/>
                </a:solidFill>
              </a:rPr>
              <a:t>Important factors</a:t>
            </a:r>
          </a:p>
          <a:p>
            <a:endParaRPr lang="en-US" sz="3000" dirty="0">
              <a:solidFill>
                <a:srgbClr val="FFFF00"/>
              </a:solidFill>
            </a:endParaRPr>
          </a:p>
          <a:p>
            <a:r>
              <a:rPr lang="en-US" sz="3000" dirty="0">
                <a:solidFill>
                  <a:schemeClr val="tx1"/>
                </a:solidFill>
              </a:rPr>
              <a:t>How many?</a:t>
            </a:r>
          </a:p>
          <a:p>
            <a:endParaRPr lang="en-US" sz="3000" dirty="0">
              <a:solidFill>
                <a:schemeClr val="tx1"/>
              </a:solidFill>
            </a:endParaRPr>
          </a:p>
          <a:p>
            <a:r>
              <a:rPr lang="en-US" sz="3000" dirty="0">
                <a:solidFill>
                  <a:schemeClr val="tx1"/>
                </a:solidFill>
              </a:rPr>
              <a:t>Are they from many different areas geographically?</a:t>
            </a:r>
          </a:p>
          <a:p>
            <a:endParaRPr lang="en-US" sz="3000" dirty="0">
              <a:solidFill>
                <a:schemeClr val="tx1"/>
              </a:solidFill>
            </a:endParaRPr>
          </a:p>
          <a:p>
            <a:r>
              <a:rPr lang="en-US" sz="3000" dirty="0">
                <a:solidFill>
                  <a:schemeClr val="tx1"/>
                </a:solidFill>
              </a:rPr>
              <a:t>How close in age is the manuscript to the original writing?</a:t>
            </a:r>
          </a:p>
        </p:txBody>
      </p:sp>
    </p:spTree>
    <p:extLst>
      <p:ext uri="{BB962C8B-B14F-4D97-AF65-F5344CB8AC3E}">
        <p14:creationId xmlns:p14="http://schemas.microsoft.com/office/powerpoint/2010/main" val="30479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Headlines</Template>
  <TotalTime>21051</TotalTime>
  <Words>584</Words>
  <Application>Microsoft Office PowerPoint</Application>
  <PresentationFormat>On-screen Show (4:3)</PresentationFormat>
  <Paragraphs>158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Schoolbook</vt:lpstr>
      <vt:lpstr>Corbel</vt:lpstr>
      <vt:lpstr>Headlines</vt:lpstr>
      <vt:lpstr>Christian Evidences</vt:lpstr>
      <vt:lpstr>Purposes of this study</vt:lpstr>
      <vt:lpstr>Writings: Originals &amp;  Manuscripts</vt:lpstr>
      <vt:lpstr>Papyrus </vt:lpstr>
      <vt:lpstr>Parchment  </vt:lpstr>
      <vt:lpstr>Tablets </vt:lpstr>
      <vt:lpstr>Codex</vt:lpstr>
      <vt:lpstr>Manuscripts  Reliably preserved?</vt:lpstr>
      <vt:lpstr>Manuscripts</vt:lpstr>
      <vt:lpstr>Manuscripts</vt:lpstr>
      <vt:lpstr>PowerPoint Presentation</vt:lpstr>
      <vt:lpstr>PowerPoint Presentation</vt:lpstr>
      <vt:lpstr>Early Manuscripts</vt:lpstr>
      <vt:lpstr>PowerPoint Presentation</vt:lpstr>
      <vt:lpstr>Early Manuscripts</vt:lpstr>
      <vt:lpstr>Early Manuscripts</vt:lpstr>
      <vt:lpstr>Manuscripts</vt:lpstr>
      <vt:lpstr>Manuscript Variants  </vt:lpstr>
      <vt:lpstr>Explanation of Manuscript Variants  </vt:lpstr>
      <vt:lpstr>Manuscripts</vt:lpstr>
      <vt:lpstr>Question  </vt:lpstr>
      <vt:lpstr>  </vt:lpstr>
      <vt:lpstr>What goes in the Canon?  </vt:lpstr>
      <vt:lpstr>New Testament Canon</vt:lpstr>
      <vt:lpstr>New Testament Canon</vt:lpstr>
      <vt:lpstr>New Testament Canon</vt:lpstr>
      <vt:lpstr>New Testament Canon</vt:lpstr>
      <vt:lpstr>New Testament Canon</vt:lpstr>
      <vt:lpstr>New Testament Canon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Evidences</dc:title>
  <dc:creator>Microsoft Office User</dc:creator>
  <cp:lastModifiedBy>Krueger, Michael S</cp:lastModifiedBy>
  <cp:revision>120</cp:revision>
  <dcterms:created xsi:type="dcterms:W3CDTF">2018-05-28T15:14:19Z</dcterms:created>
  <dcterms:modified xsi:type="dcterms:W3CDTF">2018-06-28T00:12:50Z</dcterms:modified>
</cp:coreProperties>
</file>