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sldIdLst>
    <p:sldId id="256" r:id="rId2"/>
    <p:sldId id="257" r:id="rId3"/>
    <p:sldId id="259" r:id="rId4"/>
    <p:sldId id="258" r:id="rId5"/>
    <p:sldId id="271" r:id="rId6"/>
    <p:sldId id="268" r:id="rId7"/>
    <p:sldId id="260" r:id="rId8"/>
    <p:sldId id="26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67"/>
  </p:normalViewPr>
  <p:slideViewPr>
    <p:cSldViewPr snapToGrid="0" snapToObjects="1">
      <p:cViewPr>
        <p:scale>
          <a:sx n="97" d="100"/>
          <a:sy n="97" d="100"/>
        </p:scale>
        <p:origin x="-10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04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68208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452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512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5823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90634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030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134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78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64168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80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6/9/2018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8588538"/>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latin typeface="Georgia" charset="0"/>
                <a:ea typeface="Georgia" charset="0"/>
                <a:cs typeface="Georgia" charset="0"/>
              </a:rPr>
              <a:t>Saul’s Conversion</a:t>
            </a:r>
            <a:endParaRPr lang="en-US" sz="5400" dirty="0">
              <a:latin typeface="Georgia" charset="0"/>
              <a:ea typeface="Georgia" charset="0"/>
              <a:cs typeface="Georgia" charset="0"/>
            </a:endParaRPr>
          </a:p>
        </p:txBody>
      </p:sp>
      <p:sp>
        <p:nvSpPr>
          <p:cNvPr id="3" name="Subtitle 2"/>
          <p:cNvSpPr>
            <a:spLocks noGrp="1"/>
          </p:cNvSpPr>
          <p:nvPr>
            <p:ph type="subTitle" idx="1"/>
          </p:nvPr>
        </p:nvSpPr>
        <p:spPr/>
        <p:txBody>
          <a:bodyPr>
            <a:normAutofit/>
          </a:bodyPr>
          <a:lstStyle/>
          <a:p>
            <a:r>
              <a:rPr lang="en-US" sz="4400" dirty="0" smtClean="0">
                <a:solidFill>
                  <a:srgbClr val="FFFF00"/>
                </a:solidFill>
                <a:latin typeface="Georgia" charset="0"/>
                <a:ea typeface="Georgia" charset="0"/>
                <a:cs typeface="Georgia" charset="0"/>
              </a:rPr>
              <a:t>Acts 9:1-19</a:t>
            </a:r>
            <a:endParaRPr lang="en-US" sz="4400" dirty="0">
              <a:solidFill>
                <a:srgbClr val="FFFF00"/>
              </a:solidFill>
              <a:latin typeface="Georgia" charset="0"/>
              <a:ea typeface="Georgia" charset="0"/>
              <a:cs typeface="Georgia" charset="0"/>
            </a:endParaRPr>
          </a:p>
        </p:txBody>
      </p:sp>
    </p:spTree>
    <p:extLst>
      <p:ext uri="{BB962C8B-B14F-4D97-AF65-F5344CB8AC3E}">
        <p14:creationId xmlns:p14="http://schemas.microsoft.com/office/powerpoint/2010/main" val="186133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10" y="574876"/>
            <a:ext cx="8360781" cy="709914"/>
          </a:xfrm>
        </p:spPr>
        <p:txBody>
          <a:bodyPr>
            <a:noAutofit/>
          </a:bodyPr>
          <a:lstStyle/>
          <a:p>
            <a:pPr algn="ctr"/>
            <a:r>
              <a:rPr lang="en-US" sz="3600" dirty="0" smtClean="0">
                <a:latin typeface="Georgia" charset="0"/>
                <a:ea typeface="Georgia" charset="0"/>
                <a:cs typeface="Georgia" charset="0"/>
              </a:rPr>
              <a:t>What does conversion look like? </a:t>
            </a:r>
            <a:endParaRPr lang="en-US" sz="3600" dirty="0">
              <a:latin typeface="Georgia" charset="0"/>
              <a:ea typeface="Georgia" charset="0"/>
              <a:cs typeface="Georgia" charset="0"/>
            </a:endParaRPr>
          </a:p>
        </p:txBody>
      </p:sp>
      <p:sp>
        <p:nvSpPr>
          <p:cNvPr id="10" name="TextBox 9"/>
          <p:cNvSpPr txBox="1"/>
          <p:nvPr/>
        </p:nvSpPr>
        <p:spPr>
          <a:xfrm>
            <a:off x="318304" y="1744761"/>
            <a:ext cx="6250328"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Come face to face </a:t>
            </a:r>
            <a:r>
              <a:rPr lang="en-US" sz="3200" smtClean="0">
                <a:latin typeface="Georgia" charset="0"/>
                <a:ea typeface="Georgia" charset="0"/>
                <a:cs typeface="Georgia" charset="0"/>
              </a:rPr>
              <a:t>with Jesus (1-5) </a:t>
            </a:r>
            <a:endParaRPr lang="en-US" sz="3200" dirty="0">
              <a:latin typeface="Georgia" charset="0"/>
              <a:ea typeface="Georgia" charset="0"/>
              <a:cs typeface="Georgia" charset="0"/>
            </a:endParaRPr>
          </a:p>
        </p:txBody>
      </p:sp>
      <p:sp>
        <p:nvSpPr>
          <p:cNvPr id="11" name="TextBox 10"/>
          <p:cNvSpPr txBox="1"/>
          <p:nvPr/>
        </p:nvSpPr>
        <p:spPr>
          <a:xfrm>
            <a:off x="318304" y="2468935"/>
            <a:ext cx="7373074"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Accept weakness </a:t>
            </a:r>
            <a:r>
              <a:rPr lang="en-US" sz="3200" smtClean="0">
                <a:latin typeface="Georgia" charset="0"/>
                <a:ea typeface="Georgia" charset="0"/>
                <a:cs typeface="Georgia" charset="0"/>
              </a:rPr>
              <a:t>and helplessness (6-9)</a:t>
            </a:r>
            <a:endParaRPr lang="en-US" sz="3200" dirty="0">
              <a:latin typeface="Georgia" charset="0"/>
              <a:ea typeface="Georgia" charset="0"/>
              <a:cs typeface="Georgia" charset="0"/>
            </a:endParaRPr>
          </a:p>
        </p:txBody>
      </p:sp>
      <p:sp>
        <p:nvSpPr>
          <p:cNvPr id="5" name="Rectangle 4"/>
          <p:cNvSpPr/>
          <p:nvPr/>
        </p:nvSpPr>
        <p:spPr>
          <a:xfrm>
            <a:off x="0" y="5089352"/>
            <a:ext cx="9144001"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Georgia" charset="0"/>
                <a:ea typeface="Georgia" charset="0"/>
                <a:cs typeface="Georgia" charset="0"/>
              </a:rPr>
              <a:t>Saul’s Conversion </a:t>
            </a:r>
            <a:r>
              <a:rPr lang="mr-IN" sz="2800" b="1" dirty="0" smtClean="0">
                <a:solidFill>
                  <a:schemeClr val="bg1"/>
                </a:solidFill>
                <a:latin typeface="Georgia" charset="0"/>
                <a:ea typeface="Georgia" charset="0"/>
                <a:cs typeface="Georgia" charset="0"/>
              </a:rPr>
              <a:t>–</a:t>
            </a:r>
            <a:r>
              <a:rPr lang="en-US" sz="2800" b="1" dirty="0" smtClean="0">
                <a:solidFill>
                  <a:schemeClr val="bg1"/>
                </a:solidFill>
                <a:latin typeface="Georgia" charset="0"/>
                <a:ea typeface="Georgia" charset="0"/>
                <a:cs typeface="Georgia" charset="0"/>
              </a:rPr>
              <a:t> Acts 9:1-19</a:t>
            </a:r>
            <a:endParaRPr lang="en-US" sz="2800" b="1" dirty="0">
              <a:solidFill>
                <a:schemeClr val="bg1"/>
              </a:solidFill>
              <a:latin typeface="Georgia" charset="0"/>
              <a:ea typeface="Georgia" charset="0"/>
              <a:cs typeface="Georgia" charset="0"/>
            </a:endParaRPr>
          </a:p>
        </p:txBody>
      </p:sp>
    </p:spTree>
    <p:extLst>
      <p:ext uri="{BB962C8B-B14F-4D97-AF65-F5344CB8AC3E}">
        <p14:creationId xmlns:p14="http://schemas.microsoft.com/office/powerpoint/2010/main" val="130702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302" y="181958"/>
            <a:ext cx="8581397" cy="6494085"/>
          </a:xfrm>
          <a:prstGeom prst="rect">
            <a:avLst/>
          </a:prstGeom>
          <a:noFill/>
        </p:spPr>
        <p:txBody>
          <a:bodyPr wrap="square" rtlCol="0">
            <a:spAutoFit/>
          </a:bodyPr>
          <a:lstStyle/>
          <a:p>
            <a:pPr algn="just"/>
            <a:r>
              <a:rPr lang="en-US" sz="3200" dirty="0">
                <a:latin typeface="Georgia" charset="0"/>
                <a:ea typeface="Georgia" charset="0"/>
                <a:cs typeface="Georgia" charset="0"/>
              </a:rPr>
              <a:t>For while we were still helpless, at the right time Christ died for the ungodly. For one will hardly die for a righteous man; though perhaps for the good man someone would dare even to die. But God demonstrates His own love toward us, in that while we were yet sinners, Christ died for us. Much more then, having now been justified by His blood, we shall be saved from the wrath of God through Him. For if while we were enemies we were reconciled to God through the death of His Son, much more, having been reconciled, we shall be saved by His life. </a:t>
            </a:r>
            <a:r>
              <a:rPr lang="en-US" sz="3200" dirty="0" smtClean="0">
                <a:latin typeface="Georgia" charset="0"/>
                <a:ea typeface="Georgia" charset="0"/>
                <a:cs typeface="Georgia" charset="0"/>
              </a:rPr>
              <a:t>(Romans 5:6-10)</a:t>
            </a:r>
            <a:endParaRPr lang="en-US" sz="3200" dirty="0">
              <a:latin typeface="Georgia" charset="0"/>
              <a:ea typeface="Georgia" charset="0"/>
              <a:cs typeface="Georgia" charset="0"/>
            </a:endParaRPr>
          </a:p>
        </p:txBody>
      </p:sp>
      <p:cxnSp>
        <p:nvCxnSpPr>
          <p:cNvPr id="4" name="Straight Connector 3"/>
          <p:cNvCxnSpPr/>
          <p:nvPr/>
        </p:nvCxnSpPr>
        <p:spPr>
          <a:xfrm flipV="1">
            <a:off x="1169043" y="706056"/>
            <a:ext cx="5104435" cy="1157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532699" y="3159889"/>
            <a:ext cx="3231267" cy="1927"/>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735482" y="5081286"/>
            <a:ext cx="4290351" cy="11575"/>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965" y="3636072"/>
            <a:ext cx="1250065" cy="1927"/>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55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49" y="574876"/>
            <a:ext cx="8488102" cy="709914"/>
          </a:xfrm>
        </p:spPr>
        <p:txBody>
          <a:bodyPr>
            <a:noAutofit/>
          </a:bodyPr>
          <a:lstStyle/>
          <a:p>
            <a:pPr algn="ctr"/>
            <a:r>
              <a:rPr lang="en-US" sz="3600" dirty="0" smtClean="0">
                <a:latin typeface="Georgia" charset="0"/>
                <a:ea typeface="Georgia" charset="0"/>
                <a:cs typeface="Georgia" charset="0"/>
              </a:rPr>
              <a:t>What does conversion look like?</a:t>
            </a:r>
            <a:endParaRPr lang="en-US" sz="3600" dirty="0">
              <a:latin typeface="Georgia" charset="0"/>
              <a:ea typeface="Georgia" charset="0"/>
              <a:cs typeface="Georgia" charset="0"/>
            </a:endParaRPr>
          </a:p>
        </p:txBody>
      </p:sp>
      <p:sp>
        <p:nvSpPr>
          <p:cNvPr id="3" name="TextBox 2"/>
          <p:cNvSpPr txBox="1"/>
          <p:nvPr/>
        </p:nvSpPr>
        <p:spPr>
          <a:xfrm>
            <a:off x="318304" y="1744761"/>
            <a:ext cx="6250328"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Come face to face </a:t>
            </a:r>
            <a:r>
              <a:rPr lang="en-US" sz="3200" smtClean="0">
                <a:latin typeface="Georgia" charset="0"/>
                <a:ea typeface="Georgia" charset="0"/>
                <a:cs typeface="Georgia" charset="0"/>
              </a:rPr>
              <a:t>with Jesus (1-5) </a:t>
            </a:r>
            <a:endParaRPr lang="en-US" sz="3200" dirty="0">
              <a:latin typeface="Georgia" charset="0"/>
              <a:ea typeface="Georgia" charset="0"/>
              <a:cs typeface="Georgia" charset="0"/>
            </a:endParaRPr>
          </a:p>
        </p:txBody>
      </p:sp>
      <p:sp>
        <p:nvSpPr>
          <p:cNvPr id="4" name="TextBox 3"/>
          <p:cNvSpPr txBox="1"/>
          <p:nvPr/>
        </p:nvSpPr>
        <p:spPr>
          <a:xfrm>
            <a:off x="318304" y="2468935"/>
            <a:ext cx="7373074"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Accept weakness </a:t>
            </a:r>
            <a:r>
              <a:rPr lang="en-US" sz="3200" smtClean="0">
                <a:latin typeface="Georgia" charset="0"/>
                <a:ea typeface="Georgia" charset="0"/>
                <a:cs typeface="Georgia" charset="0"/>
              </a:rPr>
              <a:t>and helplessness (6-9)</a:t>
            </a:r>
            <a:endParaRPr lang="en-US" sz="3200" dirty="0">
              <a:latin typeface="Georgia" charset="0"/>
              <a:ea typeface="Georgia" charset="0"/>
              <a:cs typeface="Georgia" charset="0"/>
            </a:endParaRPr>
          </a:p>
        </p:txBody>
      </p:sp>
      <p:sp>
        <p:nvSpPr>
          <p:cNvPr id="5" name="TextBox 4"/>
          <p:cNvSpPr txBox="1"/>
          <p:nvPr/>
        </p:nvSpPr>
        <p:spPr>
          <a:xfrm>
            <a:off x="318304" y="3193107"/>
            <a:ext cx="8507394"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Submit to being used as </a:t>
            </a:r>
            <a:r>
              <a:rPr lang="en-US" sz="3200" smtClean="0">
                <a:latin typeface="Georgia" charset="0"/>
                <a:ea typeface="Georgia" charset="0"/>
                <a:cs typeface="Georgia" charset="0"/>
              </a:rPr>
              <a:t>God’s instrument (15)</a:t>
            </a:r>
            <a:endParaRPr lang="en-US" sz="3200" dirty="0">
              <a:latin typeface="Georgia" charset="0"/>
              <a:ea typeface="Georgia" charset="0"/>
              <a:cs typeface="Georgia" charset="0"/>
            </a:endParaRPr>
          </a:p>
        </p:txBody>
      </p:sp>
      <p:sp>
        <p:nvSpPr>
          <p:cNvPr id="6" name="TextBox 5"/>
          <p:cNvSpPr txBox="1"/>
          <p:nvPr/>
        </p:nvSpPr>
        <p:spPr>
          <a:xfrm>
            <a:off x="318304" y="3917281"/>
            <a:ext cx="8507393"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Be baptized and receive the </a:t>
            </a:r>
            <a:r>
              <a:rPr lang="en-US" sz="3200" smtClean="0">
                <a:latin typeface="Georgia" charset="0"/>
                <a:ea typeface="Georgia" charset="0"/>
                <a:cs typeface="Georgia" charset="0"/>
              </a:rPr>
              <a:t>Holy Spirit (17-19)</a:t>
            </a:r>
            <a:endParaRPr lang="en-US" sz="3200" dirty="0">
              <a:latin typeface="Georgia" charset="0"/>
              <a:ea typeface="Georgia" charset="0"/>
              <a:cs typeface="Georgia" charset="0"/>
            </a:endParaRPr>
          </a:p>
        </p:txBody>
      </p:sp>
      <p:sp>
        <p:nvSpPr>
          <p:cNvPr id="7" name="Rectangle 6"/>
          <p:cNvSpPr/>
          <p:nvPr/>
        </p:nvSpPr>
        <p:spPr>
          <a:xfrm>
            <a:off x="0" y="5089352"/>
            <a:ext cx="9144001"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Georgia" charset="0"/>
                <a:ea typeface="Georgia" charset="0"/>
                <a:cs typeface="Georgia" charset="0"/>
              </a:rPr>
              <a:t>Saul’s Conversion </a:t>
            </a:r>
            <a:r>
              <a:rPr lang="mr-IN" sz="2800" b="1" dirty="0">
                <a:solidFill>
                  <a:schemeClr val="bg1"/>
                </a:solidFill>
                <a:latin typeface="Georgia" charset="0"/>
                <a:ea typeface="Georgia" charset="0"/>
                <a:cs typeface="Georgia" charset="0"/>
              </a:rPr>
              <a:t>–</a:t>
            </a:r>
            <a:r>
              <a:rPr lang="en-US" sz="2800" b="1" dirty="0" smtClean="0">
                <a:solidFill>
                  <a:schemeClr val="bg1"/>
                </a:solidFill>
                <a:latin typeface="Georgia" charset="0"/>
                <a:ea typeface="Georgia" charset="0"/>
                <a:cs typeface="Georgia" charset="0"/>
              </a:rPr>
              <a:t> Acts 9:1-19</a:t>
            </a:r>
            <a:endParaRPr lang="en-US" sz="2800" b="1" dirty="0">
              <a:solidFill>
                <a:schemeClr val="bg1"/>
              </a:solidFill>
              <a:latin typeface="Georgia" charset="0"/>
              <a:ea typeface="Georgia" charset="0"/>
              <a:cs typeface="Georgia" charset="0"/>
            </a:endParaRPr>
          </a:p>
        </p:txBody>
      </p:sp>
    </p:spTree>
    <p:extLst>
      <p:ext uri="{BB962C8B-B14F-4D97-AF65-F5344CB8AC3E}">
        <p14:creationId xmlns:p14="http://schemas.microsoft.com/office/powerpoint/2010/main" val="186217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805" y="1316274"/>
            <a:ext cx="8795243" cy="3616375"/>
          </a:xfrm>
          <a:prstGeom prst="rect">
            <a:avLst/>
          </a:prstGeom>
          <a:noFill/>
        </p:spPr>
        <p:txBody>
          <a:bodyPr wrap="square" rtlCol="0">
            <a:spAutoFit/>
          </a:bodyPr>
          <a:lstStyle/>
          <a:p>
            <a:pPr algn="just">
              <a:spcAft>
                <a:spcPts val="600"/>
              </a:spcAft>
            </a:pPr>
            <a:r>
              <a:rPr lang="en-US" sz="3200" dirty="0">
                <a:latin typeface="Georgia" charset="0"/>
                <a:ea typeface="Georgia" charset="0"/>
                <a:cs typeface="Georgia" charset="0"/>
              </a:rPr>
              <a:t>For you are all sons of God through faith in Christ Jesus. For all of you who were baptized into Christ have clothed yourselves with Christ.. </a:t>
            </a:r>
            <a:r>
              <a:rPr lang="en-US" sz="3200" dirty="0" smtClean="0">
                <a:latin typeface="Georgia" charset="0"/>
                <a:ea typeface="Georgia" charset="0"/>
                <a:cs typeface="Georgia" charset="0"/>
              </a:rPr>
              <a:t>(Galatians 3:26-27)</a:t>
            </a:r>
            <a:endParaRPr lang="en-US" sz="3200" dirty="0">
              <a:latin typeface="Georgia" charset="0"/>
              <a:ea typeface="Georgia" charset="0"/>
              <a:cs typeface="Georgia" charset="0"/>
            </a:endParaRPr>
          </a:p>
          <a:p>
            <a:pPr algn="just">
              <a:spcAft>
                <a:spcPts val="600"/>
              </a:spcAft>
            </a:pPr>
            <a:r>
              <a:rPr lang="en-US" sz="3200" dirty="0">
                <a:latin typeface="Georgia" charset="0"/>
                <a:ea typeface="Georgia" charset="0"/>
                <a:cs typeface="Georgia" charset="0"/>
              </a:rPr>
              <a:t>Because you are sons, God has sent forth the Spirit of His Son into our hearts, crying, “Abba! Father!”. </a:t>
            </a:r>
            <a:r>
              <a:rPr lang="en-US" sz="3200" dirty="0" smtClean="0">
                <a:latin typeface="Georgia" charset="0"/>
                <a:ea typeface="Georgia" charset="0"/>
                <a:cs typeface="Georgia" charset="0"/>
              </a:rPr>
              <a:t>(Galatians 4:6)</a:t>
            </a:r>
            <a:endParaRPr lang="en-US" sz="3200" dirty="0">
              <a:latin typeface="Georgia" charset="0"/>
              <a:ea typeface="Georgia" charset="0"/>
              <a:cs typeface="Georgia" charset="0"/>
            </a:endParaRPr>
          </a:p>
        </p:txBody>
      </p:sp>
      <p:cxnSp>
        <p:nvCxnSpPr>
          <p:cNvPr id="7" name="Straight Connector 6"/>
          <p:cNvCxnSpPr/>
          <p:nvPr/>
        </p:nvCxnSpPr>
        <p:spPr>
          <a:xfrm flipV="1">
            <a:off x="3345084" y="1840374"/>
            <a:ext cx="2280213" cy="1042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96903" y="2328595"/>
            <a:ext cx="6146156"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68147" y="3889093"/>
            <a:ext cx="3933464" cy="382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68147" y="4392061"/>
            <a:ext cx="5704390" cy="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17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49" y="574876"/>
            <a:ext cx="8488102" cy="709914"/>
          </a:xfrm>
        </p:spPr>
        <p:txBody>
          <a:bodyPr>
            <a:noAutofit/>
          </a:bodyPr>
          <a:lstStyle/>
          <a:p>
            <a:pPr algn="ctr"/>
            <a:r>
              <a:rPr lang="en-US" sz="3600" dirty="0" smtClean="0">
                <a:latin typeface="Georgia" charset="0"/>
                <a:ea typeface="Georgia" charset="0"/>
                <a:cs typeface="Georgia" charset="0"/>
              </a:rPr>
              <a:t>What does conversion look like?</a:t>
            </a:r>
            <a:endParaRPr lang="en-US" sz="3600" dirty="0">
              <a:latin typeface="Georgia" charset="0"/>
              <a:ea typeface="Georgia" charset="0"/>
              <a:cs typeface="Georgia" charset="0"/>
            </a:endParaRPr>
          </a:p>
        </p:txBody>
      </p:sp>
      <p:sp>
        <p:nvSpPr>
          <p:cNvPr id="3" name="TextBox 2"/>
          <p:cNvSpPr txBox="1"/>
          <p:nvPr/>
        </p:nvSpPr>
        <p:spPr>
          <a:xfrm>
            <a:off x="318304" y="1744761"/>
            <a:ext cx="6250328"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Come face to face with Jesus (1-5) </a:t>
            </a:r>
            <a:endParaRPr lang="en-US" sz="3200" dirty="0">
              <a:latin typeface="Georgia" charset="0"/>
              <a:ea typeface="Georgia" charset="0"/>
              <a:cs typeface="Georgia" charset="0"/>
            </a:endParaRPr>
          </a:p>
        </p:txBody>
      </p:sp>
      <p:sp>
        <p:nvSpPr>
          <p:cNvPr id="4" name="TextBox 3"/>
          <p:cNvSpPr txBox="1"/>
          <p:nvPr/>
        </p:nvSpPr>
        <p:spPr>
          <a:xfrm>
            <a:off x="318304" y="2468935"/>
            <a:ext cx="7373074"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Accept weakness and helplessness (6-9)</a:t>
            </a:r>
            <a:endParaRPr lang="en-US" sz="3200" dirty="0">
              <a:latin typeface="Georgia" charset="0"/>
              <a:ea typeface="Georgia" charset="0"/>
              <a:cs typeface="Georgia" charset="0"/>
            </a:endParaRPr>
          </a:p>
        </p:txBody>
      </p:sp>
      <p:sp>
        <p:nvSpPr>
          <p:cNvPr id="5" name="TextBox 4"/>
          <p:cNvSpPr txBox="1"/>
          <p:nvPr/>
        </p:nvSpPr>
        <p:spPr>
          <a:xfrm>
            <a:off x="318304" y="3193107"/>
            <a:ext cx="8507394"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Submit to being used as God’s instrument (15)</a:t>
            </a:r>
            <a:endParaRPr lang="en-US" sz="3200" dirty="0">
              <a:latin typeface="Georgia" charset="0"/>
              <a:ea typeface="Georgia" charset="0"/>
              <a:cs typeface="Georgia" charset="0"/>
            </a:endParaRPr>
          </a:p>
        </p:txBody>
      </p:sp>
      <p:sp>
        <p:nvSpPr>
          <p:cNvPr id="6" name="TextBox 5"/>
          <p:cNvSpPr txBox="1"/>
          <p:nvPr/>
        </p:nvSpPr>
        <p:spPr>
          <a:xfrm>
            <a:off x="318304" y="3917281"/>
            <a:ext cx="8507393" cy="584775"/>
          </a:xfrm>
          <a:prstGeom prst="rect">
            <a:avLst/>
          </a:prstGeom>
          <a:noFill/>
          <a:ln w="38100">
            <a:solidFill>
              <a:schemeClr val="tx1"/>
            </a:solidFill>
          </a:ln>
        </p:spPr>
        <p:txBody>
          <a:bodyPr wrap="square" rtlCol="0">
            <a:spAutoFit/>
          </a:bodyPr>
          <a:lstStyle/>
          <a:p>
            <a:r>
              <a:rPr lang="en-US" sz="3200" dirty="0" smtClean="0">
                <a:latin typeface="Georgia" charset="0"/>
                <a:ea typeface="Georgia" charset="0"/>
                <a:cs typeface="Georgia" charset="0"/>
              </a:rPr>
              <a:t>Be baptized and receive the Holy Spirit (17-19)</a:t>
            </a:r>
            <a:endParaRPr lang="en-US" sz="3200" dirty="0">
              <a:latin typeface="Georgia" charset="0"/>
              <a:ea typeface="Georgia" charset="0"/>
              <a:cs typeface="Georgia" charset="0"/>
            </a:endParaRPr>
          </a:p>
        </p:txBody>
      </p:sp>
      <p:sp>
        <p:nvSpPr>
          <p:cNvPr id="7" name="Rectangle 6"/>
          <p:cNvSpPr/>
          <p:nvPr/>
        </p:nvSpPr>
        <p:spPr>
          <a:xfrm>
            <a:off x="0" y="5089352"/>
            <a:ext cx="9144001"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Georgia" charset="0"/>
                <a:ea typeface="Georgia" charset="0"/>
                <a:cs typeface="Georgia" charset="0"/>
              </a:rPr>
              <a:t>Saul’s Conversion </a:t>
            </a:r>
            <a:r>
              <a:rPr lang="mr-IN" sz="2800" b="1" dirty="0">
                <a:solidFill>
                  <a:schemeClr val="bg1"/>
                </a:solidFill>
                <a:latin typeface="Georgia" charset="0"/>
                <a:ea typeface="Georgia" charset="0"/>
                <a:cs typeface="Georgia" charset="0"/>
              </a:rPr>
              <a:t>–</a:t>
            </a:r>
            <a:r>
              <a:rPr lang="en-US" sz="2800" b="1" dirty="0" smtClean="0">
                <a:solidFill>
                  <a:schemeClr val="bg1"/>
                </a:solidFill>
                <a:latin typeface="Georgia" charset="0"/>
                <a:ea typeface="Georgia" charset="0"/>
                <a:cs typeface="Georgia" charset="0"/>
              </a:rPr>
              <a:t> Acts 9:1-19</a:t>
            </a:r>
            <a:endParaRPr lang="en-US" sz="2800" b="1" dirty="0">
              <a:solidFill>
                <a:schemeClr val="bg1"/>
              </a:solidFill>
              <a:latin typeface="Georgia" charset="0"/>
              <a:ea typeface="Georgia" charset="0"/>
              <a:cs typeface="Georgia" charset="0"/>
            </a:endParaRPr>
          </a:p>
        </p:txBody>
      </p:sp>
    </p:spTree>
    <p:extLst>
      <p:ext uri="{BB962C8B-B14F-4D97-AF65-F5344CB8AC3E}">
        <p14:creationId xmlns:p14="http://schemas.microsoft.com/office/powerpoint/2010/main" val="965937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379" y="89358"/>
            <a:ext cx="8795243" cy="6647974"/>
          </a:xfrm>
          <a:prstGeom prst="rect">
            <a:avLst/>
          </a:prstGeom>
          <a:noFill/>
        </p:spPr>
        <p:txBody>
          <a:bodyPr wrap="square" rtlCol="0">
            <a:spAutoFit/>
          </a:bodyPr>
          <a:lstStyle/>
          <a:p>
            <a:pPr algn="just">
              <a:spcAft>
                <a:spcPts val="600"/>
              </a:spcAft>
            </a:pPr>
            <a:r>
              <a:rPr lang="en-US" sz="3200" dirty="0">
                <a:latin typeface="Georgia" charset="0"/>
                <a:ea typeface="Georgia" charset="0"/>
                <a:cs typeface="Georgia" charset="0"/>
              </a:rPr>
              <a:t>Therefore we have been buried with Him through baptism into death, so that as Christ was raised from the dead through the glory of the Father, so we too might walk in newness of life. (Romans 6:4</a:t>
            </a:r>
            <a:r>
              <a:rPr lang="en-US" sz="3200" dirty="0" smtClean="0">
                <a:latin typeface="Georgia" charset="0"/>
                <a:ea typeface="Georgia" charset="0"/>
                <a:cs typeface="Georgia" charset="0"/>
              </a:rPr>
              <a:t>)</a:t>
            </a:r>
            <a:endParaRPr lang="en-US" sz="3200" dirty="0">
              <a:latin typeface="Georgia" charset="0"/>
              <a:ea typeface="Georgia" charset="0"/>
              <a:cs typeface="Georgia" charset="0"/>
            </a:endParaRPr>
          </a:p>
          <a:p>
            <a:pPr algn="just">
              <a:spcAft>
                <a:spcPts val="600"/>
              </a:spcAft>
            </a:pPr>
            <a:r>
              <a:rPr lang="mr-IN" sz="3200" dirty="0" smtClean="0">
                <a:latin typeface="Georgia" charset="0"/>
                <a:ea typeface="Georgia" charset="0"/>
                <a:cs typeface="Georgia" charset="0"/>
              </a:rPr>
              <a:t>…</a:t>
            </a:r>
            <a:r>
              <a:rPr lang="en-US" sz="3200" dirty="0">
                <a:latin typeface="Georgia" charset="0"/>
                <a:ea typeface="Georgia" charset="0"/>
                <a:cs typeface="Georgia" charset="0"/>
              </a:rPr>
              <a:t>P</a:t>
            </a:r>
            <a:r>
              <a:rPr lang="en-US" sz="3200" dirty="0" smtClean="0">
                <a:latin typeface="Georgia" charset="0"/>
                <a:ea typeface="Georgia" charset="0"/>
                <a:cs typeface="Georgia" charset="0"/>
              </a:rPr>
              <a:t>resent </a:t>
            </a:r>
            <a:r>
              <a:rPr lang="en-US" sz="3200" dirty="0">
                <a:latin typeface="Georgia" charset="0"/>
                <a:ea typeface="Georgia" charset="0"/>
                <a:cs typeface="Georgia" charset="0"/>
              </a:rPr>
              <a:t>yourselves to God as those alive from the dead, and </a:t>
            </a:r>
            <a:r>
              <a:rPr lang="en-US" sz="3200" dirty="0" smtClean="0">
                <a:latin typeface="Georgia" charset="0"/>
                <a:ea typeface="Georgia" charset="0"/>
                <a:cs typeface="Georgia" charset="0"/>
              </a:rPr>
              <a:t>your members</a:t>
            </a:r>
            <a:r>
              <a:rPr lang="en-US" sz="3200" dirty="0">
                <a:latin typeface="Georgia" charset="0"/>
                <a:ea typeface="Georgia" charset="0"/>
                <a:cs typeface="Georgia" charset="0"/>
              </a:rPr>
              <a:t> as instruments of righteousness to God</a:t>
            </a:r>
            <a:r>
              <a:rPr lang="en-US" sz="3200" dirty="0" smtClean="0">
                <a:latin typeface="Georgia" charset="0"/>
                <a:ea typeface="Georgia" charset="0"/>
                <a:cs typeface="Georgia" charset="0"/>
              </a:rPr>
              <a:t>. (Romans 6:13)</a:t>
            </a:r>
            <a:endParaRPr lang="en-US" sz="3200" dirty="0">
              <a:latin typeface="Georgia" charset="0"/>
              <a:ea typeface="Georgia" charset="0"/>
              <a:cs typeface="Georgia" charset="0"/>
            </a:endParaRPr>
          </a:p>
          <a:p>
            <a:pPr algn="just"/>
            <a:r>
              <a:rPr lang="en-US" sz="3200" dirty="0">
                <a:latin typeface="Georgia" charset="0"/>
                <a:ea typeface="Georgia" charset="0"/>
                <a:cs typeface="Georgia" charset="0"/>
              </a:rPr>
              <a:t>But if the Spirit of Him who raised Jesus from the dead dwells in you, He who raised Christ Jesus from the dead will also give life to your mortal bodies through His Spirit who dwells in you</a:t>
            </a:r>
            <a:r>
              <a:rPr lang="en-US" sz="3200" dirty="0" smtClean="0">
                <a:latin typeface="Georgia" charset="0"/>
                <a:ea typeface="Georgia" charset="0"/>
                <a:cs typeface="Georgia" charset="0"/>
              </a:rPr>
              <a:t>. (Romans 8:11)</a:t>
            </a:r>
            <a:endParaRPr lang="en-US" sz="3200" dirty="0">
              <a:latin typeface="Georgia" charset="0"/>
              <a:ea typeface="Georgia" charset="0"/>
              <a:cs typeface="Georgia" charset="0"/>
            </a:endParaRPr>
          </a:p>
        </p:txBody>
      </p:sp>
      <p:cxnSp>
        <p:nvCxnSpPr>
          <p:cNvPr id="7" name="Straight Connector 6"/>
          <p:cNvCxnSpPr/>
          <p:nvPr/>
        </p:nvCxnSpPr>
        <p:spPr>
          <a:xfrm>
            <a:off x="1041721" y="1573003"/>
            <a:ext cx="390067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440102" y="2060294"/>
            <a:ext cx="3426106" cy="1157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73649" y="2558005"/>
            <a:ext cx="507356" cy="192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964731" y="3599727"/>
            <a:ext cx="5878327" cy="15402"/>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79721" y="4085864"/>
            <a:ext cx="3649236" cy="41447"/>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903894" y="5641852"/>
            <a:ext cx="2939164" cy="2409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44996" y="6107734"/>
            <a:ext cx="8517037" cy="54664"/>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13874" y="6598555"/>
            <a:ext cx="507356" cy="192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02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childTnLst>
                                </p:cTn>
                              </p:par>
                            </p:childTnLst>
                          </p:cTn>
                        </p:par>
                        <p:par>
                          <p:cTn id="20" fill="hold">
                            <p:stCondLst>
                              <p:cond delay="0"/>
                            </p:stCondLst>
                            <p:childTnLst>
                              <p:par>
                                <p:cTn id="21" presetID="2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childTnLst>
                                </p:cTn>
                              </p:par>
                            </p:childTnLst>
                          </p:cTn>
                        </p:par>
                        <p:par>
                          <p:cTn id="32" fill="hold">
                            <p:stCondLst>
                              <p:cond delay="0"/>
                            </p:stCondLst>
                            <p:childTnLst>
                              <p:par>
                                <p:cTn id="33" presetID="22" presetClass="entr" presetSubtype="8"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childTnLst>
                          </p:cTn>
                        </p:par>
                        <p:par>
                          <p:cTn id="40" fill="hold">
                            <p:stCondLst>
                              <p:cond delay="1000"/>
                            </p:stCondLst>
                            <p:childTnLst>
                              <p:par>
                                <p:cTn id="41" presetID="22" presetClass="entr" presetSubtype="8"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latin typeface="Georgia" charset="0"/>
                <a:ea typeface="Georgia" charset="0"/>
                <a:cs typeface="Georgia" charset="0"/>
              </a:rPr>
              <a:t>Saul’s Conversion</a:t>
            </a:r>
            <a:endParaRPr lang="en-US" sz="5400" dirty="0">
              <a:latin typeface="Georgia" charset="0"/>
              <a:ea typeface="Georgia" charset="0"/>
              <a:cs typeface="Georgia" charset="0"/>
            </a:endParaRPr>
          </a:p>
        </p:txBody>
      </p:sp>
      <p:sp>
        <p:nvSpPr>
          <p:cNvPr id="3" name="Subtitle 2"/>
          <p:cNvSpPr>
            <a:spLocks noGrp="1"/>
          </p:cNvSpPr>
          <p:nvPr>
            <p:ph type="subTitle" idx="1"/>
          </p:nvPr>
        </p:nvSpPr>
        <p:spPr>
          <a:xfrm>
            <a:off x="1143000" y="3602037"/>
            <a:ext cx="6858000" cy="2169175"/>
          </a:xfrm>
        </p:spPr>
        <p:txBody>
          <a:bodyPr>
            <a:normAutofit/>
          </a:bodyPr>
          <a:lstStyle/>
          <a:p>
            <a:r>
              <a:rPr lang="en-US" sz="3600" dirty="0" smtClean="0">
                <a:solidFill>
                  <a:srgbClr val="FFFF00"/>
                </a:solidFill>
                <a:latin typeface="Georgia" charset="0"/>
                <a:ea typeface="Georgia" charset="0"/>
                <a:cs typeface="Georgia" charset="0"/>
              </a:rPr>
              <a:t>“Present </a:t>
            </a:r>
            <a:r>
              <a:rPr lang="en-US" sz="3600" dirty="0">
                <a:solidFill>
                  <a:srgbClr val="FFFF00"/>
                </a:solidFill>
                <a:latin typeface="Georgia" charset="0"/>
                <a:ea typeface="Georgia" charset="0"/>
                <a:cs typeface="Georgia" charset="0"/>
              </a:rPr>
              <a:t>yourselves to God as those alive from the </a:t>
            </a:r>
            <a:r>
              <a:rPr lang="en-US" sz="3600" dirty="0" smtClean="0">
                <a:solidFill>
                  <a:srgbClr val="FFFF00"/>
                </a:solidFill>
                <a:latin typeface="Georgia" charset="0"/>
                <a:ea typeface="Georgia" charset="0"/>
                <a:cs typeface="Georgia" charset="0"/>
              </a:rPr>
              <a:t>dead</a:t>
            </a:r>
            <a:r>
              <a:rPr lang="mr-IN" sz="3600" dirty="0" smtClean="0">
                <a:solidFill>
                  <a:srgbClr val="FFFF00"/>
                </a:solidFill>
                <a:latin typeface="Georgia" charset="0"/>
                <a:ea typeface="Georgia" charset="0"/>
                <a:cs typeface="Georgia" charset="0"/>
              </a:rPr>
              <a:t>…</a:t>
            </a:r>
            <a:r>
              <a:rPr lang="en-US" sz="3600" dirty="0" smtClean="0">
                <a:solidFill>
                  <a:srgbClr val="FFFF00"/>
                </a:solidFill>
                <a:latin typeface="Georgia" charset="0"/>
                <a:ea typeface="Georgia" charset="0"/>
                <a:cs typeface="Georgia" charset="0"/>
              </a:rPr>
              <a:t>”</a:t>
            </a:r>
            <a:endParaRPr lang="en-US" sz="3600" dirty="0">
              <a:solidFill>
                <a:srgbClr val="FFFF00"/>
              </a:solidFill>
              <a:latin typeface="Georgia" charset="0"/>
              <a:ea typeface="Georgia" charset="0"/>
              <a:cs typeface="Georgia" charset="0"/>
            </a:endParaRPr>
          </a:p>
        </p:txBody>
      </p:sp>
    </p:spTree>
    <p:extLst>
      <p:ext uri="{BB962C8B-B14F-4D97-AF65-F5344CB8AC3E}">
        <p14:creationId xmlns:p14="http://schemas.microsoft.com/office/powerpoint/2010/main" val="1017997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1372</TotalTime>
  <Words>381</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Saul’s Conversion</vt:lpstr>
      <vt:lpstr>What does conversion look like? </vt:lpstr>
      <vt:lpstr>PowerPoint Presentation</vt:lpstr>
      <vt:lpstr>What does conversion look like?</vt:lpstr>
      <vt:lpstr>PowerPoint Presentation</vt:lpstr>
      <vt:lpstr>What does conversion look like?</vt:lpstr>
      <vt:lpstr>PowerPoint Presentation</vt:lpstr>
      <vt:lpstr>Saul’s Conversion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Saul’s Conversion</dc:title>
  <dc:creator>Microsoft Office User</dc:creator>
  <cp:lastModifiedBy>Jon Baize</cp:lastModifiedBy>
  <cp:revision>16</cp:revision>
  <dcterms:created xsi:type="dcterms:W3CDTF">2018-06-08T21:49:00Z</dcterms:created>
  <dcterms:modified xsi:type="dcterms:W3CDTF">2018-06-10T02:15:14Z</dcterms:modified>
</cp:coreProperties>
</file>