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9"/>
  </p:handoutMasterIdLst>
  <p:sldIdLst>
    <p:sldId id="256" r:id="rId2"/>
    <p:sldId id="308" r:id="rId3"/>
    <p:sldId id="346" r:id="rId4"/>
    <p:sldId id="345" r:id="rId5"/>
    <p:sldId id="350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49" r:id="rId15"/>
    <p:sldId id="362" r:id="rId16"/>
    <p:sldId id="363" r:id="rId17"/>
    <p:sldId id="364" r:id="rId1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8" autoAdjust="0"/>
    <p:restoredTop sz="94667"/>
  </p:normalViewPr>
  <p:slideViewPr>
    <p:cSldViewPr snapToGrid="0" snapToObjects="1">
      <p:cViewPr>
        <p:scale>
          <a:sx n="120" d="100"/>
          <a:sy n="120" d="100"/>
        </p:scale>
        <p:origin x="57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40FA4-D001-B840-BBD5-968733405356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F1054-4AC1-774B-9FF9-58C812C12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2327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3C633830-2244-49AE-BC4A-47F415C177C6}" type="datetimeFigureOut">
              <a:rPr lang="en-US" smtClean="0"/>
              <a:t>7/7/2018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6964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  <p15:guide id="2" pos="484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430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  <p15:guide id="2" pos="48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5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1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5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0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0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9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12598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9" pos="2124" userDrawn="1">
          <p15:clr>
            <a:srgbClr val="F26B43"/>
          </p15:clr>
        </p15:guide>
        <p15:guide id="10" pos="360" userDrawn="1">
          <p15:clr>
            <a:srgbClr val="F26B43"/>
          </p15:clr>
        </p15:guide>
        <p15:guide id="11" orient="horz" pos="432" userDrawn="1">
          <p15:clr>
            <a:srgbClr val="F26B43"/>
          </p15:clr>
        </p15:guide>
        <p15:guide id="12" pos="5400" userDrawn="1">
          <p15:clr>
            <a:srgbClr val="F26B43"/>
          </p15:clr>
        </p15:guide>
        <p15:guide id="13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714720"/>
            <a:ext cx="5275772" cy="1643684"/>
          </a:xfrm>
        </p:spPr>
        <p:txBody>
          <a:bodyPr/>
          <a:lstStyle/>
          <a:p>
            <a:r>
              <a:rPr lang="en-US" dirty="0"/>
              <a:t>Christian Evidences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4" y="3669350"/>
            <a:ext cx="8125838" cy="838777"/>
          </a:xfrm>
        </p:spPr>
        <p:txBody>
          <a:bodyPr>
            <a:noAutofit/>
          </a:bodyPr>
          <a:lstStyle/>
          <a:p>
            <a:r>
              <a:rPr lang="en-US" sz="4400" dirty="0"/>
              <a:t>Summer 2018</a:t>
            </a:r>
          </a:p>
          <a:p>
            <a:r>
              <a:rPr lang="en-US" sz="4400" dirty="0" smtClean="0"/>
              <a:t>July </a:t>
            </a:r>
            <a:r>
              <a:rPr lang="en-US" sz="4400" dirty="0"/>
              <a:t>8</a:t>
            </a:r>
            <a:r>
              <a:rPr lang="en-US" sz="4400" dirty="0" smtClean="0"/>
              <a:t>: Inspiration of the Scriptures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03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559678"/>
            <a:ext cx="3021628" cy="5664544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Internal evidence of inspiration?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82020" y="2748762"/>
            <a:ext cx="2708192" cy="128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Agreement </a:t>
            </a:r>
            <a:r>
              <a:rPr lang="en-US" sz="3200" b="1" smtClean="0">
                <a:solidFill>
                  <a:schemeClr val="bg1"/>
                </a:solidFill>
              </a:rPr>
              <a:t>with History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4558" y="5223480"/>
            <a:ext cx="5070991" cy="13368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”Black Obelisk of </a:t>
            </a:r>
            <a:r>
              <a:rPr lang="en-US" sz="2800" b="1" dirty="0" err="1" smtClean="0">
                <a:solidFill>
                  <a:schemeClr val="bg1"/>
                </a:solidFill>
              </a:rPr>
              <a:t>Shalmaneser</a:t>
            </a:r>
            <a:r>
              <a:rPr lang="en-US" sz="2800" b="1" dirty="0" smtClean="0">
                <a:solidFill>
                  <a:schemeClr val="bg1"/>
                </a:solidFill>
              </a:rPr>
              <a:t>” Depicts Jehu, King of Israel bringing tribute to Damascus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03" y="122214"/>
            <a:ext cx="38227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559678"/>
            <a:ext cx="3021628" cy="5664544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Internal evidence of inspiration?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82020" y="2748762"/>
            <a:ext cx="2708192" cy="128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Agreement </a:t>
            </a:r>
            <a:r>
              <a:rPr lang="en-US" sz="3200" b="1" smtClean="0">
                <a:solidFill>
                  <a:schemeClr val="bg1"/>
                </a:solidFill>
              </a:rPr>
              <a:t>with History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4557" y="4487839"/>
            <a:ext cx="5070991" cy="13368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”Black Obelisk of </a:t>
            </a:r>
            <a:r>
              <a:rPr lang="en-US" sz="2800" b="1" dirty="0" err="1" smtClean="0">
                <a:solidFill>
                  <a:schemeClr val="bg1"/>
                </a:solidFill>
              </a:rPr>
              <a:t>Shalmaneser</a:t>
            </a:r>
            <a:r>
              <a:rPr lang="en-US" sz="2800" b="1" dirty="0" smtClean="0">
                <a:solidFill>
                  <a:schemeClr val="bg1"/>
                </a:solidFill>
              </a:rPr>
              <a:t>” Depicts Jehu, King of Israel bringing tribute to Damascus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60" y="1084114"/>
            <a:ext cx="5220586" cy="332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559678"/>
            <a:ext cx="3021628" cy="5664544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Internal evidence of inspiration?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82020" y="2748762"/>
            <a:ext cx="2708192" cy="128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Agreement </a:t>
            </a:r>
            <a:r>
              <a:rPr lang="en-US" sz="3200" b="1" smtClean="0">
                <a:solidFill>
                  <a:schemeClr val="bg1"/>
                </a:solidFill>
              </a:rPr>
              <a:t>with History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377" y="4109570"/>
            <a:ext cx="3107478" cy="22912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”Sennacherib’s Annals</a:t>
            </a:r>
            <a:r>
              <a:rPr lang="en-US" sz="2800" b="1" smtClean="0">
                <a:solidFill>
                  <a:schemeClr val="bg1"/>
                </a:solidFill>
              </a:rPr>
              <a:t>” (~700 BC) boasts </a:t>
            </a:r>
            <a:r>
              <a:rPr lang="en-US" sz="2800" b="1" dirty="0" smtClean="0">
                <a:solidFill>
                  <a:schemeClr val="bg1"/>
                </a:solidFill>
              </a:rPr>
              <a:t>of Assyrian siege </a:t>
            </a:r>
            <a:r>
              <a:rPr lang="en-US" sz="2800" b="1" smtClean="0">
                <a:solidFill>
                  <a:schemeClr val="bg1"/>
                </a:solidFill>
              </a:rPr>
              <a:t>of Jerusalem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86" y="0"/>
            <a:ext cx="3290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559678"/>
            <a:ext cx="3021628" cy="5664544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Internal evidence of inspiration?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82020" y="2748762"/>
            <a:ext cx="2708192" cy="128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Agreement with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294" y="569066"/>
            <a:ext cx="5220586" cy="56551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legitimate points to be made about science in the Bible.</a:t>
            </a:r>
          </a:p>
          <a:p>
            <a:pPr lvl="1"/>
            <a:r>
              <a:rPr lang="en-US" sz="2800" i="1" dirty="0" smtClean="0"/>
              <a:t>i.e. quarantined lepers</a:t>
            </a:r>
          </a:p>
          <a:p>
            <a:r>
              <a:rPr lang="en-US" sz="2800" dirty="0" smtClean="0"/>
              <a:t>But be careful with the “scientific foreknowledge” argument.</a:t>
            </a:r>
          </a:p>
          <a:p>
            <a:pPr lvl="1"/>
            <a:r>
              <a:rPr lang="en-US" sz="2800" i="1" dirty="0" smtClean="0"/>
              <a:t>Isaiah 11:12 says flat earth?</a:t>
            </a:r>
          </a:p>
          <a:p>
            <a:pPr lvl="1"/>
            <a:r>
              <a:rPr lang="en-US" sz="2800" i="1" dirty="0" smtClean="0"/>
              <a:t>Job 38:35 predicting telephones?</a:t>
            </a:r>
          </a:p>
          <a:p>
            <a:pPr lvl="1"/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4136066" y="5061998"/>
            <a:ext cx="4455041" cy="13368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Bible is not a science textbook, and </a:t>
            </a:r>
            <a:r>
              <a:rPr lang="en-US" sz="2800" b="1" smtClean="0">
                <a:solidFill>
                  <a:schemeClr val="bg1"/>
                </a:solidFill>
              </a:rPr>
              <a:t>we shouldn’t try to use it as one.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6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714720"/>
            <a:ext cx="5275772" cy="1643684"/>
          </a:xfrm>
        </p:spPr>
        <p:txBody>
          <a:bodyPr/>
          <a:lstStyle/>
          <a:p>
            <a:r>
              <a:rPr lang="en-US" dirty="0"/>
              <a:t>Christian Evidences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4" y="3669350"/>
            <a:ext cx="8125838" cy="838777"/>
          </a:xfrm>
        </p:spPr>
        <p:txBody>
          <a:bodyPr>
            <a:noAutofit/>
          </a:bodyPr>
          <a:lstStyle/>
          <a:p>
            <a:r>
              <a:rPr lang="en-US" sz="4400" dirty="0"/>
              <a:t>Summer 2018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Next: Fulfilled Prophecies?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559678"/>
            <a:ext cx="3021628" cy="5664544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Internal evidence of inspiration?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82020" y="2748762"/>
            <a:ext cx="2708192" cy="128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Fulfilled Prophecies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294" y="569066"/>
            <a:ext cx="5220586" cy="56551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does the Bible defend it’s own claim of inspiration?</a:t>
            </a:r>
          </a:p>
          <a:p>
            <a:pPr lvl="1"/>
            <a:r>
              <a:rPr lang="en-US" sz="2800" i="1" dirty="0" smtClean="0"/>
              <a:t>Deuteronomy 18:20-21</a:t>
            </a:r>
          </a:p>
          <a:p>
            <a:pPr lvl="1"/>
            <a:r>
              <a:rPr lang="en-US" sz="2800" i="1" dirty="0" smtClean="0"/>
              <a:t>Isaiah 41:21-23</a:t>
            </a:r>
          </a:p>
          <a:p>
            <a:pPr lvl="1"/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4136066" y="3115340"/>
            <a:ext cx="4455041" cy="27199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Bible makes clear that the ability to </a:t>
            </a:r>
            <a:r>
              <a:rPr lang="en-US" sz="2800" b="1" smtClean="0">
                <a:solidFill>
                  <a:schemeClr val="bg1"/>
                </a:solidFill>
              </a:rPr>
              <a:t>declare what will happen before it happens provides a stamp of divine approval.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4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559678"/>
            <a:ext cx="3021628" cy="5664544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Internal evidence of inspiration?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82020" y="2748762"/>
            <a:ext cx="2708192" cy="128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Fulfilled Prophecies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294" y="569066"/>
            <a:ext cx="5220586" cy="56551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Importance of the Dead Sea Scrolls found at Qumran</a:t>
            </a:r>
          </a:p>
          <a:p>
            <a:pPr lvl="1"/>
            <a:r>
              <a:rPr lang="en-US" sz="2600" i="1" dirty="0" smtClean="0"/>
              <a:t>Discovered in 1947</a:t>
            </a:r>
          </a:p>
          <a:p>
            <a:pPr lvl="1"/>
            <a:r>
              <a:rPr lang="en-US" sz="2600" i="1" dirty="0" smtClean="0"/>
              <a:t>Complete set of the Hebrew Bible (except the book of Esther)</a:t>
            </a:r>
          </a:p>
          <a:p>
            <a:pPr lvl="1"/>
            <a:r>
              <a:rPr lang="en-US" sz="2600" i="1" dirty="0" smtClean="0"/>
              <a:t>Most scrolls and fragments date to Hellenistic period (300 BC)</a:t>
            </a:r>
          </a:p>
          <a:p>
            <a:pPr lvl="1"/>
            <a:r>
              <a:rPr lang="en-US" sz="2600" i="1" dirty="0" smtClean="0"/>
              <a:t>Manuscripts 1000 years older than any previously found</a:t>
            </a:r>
          </a:p>
          <a:p>
            <a:pPr lvl="1"/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3657600" y="5411971"/>
            <a:ext cx="5411973" cy="10080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We have all the OT prophecies about Christ preserved </a:t>
            </a:r>
            <a:r>
              <a:rPr lang="en-US" sz="2400" b="1" smtClean="0">
                <a:solidFill>
                  <a:schemeClr val="bg1"/>
                </a:solidFill>
              </a:rPr>
              <a:t>from before His birth.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Purposes of this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To strengthen our own faith through the examination of evidence.</a:t>
            </a:r>
          </a:p>
          <a:p>
            <a:r>
              <a:rPr lang="en-US" sz="4000" dirty="0"/>
              <a:t>To equip ourselves with the tools needed to defend our faith.</a:t>
            </a:r>
          </a:p>
        </p:txBody>
      </p:sp>
    </p:spTree>
    <p:extLst>
      <p:ext uri="{BB962C8B-B14F-4D97-AF65-F5344CB8AC3E}">
        <p14:creationId xmlns:p14="http://schemas.microsoft.com/office/powerpoint/2010/main" val="171606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78" y="601802"/>
            <a:ext cx="3121466" cy="4952492"/>
          </a:xfrm>
        </p:spPr>
        <p:txBody>
          <a:bodyPr>
            <a:normAutofit/>
          </a:bodyPr>
          <a:lstStyle/>
          <a:p>
            <a:r>
              <a:rPr lang="en-US" dirty="0" smtClean="0"/>
              <a:t>Foundations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106" y="538070"/>
            <a:ext cx="4961394" cy="569763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4800" b="1" u="sng" dirty="0"/>
              <a:t>God</a:t>
            </a:r>
            <a:r>
              <a:rPr lang="en-US" sz="3500" dirty="0"/>
              <a:t>, personal, eternal, all-powerful, created the world and sustains it.</a:t>
            </a:r>
          </a:p>
          <a:p>
            <a:pPr>
              <a:spcBef>
                <a:spcPts val="0"/>
              </a:spcBef>
            </a:pPr>
            <a:r>
              <a:rPr lang="en-US" sz="4800" b="1" u="sng" dirty="0">
                <a:solidFill>
                  <a:schemeClr val="tx1"/>
                </a:solidFill>
              </a:rPr>
              <a:t>Jesus</a:t>
            </a:r>
            <a:r>
              <a:rPr lang="en-US" sz="3500" dirty="0">
                <a:solidFill>
                  <a:schemeClr val="tx1"/>
                </a:solidFill>
              </a:rPr>
              <a:t> of Nazareth lived the life written in the four gospels, died, and rose from the dead.</a:t>
            </a:r>
          </a:p>
          <a:p>
            <a:pPr>
              <a:spcBef>
                <a:spcPts val="0"/>
              </a:spcBef>
            </a:pPr>
            <a:r>
              <a:rPr lang="en-US" sz="4800" b="1" u="sng" dirty="0">
                <a:solidFill>
                  <a:srgbClr val="FFFF00"/>
                </a:solidFill>
              </a:rPr>
              <a:t>The Bible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3500" dirty="0">
                <a:solidFill>
                  <a:srgbClr val="FFFF00"/>
                </a:solidFill>
              </a:rPr>
              <a:t>is the true, infallible, unchanged, inspired word of God</a:t>
            </a:r>
            <a:r>
              <a:rPr lang="en-US" sz="3500" dirty="0" smtClean="0">
                <a:solidFill>
                  <a:srgbClr val="FFFF00"/>
                </a:solidFill>
              </a:rPr>
              <a:t>.</a:t>
            </a:r>
            <a:endParaRPr lang="en-US" sz="3500" dirty="0">
              <a:solidFill>
                <a:srgbClr val="FFFF00"/>
              </a:solidFill>
            </a:endParaRPr>
          </a:p>
          <a:p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356941" y="1732032"/>
            <a:ext cx="1532059" cy="4369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3 classes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6940" y="3656168"/>
            <a:ext cx="1532060" cy="4369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>3 </a:t>
            </a:r>
            <a:r>
              <a:rPr lang="en-US" sz="2800" dirty="0" smtClean="0">
                <a:solidFill>
                  <a:schemeClr val="bg1"/>
                </a:solidFill>
              </a:rPr>
              <a:t>classes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5580305"/>
            <a:ext cx="1755400" cy="4369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>3-4 classes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5184" y="494416"/>
            <a:ext cx="2661318" cy="22776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Bible is the true, inspired, unchanged word of God.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5184" y="3370115"/>
            <a:ext cx="2661318" cy="27247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 am accountable for learning and living what it teaches. 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664566" y="3057308"/>
            <a:ext cx="2862551" cy="1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5746961" y="2685463"/>
            <a:ext cx="697763" cy="846496"/>
          </a:xfrm>
          <a:prstGeom prst="downArrow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71500" y="4237462"/>
            <a:ext cx="2875430" cy="1274707"/>
          </a:xfrm>
        </p:spPr>
        <p:txBody>
          <a:bodyPr/>
          <a:lstStyle/>
          <a:p>
            <a:r>
              <a:rPr lang="en-US" dirty="0" smtClean="0"/>
              <a:t>Belief and Trust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66541" y="1041509"/>
            <a:ext cx="1532059" cy="4369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Evidence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66540" y="1529955"/>
            <a:ext cx="1532059" cy="4369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>Evidence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66540" y="2018401"/>
            <a:ext cx="1532059" cy="4369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>Evidence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7060580" y="1622865"/>
            <a:ext cx="1168773" cy="4369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Belief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7073815" y="4514018"/>
            <a:ext cx="1142304" cy="4369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>Trust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460274" y="1335736"/>
            <a:ext cx="382184" cy="1"/>
          </a:xfrm>
          <a:prstGeom prst="straightConnector1">
            <a:avLst/>
          </a:prstGeom>
          <a:ln w="50800">
            <a:solidFill>
              <a:srgbClr val="92D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60272" y="1733197"/>
            <a:ext cx="382184" cy="1"/>
          </a:xfrm>
          <a:prstGeom prst="straightConnector1">
            <a:avLst/>
          </a:prstGeom>
          <a:ln w="50800">
            <a:solidFill>
              <a:srgbClr val="92D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60272" y="2221642"/>
            <a:ext cx="382184" cy="1"/>
          </a:xfrm>
          <a:prstGeom prst="straightConnector1">
            <a:avLst/>
          </a:prstGeom>
          <a:ln w="50800">
            <a:solidFill>
              <a:srgbClr val="92D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79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16" y="559678"/>
            <a:ext cx="2755814" cy="5664544"/>
          </a:xfrm>
        </p:spPr>
        <p:txBody>
          <a:bodyPr>
            <a:noAutofit/>
          </a:bodyPr>
          <a:lstStyle/>
          <a:p>
            <a:r>
              <a:rPr lang="en-US" sz="4000" dirty="0" smtClean="0"/>
              <a:t>Do we have the same Bible that was written?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/>
              <a:t>How many manuscripts do we have?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How closely are they dated to the originals?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How much consistency exists between them?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How was the canon decided on?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Are there other books?</a:t>
            </a:r>
          </a:p>
        </p:txBody>
      </p:sp>
    </p:spTree>
    <p:extLst>
      <p:ext uri="{BB962C8B-B14F-4D97-AF65-F5344CB8AC3E}">
        <p14:creationId xmlns:p14="http://schemas.microsoft.com/office/powerpoint/2010/main" val="11134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5664544"/>
          </a:xfrm>
        </p:spPr>
        <p:txBody>
          <a:bodyPr>
            <a:noAutofit/>
          </a:bodyPr>
          <a:lstStyle/>
          <a:p>
            <a:r>
              <a:rPr lang="en-US" sz="4000" dirty="0" smtClean="0"/>
              <a:t>Is the Bible inspired? (from God)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/>
              <a:t>Does it claim to be a message from God?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Is there internal evidence of its inspiration?</a:t>
            </a:r>
          </a:p>
          <a:p>
            <a:pPr marL="295275" indent="0">
              <a:buFont typeface="Courier New" charset="0"/>
              <a:buChar char="o"/>
            </a:pPr>
            <a:r>
              <a:rPr lang="en-US" sz="3200" i="1" dirty="0" smtClean="0"/>
              <a:t> Unity/cohesion</a:t>
            </a:r>
          </a:p>
          <a:p>
            <a:pPr marL="295275" indent="0">
              <a:lnSpc>
                <a:spcPct val="100000"/>
              </a:lnSpc>
              <a:buFont typeface="Courier New" charset="0"/>
              <a:buChar char="o"/>
            </a:pPr>
            <a:r>
              <a:rPr lang="en-US" sz="3200" i="1" dirty="0" smtClean="0"/>
              <a:t> Agreement with 	history/science</a:t>
            </a:r>
          </a:p>
          <a:p>
            <a:pPr marL="295275" indent="0">
              <a:buFont typeface="Courier New" charset="0"/>
              <a:buChar char="o"/>
            </a:pPr>
            <a:r>
              <a:rPr lang="en-US" sz="3200" i="1" dirty="0" smtClean="0"/>
              <a:t> Fulfilled prophecy</a:t>
            </a:r>
          </a:p>
        </p:txBody>
      </p:sp>
    </p:spTree>
    <p:extLst>
      <p:ext uri="{BB962C8B-B14F-4D97-AF65-F5344CB8AC3E}">
        <p14:creationId xmlns:p14="http://schemas.microsoft.com/office/powerpoint/2010/main" val="1470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5664544"/>
          </a:xfrm>
        </p:spPr>
        <p:txBody>
          <a:bodyPr>
            <a:noAutofit/>
          </a:bodyPr>
          <a:lstStyle/>
          <a:p>
            <a:r>
              <a:rPr lang="en-US" sz="4000" dirty="0" smtClean="0"/>
              <a:t>Does the Bible claim to be God’s word?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9066"/>
            <a:ext cx="4960088" cy="5991222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/>
              <a:t>2500 references in Scripture to God as source.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Deuteronomy 31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“Thus says the Lord</a:t>
            </a:r>
            <a:r>
              <a:rPr lang="mr-IN" sz="3200" dirty="0" smtClean="0"/>
              <a:t>…</a:t>
            </a:r>
            <a:r>
              <a:rPr lang="en-US" sz="3200" dirty="0" smtClean="0"/>
              <a:t>”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2 Samuel 23/Acts 4:25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Luke 24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1 Timothy 5:17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1 Thessalonians 2:13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2 Peter 3:16</a:t>
            </a:r>
          </a:p>
        </p:txBody>
      </p:sp>
    </p:spTree>
    <p:extLst>
      <p:ext uri="{BB962C8B-B14F-4D97-AF65-F5344CB8AC3E}">
        <p14:creationId xmlns:p14="http://schemas.microsoft.com/office/powerpoint/2010/main" val="11871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559678"/>
            <a:ext cx="3021628" cy="5664544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Internal evidence </a:t>
            </a:r>
            <a:r>
              <a:rPr lang="en-US" sz="4000" smtClean="0"/>
              <a:t>of inspiration?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9066"/>
            <a:ext cx="4960088" cy="5991222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/>
              <a:t>40 authors, writing over 1500 year time span.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In various locations, from different backgrounds.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Written in 3 languages, in a variety of styles/genres.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3094" y="4528040"/>
            <a:ext cx="4686299" cy="11391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Yet there is a unity of theme </a:t>
            </a:r>
            <a:r>
              <a:rPr lang="en-US" sz="3200" b="1" smtClean="0">
                <a:solidFill>
                  <a:schemeClr val="bg1"/>
                </a:solidFill>
              </a:rPr>
              <a:t>and doctrine.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020" y="2583876"/>
            <a:ext cx="2708192" cy="16161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Unity and Cohesion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(Ps. 119:160)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559678"/>
            <a:ext cx="3021628" cy="5664544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Internal evidence of inspiration?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62648"/>
            <a:ext cx="4959350" cy="4807667"/>
          </a:xfrm>
        </p:spPr>
      </p:pic>
      <p:sp>
        <p:nvSpPr>
          <p:cNvPr id="5" name="Rectangle 4"/>
          <p:cNvSpPr/>
          <p:nvPr/>
        </p:nvSpPr>
        <p:spPr>
          <a:xfrm>
            <a:off x="582020" y="2748762"/>
            <a:ext cx="2708192" cy="128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Agreement </a:t>
            </a:r>
            <a:r>
              <a:rPr lang="en-US" sz="3200" b="1" smtClean="0">
                <a:solidFill>
                  <a:schemeClr val="bg1"/>
                </a:solidFill>
              </a:rPr>
              <a:t>with History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5202214"/>
            <a:ext cx="4959349" cy="13368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”Tel-Dan Steele”, 870 BC* Reference to “House of David”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3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</a:majorFont>
      <a:minorFont>
        <a:latin typeface="Corbel" panose="020B0503020204020204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21149</TotalTime>
  <Words>575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Headlines</vt:lpstr>
      <vt:lpstr>Christian Evidences</vt:lpstr>
      <vt:lpstr>Purposes of this study</vt:lpstr>
      <vt:lpstr>Foundations of Faith</vt:lpstr>
      <vt:lpstr>Belief and Trust</vt:lpstr>
      <vt:lpstr>Do we have the same Bible that was written?</vt:lpstr>
      <vt:lpstr>Is the Bible inspired? (from God)</vt:lpstr>
      <vt:lpstr>Does the Bible claim to be God’s word?</vt:lpstr>
      <vt:lpstr>Internal evidence of inspiration?</vt:lpstr>
      <vt:lpstr>Internal evidence of inspiration?</vt:lpstr>
      <vt:lpstr>Internal evidence of inspiration?</vt:lpstr>
      <vt:lpstr>Internal evidence of inspiration?</vt:lpstr>
      <vt:lpstr>Internal evidence of inspiration?</vt:lpstr>
      <vt:lpstr>Internal evidence of inspiration?</vt:lpstr>
      <vt:lpstr>Christian Evidences</vt:lpstr>
      <vt:lpstr>Internal evidence of inspiration?</vt:lpstr>
      <vt:lpstr>PowerPoint Presentation</vt:lpstr>
      <vt:lpstr>Internal evidence of inspiration?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Evidences</dc:title>
  <dc:creator>Microsoft Office User</dc:creator>
  <cp:lastModifiedBy>Jon Baize</cp:lastModifiedBy>
  <cp:revision>144</cp:revision>
  <cp:lastPrinted>2018-06-21T00:17:49Z</cp:lastPrinted>
  <dcterms:created xsi:type="dcterms:W3CDTF">2018-05-28T15:14:19Z</dcterms:created>
  <dcterms:modified xsi:type="dcterms:W3CDTF">2018-07-07T22:43:58Z</dcterms:modified>
</cp:coreProperties>
</file>