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96" r:id="rId3"/>
    <p:sldId id="297" r:id="rId4"/>
    <p:sldId id="258" r:id="rId5"/>
    <p:sldId id="286" r:id="rId6"/>
    <p:sldId id="259" r:id="rId7"/>
    <p:sldId id="260" r:id="rId8"/>
    <p:sldId id="287" r:id="rId9"/>
    <p:sldId id="288" r:id="rId10"/>
    <p:sldId id="289" r:id="rId11"/>
    <p:sldId id="290" r:id="rId12"/>
    <p:sldId id="321" r:id="rId13"/>
    <p:sldId id="291" r:id="rId14"/>
    <p:sldId id="292" r:id="rId15"/>
    <p:sldId id="293" r:id="rId16"/>
    <p:sldId id="294" r:id="rId17"/>
    <p:sldId id="295" r:id="rId18"/>
    <p:sldId id="298" r:id="rId19"/>
    <p:sldId id="300" r:id="rId20"/>
    <p:sldId id="299" r:id="rId21"/>
    <p:sldId id="302" r:id="rId22"/>
    <p:sldId id="303" r:id="rId23"/>
    <p:sldId id="304" r:id="rId24"/>
    <p:sldId id="305" r:id="rId25"/>
    <p:sldId id="306" r:id="rId26"/>
    <p:sldId id="307" r:id="rId27"/>
    <p:sldId id="308" r:id="rId28"/>
    <p:sldId id="309" r:id="rId29"/>
    <p:sldId id="310" r:id="rId30"/>
    <p:sldId id="311" r:id="rId31"/>
    <p:sldId id="312" r:id="rId32"/>
    <p:sldId id="313" r:id="rId33"/>
    <p:sldId id="314" r:id="rId34"/>
    <p:sldId id="315" r:id="rId35"/>
    <p:sldId id="316" r:id="rId36"/>
    <p:sldId id="317" r:id="rId37"/>
    <p:sldId id="318" r:id="rId38"/>
    <p:sldId id="319" r:id="rId39"/>
    <p:sldId id="320"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42" d="100"/>
          <a:sy n="42" d="100"/>
        </p:scale>
        <p:origin x="72" y="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0EFF0B-5F33-4A97-B063-AD1F0C838EC1}" type="datetimeFigureOut">
              <a:rPr lang="en-US" smtClean="0"/>
              <a:t>12/30/2018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1A43C0A-7F07-4C3F-9F9D-AF5C04FB4EB5}" type="slidenum">
              <a:rPr lang="en-US" smtClean="0"/>
              <a:t>‹#›</a:t>
            </a:fld>
            <a:endParaRPr lang="en-US" dirty="0"/>
          </a:p>
        </p:txBody>
      </p:sp>
    </p:spTree>
    <p:extLst>
      <p:ext uri="{BB962C8B-B14F-4D97-AF65-F5344CB8AC3E}">
        <p14:creationId xmlns:p14="http://schemas.microsoft.com/office/powerpoint/2010/main" val="1553433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0EFF0B-5F33-4A97-B063-AD1F0C838EC1}" type="datetimeFigureOut">
              <a:rPr lang="en-US" smtClean="0"/>
              <a:t>12/30/2018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A43C0A-7F07-4C3F-9F9D-AF5C04FB4EB5}" type="slidenum">
              <a:rPr lang="en-US" smtClean="0"/>
              <a:t>‹#›</a:t>
            </a:fld>
            <a:endParaRPr lang="en-US" dirty="0"/>
          </a:p>
        </p:txBody>
      </p:sp>
    </p:spTree>
    <p:extLst>
      <p:ext uri="{BB962C8B-B14F-4D97-AF65-F5344CB8AC3E}">
        <p14:creationId xmlns:p14="http://schemas.microsoft.com/office/powerpoint/2010/main" val="230858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0EFF0B-5F33-4A97-B063-AD1F0C838EC1}" type="datetimeFigureOut">
              <a:rPr lang="en-US" smtClean="0"/>
              <a:t>12/30/2018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A43C0A-7F07-4C3F-9F9D-AF5C04FB4EB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01048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70EFF0B-5F33-4A97-B063-AD1F0C838EC1}" type="datetimeFigureOut">
              <a:rPr lang="en-US" smtClean="0"/>
              <a:t>12/30/2018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A43C0A-7F07-4C3F-9F9D-AF5C04FB4EB5}" type="slidenum">
              <a:rPr lang="en-US" smtClean="0"/>
              <a:t>‹#›</a:t>
            </a:fld>
            <a:endParaRPr lang="en-US" dirty="0"/>
          </a:p>
        </p:txBody>
      </p:sp>
    </p:spTree>
    <p:extLst>
      <p:ext uri="{BB962C8B-B14F-4D97-AF65-F5344CB8AC3E}">
        <p14:creationId xmlns:p14="http://schemas.microsoft.com/office/powerpoint/2010/main" val="37410335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70EFF0B-5F33-4A97-B063-AD1F0C838EC1}" type="datetimeFigureOut">
              <a:rPr lang="en-US" smtClean="0"/>
              <a:t>12/30/2018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A43C0A-7F07-4C3F-9F9D-AF5C04FB4EB5}"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8082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70EFF0B-5F33-4A97-B063-AD1F0C838EC1}" type="datetimeFigureOut">
              <a:rPr lang="en-US" smtClean="0"/>
              <a:t>12/30/2018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A43C0A-7F07-4C3F-9F9D-AF5C04FB4EB5}" type="slidenum">
              <a:rPr lang="en-US" smtClean="0"/>
              <a:t>‹#›</a:t>
            </a:fld>
            <a:endParaRPr lang="en-US" dirty="0"/>
          </a:p>
        </p:txBody>
      </p:sp>
    </p:spTree>
    <p:extLst>
      <p:ext uri="{BB962C8B-B14F-4D97-AF65-F5344CB8AC3E}">
        <p14:creationId xmlns:p14="http://schemas.microsoft.com/office/powerpoint/2010/main" val="3734792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0EFF0B-5F33-4A97-B063-AD1F0C838EC1}" type="datetimeFigureOut">
              <a:rPr lang="en-US" smtClean="0"/>
              <a:t>12/30/2018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A43C0A-7F07-4C3F-9F9D-AF5C04FB4EB5}" type="slidenum">
              <a:rPr lang="en-US" smtClean="0"/>
              <a:t>‹#›</a:t>
            </a:fld>
            <a:endParaRPr lang="en-US" dirty="0"/>
          </a:p>
        </p:txBody>
      </p:sp>
    </p:spTree>
    <p:extLst>
      <p:ext uri="{BB962C8B-B14F-4D97-AF65-F5344CB8AC3E}">
        <p14:creationId xmlns:p14="http://schemas.microsoft.com/office/powerpoint/2010/main" val="2679714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0EFF0B-5F33-4A97-B063-AD1F0C838EC1}" type="datetimeFigureOut">
              <a:rPr lang="en-US" smtClean="0"/>
              <a:t>12/30/2018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A43C0A-7F07-4C3F-9F9D-AF5C04FB4EB5}" type="slidenum">
              <a:rPr lang="en-US" smtClean="0"/>
              <a:t>‹#›</a:t>
            </a:fld>
            <a:endParaRPr lang="en-US" dirty="0"/>
          </a:p>
        </p:txBody>
      </p:sp>
    </p:spTree>
    <p:extLst>
      <p:ext uri="{BB962C8B-B14F-4D97-AF65-F5344CB8AC3E}">
        <p14:creationId xmlns:p14="http://schemas.microsoft.com/office/powerpoint/2010/main" val="3597958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60" name="Shape 60"/>
          <p:cNvSpPr>
            <a:spLocks noGrp="1"/>
          </p:cNvSpPr>
          <p:nvPr>
            <p:ph type="title"/>
          </p:nvPr>
        </p:nvSpPr>
        <p:spPr>
          <a:prstGeom prst="rect">
            <a:avLst/>
          </a:prstGeom>
        </p:spPr>
        <p:txBody>
          <a:bodyPr/>
          <a:lstStyle/>
          <a:p>
            <a:r>
              <a:t>Title Text</a:t>
            </a:r>
          </a:p>
        </p:txBody>
      </p:sp>
      <p:sp>
        <p:nvSpPr>
          <p:cNvPr id="61" name="Shape 61"/>
          <p:cNvSpPr>
            <a:spLocks noGrp="1"/>
          </p:cNvSpPr>
          <p:nvPr>
            <p:ph type="sldNum" sz="quarter" idx="2"/>
          </p:nvPr>
        </p:nvSpPr>
        <p:spPr>
          <a:prstGeom prst="rect">
            <a:avLst/>
          </a:prstGeom>
        </p:spPr>
        <p:txBody>
          <a:bodyPr/>
          <a:lstStyle/>
          <a:p>
            <a:fld id="{86CB4B4D-7CA3-9044-876B-883B54F8677D}" type="slidenum">
              <a:t>‹#›</a:t>
            </a:fld>
            <a:endParaRPr dirty="0"/>
          </a:p>
        </p:txBody>
      </p:sp>
    </p:spTree>
    <p:extLst>
      <p:ext uri="{BB962C8B-B14F-4D97-AF65-F5344CB8AC3E}">
        <p14:creationId xmlns:p14="http://schemas.microsoft.com/office/powerpoint/2010/main" val="221713848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70EFF0B-5F33-4A97-B063-AD1F0C838EC1}" type="datetimeFigureOut">
              <a:rPr lang="en-US" smtClean="0"/>
              <a:t>12/30/2018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1A43C0A-7F07-4C3F-9F9D-AF5C04FB4EB5}" type="slidenum">
              <a:rPr lang="en-US" smtClean="0"/>
              <a:t>‹#›</a:t>
            </a:fld>
            <a:endParaRPr lang="en-US" dirty="0"/>
          </a:p>
        </p:txBody>
      </p:sp>
    </p:spTree>
    <p:extLst>
      <p:ext uri="{BB962C8B-B14F-4D97-AF65-F5344CB8AC3E}">
        <p14:creationId xmlns:p14="http://schemas.microsoft.com/office/powerpoint/2010/main" val="711828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0EFF0B-5F33-4A97-B063-AD1F0C838EC1}" type="datetimeFigureOut">
              <a:rPr lang="en-US" smtClean="0"/>
              <a:t>12/30/2018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1A43C0A-7F07-4C3F-9F9D-AF5C04FB4EB5}" type="slidenum">
              <a:rPr lang="en-US" smtClean="0"/>
              <a:t>‹#›</a:t>
            </a:fld>
            <a:endParaRPr lang="en-US" dirty="0"/>
          </a:p>
        </p:txBody>
      </p:sp>
    </p:spTree>
    <p:extLst>
      <p:ext uri="{BB962C8B-B14F-4D97-AF65-F5344CB8AC3E}">
        <p14:creationId xmlns:p14="http://schemas.microsoft.com/office/powerpoint/2010/main" val="2874135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0EFF0B-5F33-4A97-B063-AD1F0C838EC1}" type="datetimeFigureOut">
              <a:rPr lang="en-US" smtClean="0"/>
              <a:t>12/30/2018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1A43C0A-7F07-4C3F-9F9D-AF5C04FB4EB5}" type="slidenum">
              <a:rPr lang="en-US" smtClean="0"/>
              <a:t>‹#›</a:t>
            </a:fld>
            <a:endParaRPr lang="en-US" dirty="0"/>
          </a:p>
        </p:txBody>
      </p:sp>
    </p:spTree>
    <p:extLst>
      <p:ext uri="{BB962C8B-B14F-4D97-AF65-F5344CB8AC3E}">
        <p14:creationId xmlns:p14="http://schemas.microsoft.com/office/powerpoint/2010/main" val="2114896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70EFF0B-5F33-4A97-B063-AD1F0C838EC1}" type="datetimeFigureOut">
              <a:rPr lang="en-US" smtClean="0"/>
              <a:t>12/30/2018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1A43C0A-7F07-4C3F-9F9D-AF5C04FB4EB5}" type="slidenum">
              <a:rPr lang="en-US" smtClean="0"/>
              <a:t>‹#›</a:t>
            </a:fld>
            <a:endParaRPr lang="en-US" dirty="0"/>
          </a:p>
        </p:txBody>
      </p:sp>
    </p:spTree>
    <p:extLst>
      <p:ext uri="{BB962C8B-B14F-4D97-AF65-F5344CB8AC3E}">
        <p14:creationId xmlns:p14="http://schemas.microsoft.com/office/powerpoint/2010/main" val="955548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70EFF0B-5F33-4A97-B063-AD1F0C838EC1}" type="datetimeFigureOut">
              <a:rPr lang="en-US" smtClean="0"/>
              <a:t>12/30/2018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1A43C0A-7F07-4C3F-9F9D-AF5C04FB4EB5}" type="slidenum">
              <a:rPr lang="en-US" smtClean="0"/>
              <a:t>‹#›</a:t>
            </a:fld>
            <a:endParaRPr lang="en-US" dirty="0"/>
          </a:p>
        </p:txBody>
      </p:sp>
    </p:spTree>
    <p:extLst>
      <p:ext uri="{BB962C8B-B14F-4D97-AF65-F5344CB8AC3E}">
        <p14:creationId xmlns:p14="http://schemas.microsoft.com/office/powerpoint/2010/main" val="2714839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EFF0B-5F33-4A97-B063-AD1F0C838EC1}" type="datetimeFigureOut">
              <a:rPr lang="en-US" smtClean="0"/>
              <a:t>12/30/2018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1A43C0A-7F07-4C3F-9F9D-AF5C04FB4EB5}" type="slidenum">
              <a:rPr lang="en-US" smtClean="0"/>
              <a:t>‹#›</a:t>
            </a:fld>
            <a:endParaRPr lang="en-US" dirty="0"/>
          </a:p>
        </p:txBody>
      </p:sp>
    </p:spTree>
    <p:extLst>
      <p:ext uri="{BB962C8B-B14F-4D97-AF65-F5344CB8AC3E}">
        <p14:creationId xmlns:p14="http://schemas.microsoft.com/office/powerpoint/2010/main" val="2936563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0EFF0B-5F33-4A97-B063-AD1F0C838EC1}" type="datetimeFigureOut">
              <a:rPr lang="en-US" smtClean="0"/>
              <a:t>12/30/2018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1A43C0A-7F07-4C3F-9F9D-AF5C04FB4EB5}" type="slidenum">
              <a:rPr lang="en-US" smtClean="0"/>
              <a:t>‹#›</a:t>
            </a:fld>
            <a:endParaRPr lang="en-US" dirty="0"/>
          </a:p>
        </p:txBody>
      </p:sp>
    </p:spTree>
    <p:extLst>
      <p:ext uri="{BB962C8B-B14F-4D97-AF65-F5344CB8AC3E}">
        <p14:creationId xmlns:p14="http://schemas.microsoft.com/office/powerpoint/2010/main" val="694915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0EFF0B-5F33-4A97-B063-AD1F0C838EC1}" type="datetimeFigureOut">
              <a:rPr lang="en-US" smtClean="0"/>
              <a:t>12/30/2018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1A43C0A-7F07-4C3F-9F9D-AF5C04FB4EB5}" type="slidenum">
              <a:rPr lang="en-US" smtClean="0"/>
              <a:t>‹#›</a:t>
            </a:fld>
            <a:endParaRPr lang="en-US" dirty="0"/>
          </a:p>
        </p:txBody>
      </p:sp>
    </p:spTree>
    <p:extLst>
      <p:ext uri="{BB962C8B-B14F-4D97-AF65-F5344CB8AC3E}">
        <p14:creationId xmlns:p14="http://schemas.microsoft.com/office/powerpoint/2010/main" val="3824784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70EFF0B-5F33-4A97-B063-AD1F0C838EC1}" type="datetimeFigureOut">
              <a:rPr lang="en-US" smtClean="0"/>
              <a:t>12/30/2018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1A43C0A-7F07-4C3F-9F9D-AF5C04FB4EB5}" type="slidenum">
              <a:rPr lang="en-US" smtClean="0"/>
              <a:t>‹#›</a:t>
            </a:fld>
            <a:endParaRPr lang="en-US" dirty="0"/>
          </a:p>
        </p:txBody>
      </p:sp>
    </p:spTree>
    <p:extLst>
      <p:ext uri="{BB962C8B-B14F-4D97-AF65-F5344CB8AC3E}">
        <p14:creationId xmlns:p14="http://schemas.microsoft.com/office/powerpoint/2010/main" val="36849514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9228" y="1889848"/>
            <a:ext cx="3429000" cy="4695391"/>
          </a:xfrm>
        </p:spPr>
        <p:txBody>
          <a:bodyPr>
            <a:normAutofit/>
          </a:bodyPr>
          <a:lstStyle/>
          <a:p>
            <a:pPr algn="ctr"/>
            <a:r>
              <a:rPr lang="en-US" dirty="0" smtClean="0"/>
              <a:t>Hosea and Amos</a:t>
            </a:r>
            <a:br>
              <a:rPr lang="en-US" dirty="0" smtClean="0"/>
            </a:br>
            <a:r>
              <a:rPr lang="en-US" dirty="0" smtClean="0"/>
              <a:t/>
            </a:r>
            <a:br>
              <a:rPr lang="en-US" dirty="0" smtClean="0"/>
            </a:br>
            <a:r>
              <a:rPr lang="en-US" dirty="0" smtClean="0">
                <a:solidFill>
                  <a:srgbClr val="FF0000"/>
                </a:solidFill>
              </a:rPr>
              <a:t>God’s Warning to His People</a:t>
            </a:r>
            <a:endParaRPr lang="en-US" dirty="0">
              <a:solidFill>
                <a:srgbClr val="FF0000"/>
              </a:solidFill>
            </a:endParaRPr>
          </a:p>
        </p:txBody>
      </p:sp>
      <p:pic>
        <p:nvPicPr>
          <p:cNvPr id="3" name="Hosea -Gods Love.jpg"/>
          <p:cNvPicPr>
            <a:picLocks noChangeAspect="1"/>
          </p:cNvPicPr>
          <p:nvPr/>
        </p:nvPicPr>
        <p:blipFill rotWithShape="1">
          <a:blip r:embed="rId2">
            <a:extLst/>
          </a:blip>
          <a:srcRect t="1190" r="16632"/>
          <a:stretch/>
        </p:blipFill>
        <p:spPr>
          <a:xfrm>
            <a:off x="1782149" y="1"/>
            <a:ext cx="4843138" cy="3234170"/>
          </a:xfrm>
          <a:prstGeom prst="rect">
            <a:avLst/>
          </a:prstGeom>
          <a:ln w="12700">
            <a:miter lim="400000"/>
          </a:ln>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149" y="3225646"/>
            <a:ext cx="4843138" cy="3632354"/>
          </a:xfrm>
          <a:prstGeom prst="rect">
            <a:avLst/>
          </a:prstGeom>
        </p:spPr>
      </p:pic>
    </p:spTree>
    <p:extLst>
      <p:ext uri="{BB962C8B-B14F-4D97-AF65-F5344CB8AC3E}">
        <p14:creationId xmlns:p14="http://schemas.microsoft.com/office/powerpoint/2010/main" val="3738852350"/>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Questions 2-8</a:t>
            </a:r>
            <a:endParaRPr lang="en-US" sz="5400" b="1" dirty="0"/>
          </a:p>
        </p:txBody>
      </p:sp>
      <p:sp>
        <p:nvSpPr>
          <p:cNvPr id="3" name="Content Placeholder 2"/>
          <p:cNvSpPr>
            <a:spLocks noGrp="1"/>
          </p:cNvSpPr>
          <p:nvPr>
            <p:ph idx="1"/>
          </p:nvPr>
        </p:nvSpPr>
        <p:spPr>
          <a:xfrm>
            <a:off x="2078182" y="1092529"/>
            <a:ext cx="9426430" cy="5260769"/>
          </a:xfrm>
        </p:spPr>
        <p:txBody>
          <a:bodyPr>
            <a:noAutofit/>
          </a:bodyPr>
          <a:lstStyle/>
          <a:p>
            <a:r>
              <a:rPr lang="en-US" sz="2800" b="1" dirty="0"/>
              <a:t>Questions </a:t>
            </a:r>
            <a:r>
              <a:rPr lang="en-US" sz="2800" b="1" dirty="0" smtClean="0"/>
              <a:t>4:  </a:t>
            </a:r>
            <a:r>
              <a:rPr lang="en-US" sz="2800" dirty="0"/>
              <a:t>Read II Kings 8:7-15; 13:3, 22-25 to learn of Hazael and Ben-Hadad.  List some details. </a:t>
            </a:r>
          </a:p>
          <a:p>
            <a:pPr lvl="2"/>
            <a:r>
              <a:rPr lang="en-US" sz="2800" dirty="0"/>
              <a:t>Ben-Hadad was king before Hazael and he was sick.  Elisha prophesied he would recover, but Hazael would become king.  Hazael killed Ben-Hadad</a:t>
            </a:r>
          </a:p>
          <a:p>
            <a:pPr lvl="2"/>
            <a:r>
              <a:rPr lang="en-US" sz="2800" b="1" dirty="0"/>
              <a:t>2 Kings </a:t>
            </a:r>
            <a:r>
              <a:rPr lang="en-US" sz="2800" b="1" dirty="0" smtClean="0"/>
              <a:t>8:12</a:t>
            </a:r>
            <a:endParaRPr lang="en-US" sz="2800" dirty="0"/>
          </a:p>
          <a:p>
            <a:pPr lvl="2"/>
            <a:r>
              <a:rPr lang="en-US" sz="2800" b="1" dirty="0"/>
              <a:t>2 Kings 13:3</a:t>
            </a:r>
            <a:r>
              <a:rPr lang="en-US" sz="2800" dirty="0"/>
              <a:t>	</a:t>
            </a:r>
          </a:p>
          <a:p>
            <a:pPr lvl="2"/>
            <a:r>
              <a:rPr lang="en-US" sz="2800" b="1" dirty="0" smtClean="0"/>
              <a:t>2 </a:t>
            </a:r>
            <a:r>
              <a:rPr lang="en-US" sz="2800" b="1" dirty="0"/>
              <a:t>Kings 13:22</a:t>
            </a:r>
            <a:r>
              <a:rPr lang="en-US" sz="2800" dirty="0"/>
              <a:t>	</a:t>
            </a:r>
            <a:endParaRPr lang="en-US" sz="2800" dirty="0" smtClean="0"/>
          </a:p>
          <a:p>
            <a:pPr lvl="1"/>
            <a:r>
              <a:rPr lang="en-US" sz="2800" dirty="0" smtClean="0"/>
              <a:t>I will break down the gate of Damascus</a:t>
            </a:r>
          </a:p>
          <a:p>
            <a:endParaRPr lang="en-US" sz="2800" dirty="0"/>
          </a:p>
        </p:txBody>
      </p:sp>
    </p:spTree>
    <p:extLst>
      <p:ext uri="{BB962C8B-B14F-4D97-AF65-F5344CB8AC3E}">
        <p14:creationId xmlns:p14="http://schemas.microsoft.com/office/powerpoint/2010/main" val="39129122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Questions 2-8</a:t>
            </a:r>
            <a:endParaRPr lang="en-US" sz="5400" b="1" dirty="0"/>
          </a:p>
        </p:txBody>
      </p:sp>
      <p:sp>
        <p:nvSpPr>
          <p:cNvPr id="3" name="Content Placeholder 2"/>
          <p:cNvSpPr>
            <a:spLocks noGrp="1"/>
          </p:cNvSpPr>
          <p:nvPr>
            <p:ph idx="1"/>
          </p:nvPr>
        </p:nvSpPr>
        <p:spPr>
          <a:xfrm>
            <a:off x="2078182" y="1092529"/>
            <a:ext cx="9426430" cy="5260769"/>
          </a:xfrm>
        </p:spPr>
        <p:txBody>
          <a:bodyPr>
            <a:noAutofit/>
          </a:bodyPr>
          <a:lstStyle/>
          <a:p>
            <a:r>
              <a:rPr lang="en-US" sz="2800" b="1" dirty="0"/>
              <a:t>Gaza (a chief city of Philistia) - 1:6-8</a:t>
            </a:r>
            <a:r>
              <a:rPr lang="en-US" sz="2800" dirty="0"/>
              <a:t>	For three sins of Gaza, even for four, I will not turn back my wrath</a:t>
            </a:r>
            <a:r>
              <a:rPr lang="en-US" sz="2800" dirty="0" smtClean="0"/>
              <a:t>.</a:t>
            </a:r>
          </a:p>
          <a:p>
            <a:pPr marL="0" indent="0">
              <a:buNone/>
            </a:pPr>
            <a:r>
              <a:rPr lang="en-US" sz="2800" dirty="0" smtClean="0"/>
              <a:t>  </a:t>
            </a:r>
            <a:endParaRPr lang="en-US" sz="2800" dirty="0"/>
          </a:p>
          <a:p>
            <a:r>
              <a:rPr lang="en-US" sz="2800" b="1" dirty="0"/>
              <a:t>Question 5: 	Locate Gaza on a map.  What was the specific sin noted of Gaza?</a:t>
            </a:r>
            <a:endParaRPr lang="en-US" sz="2800" dirty="0"/>
          </a:p>
          <a:p>
            <a:pPr lvl="1"/>
            <a:r>
              <a:rPr lang="en-US" sz="2800" dirty="0"/>
              <a:t>Because she took captive whole communities and sold them to Edom.</a:t>
            </a:r>
          </a:p>
          <a:p>
            <a:pPr lvl="1"/>
            <a:r>
              <a:rPr lang="en-US" sz="2800" dirty="0"/>
              <a:t>I will send fire upon the walls of Gaza</a:t>
            </a:r>
          </a:p>
          <a:p>
            <a:pPr lvl="1"/>
            <a:r>
              <a:rPr lang="en-US" sz="2800" dirty="0"/>
              <a:t>I will destroy the king of Ashdod</a:t>
            </a:r>
          </a:p>
          <a:p>
            <a:pPr lvl="1"/>
            <a:r>
              <a:rPr lang="en-US" sz="2800" dirty="0"/>
              <a:t>I will turn my hand against </a:t>
            </a:r>
            <a:r>
              <a:rPr lang="en-US" sz="2800" dirty="0" smtClean="0"/>
              <a:t>Ekron</a:t>
            </a:r>
            <a:endParaRPr lang="en-US" sz="2800" dirty="0"/>
          </a:p>
          <a:p>
            <a:endParaRPr lang="en-US" sz="2800" dirty="0"/>
          </a:p>
        </p:txBody>
      </p:sp>
    </p:spTree>
    <p:extLst>
      <p:ext uri="{BB962C8B-B14F-4D97-AF65-F5344CB8AC3E}">
        <p14:creationId xmlns:p14="http://schemas.microsoft.com/office/powerpoint/2010/main" val="307852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2738" y="184723"/>
            <a:ext cx="9878161" cy="1280890"/>
          </a:xfrm>
        </p:spPr>
        <p:txBody>
          <a:bodyPr>
            <a:normAutofit fontScale="90000"/>
          </a:bodyPr>
          <a:lstStyle/>
          <a:p>
            <a:r>
              <a:rPr lang="en-US" sz="5400" b="1" dirty="0" smtClean="0"/>
              <a:t>Questions </a:t>
            </a:r>
            <a:r>
              <a:rPr lang="en-US" sz="5400" b="1" dirty="0" smtClean="0"/>
              <a:t/>
            </a:r>
            <a:br>
              <a:rPr lang="en-US" sz="5400" b="1" dirty="0" smtClean="0"/>
            </a:br>
            <a:r>
              <a:rPr lang="en-US" sz="5400" b="1" dirty="0" smtClean="0"/>
              <a:t>2-8</a:t>
            </a:r>
            <a:endParaRPr lang="en-US" sz="5400" b="1" dirty="0"/>
          </a:p>
        </p:txBody>
      </p:sp>
      <p:pic>
        <p:nvPicPr>
          <p:cNvPr id="4" name="Content Placeholder 3"/>
          <p:cNvPicPr>
            <a:picLocks noGrp="1" noChangeAspect="1"/>
          </p:cNvPicPr>
          <p:nvPr>
            <p:ph idx="1"/>
          </p:nvPr>
        </p:nvPicPr>
        <p:blipFill>
          <a:blip r:embed="rId2"/>
          <a:stretch>
            <a:fillRect/>
          </a:stretch>
        </p:blipFill>
        <p:spPr>
          <a:xfrm>
            <a:off x="4997002" y="358104"/>
            <a:ext cx="4932405" cy="6133889"/>
          </a:xfrm>
          <a:prstGeom prst="rect">
            <a:avLst/>
          </a:prstGeom>
        </p:spPr>
      </p:pic>
    </p:spTree>
    <p:extLst>
      <p:ext uri="{BB962C8B-B14F-4D97-AF65-F5344CB8AC3E}">
        <p14:creationId xmlns:p14="http://schemas.microsoft.com/office/powerpoint/2010/main" val="665736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Questions 2-8</a:t>
            </a:r>
            <a:endParaRPr lang="en-US" sz="5400" b="1" dirty="0"/>
          </a:p>
        </p:txBody>
      </p:sp>
      <p:sp>
        <p:nvSpPr>
          <p:cNvPr id="3" name="Content Placeholder 2"/>
          <p:cNvSpPr>
            <a:spLocks noGrp="1"/>
          </p:cNvSpPr>
          <p:nvPr>
            <p:ph idx="1"/>
          </p:nvPr>
        </p:nvSpPr>
        <p:spPr>
          <a:xfrm>
            <a:off x="2078182" y="1092529"/>
            <a:ext cx="9426430" cy="5260769"/>
          </a:xfrm>
        </p:spPr>
        <p:txBody>
          <a:bodyPr>
            <a:noAutofit/>
          </a:bodyPr>
          <a:lstStyle/>
          <a:p>
            <a:r>
              <a:rPr lang="en-US" sz="2800" b="1" dirty="0"/>
              <a:t>Tyre (the capital of Phoenicia) – 1:9-10</a:t>
            </a:r>
            <a:r>
              <a:rPr lang="en-US" sz="2800" dirty="0"/>
              <a:t> 	</a:t>
            </a:r>
            <a:endParaRPr lang="en-US" sz="2800" dirty="0" smtClean="0"/>
          </a:p>
          <a:p>
            <a:pPr marL="0" indent="0">
              <a:buNone/>
            </a:pPr>
            <a:endParaRPr lang="en-US" sz="1100" b="1" dirty="0" smtClean="0"/>
          </a:p>
          <a:p>
            <a:r>
              <a:rPr lang="en-US" sz="2800" b="1" dirty="0" smtClean="0"/>
              <a:t>Question </a:t>
            </a:r>
            <a:r>
              <a:rPr lang="en-US" sz="2800" b="1" dirty="0"/>
              <a:t>6	Tyre is the next nation condemned.  Read Ezekiel 26:1-14 for a more complete prophecy of its destruction.  Summarize Tyre’s destruction. </a:t>
            </a:r>
            <a:endParaRPr lang="en-US" sz="2800" dirty="0"/>
          </a:p>
          <a:p>
            <a:pPr lvl="1"/>
            <a:r>
              <a:rPr lang="en-US" sz="2800" dirty="0"/>
              <a:t>I will send fire upon the wall of Tyre 	(Hosea 1:9-10)</a:t>
            </a:r>
          </a:p>
          <a:p>
            <a:pPr lvl="1"/>
            <a:r>
              <a:rPr lang="en-US" sz="2800" b="1" dirty="0"/>
              <a:t>Ezekiel 26:1-14</a:t>
            </a:r>
          </a:p>
          <a:p>
            <a:pPr lvl="2"/>
            <a:r>
              <a:rPr lang="en-US" sz="2800" dirty="0"/>
              <a:t>Vs. </a:t>
            </a:r>
            <a:r>
              <a:rPr lang="en-US" sz="2800" dirty="0" smtClean="0"/>
              <a:t>4-5; Vs</a:t>
            </a:r>
            <a:r>
              <a:rPr lang="en-US" sz="2800" dirty="0"/>
              <a:t>. </a:t>
            </a:r>
            <a:r>
              <a:rPr lang="en-US" sz="2800" dirty="0" smtClean="0"/>
              <a:t>7; Vs. </a:t>
            </a:r>
            <a:r>
              <a:rPr lang="en-US" sz="2800" dirty="0"/>
              <a:t>11-12</a:t>
            </a:r>
            <a:r>
              <a:rPr lang="en-US" sz="2400" dirty="0"/>
              <a:t>	</a:t>
            </a:r>
          </a:p>
        </p:txBody>
      </p:sp>
    </p:spTree>
    <p:extLst>
      <p:ext uri="{BB962C8B-B14F-4D97-AF65-F5344CB8AC3E}">
        <p14:creationId xmlns:p14="http://schemas.microsoft.com/office/powerpoint/2010/main" val="7507845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Questions 2-8</a:t>
            </a:r>
            <a:endParaRPr lang="en-US" sz="5400" b="1" dirty="0"/>
          </a:p>
        </p:txBody>
      </p:sp>
      <p:sp>
        <p:nvSpPr>
          <p:cNvPr id="3" name="Content Placeholder 2"/>
          <p:cNvSpPr>
            <a:spLocks noGrp="1"/>
          </p:cNvSpPr>
          <p:nvPr>
            <p:ph idx="1"/>
          </p:nvPr>
        </p:nvSpPr>
        <p:spPr>
          <a:xfrm>
            <a:off x="2078182" y="1092529"/>
            <a:ext cx="9426430" cy="5260769"/>
          </a:xfrm>
        </p:spPr>
        <p:txBody>
          <a:bodyPr>
            <a:noAutofit/>
          </a:bodyPr>
          <a:lstStyle/>
          <a:p>
            <a:pPr marL="0" indent="0" algn="ctr">
              <a:buNone/>
            </a:pPr>
            <a:r>
              <a:rPr lang="en-US" sz="2400" b="1" dirty="0" smtClean="0"/>
              <a:t>Fate </a:t>
            </a:r>
            <a:r>
              <a:rPr lang="en-US" sz="2400" b="1" dirty="0"/>
              <a:t>of three related people 1:11-2:3</a:t>
            </a:r>
            <a:endParaRPr lang="en-US" sz="2400" dirty="0"/>
          </a:p>
          <a:p>
            <a:r>
              <a:rPr lang="en-US" sz="2400" b="1" dirty="0"/>
              <a:t>Question 7 	What was the origin of the?</a:t>
            </a:r>
            <a:endParaRPr lang="en-US" sz="2400" dirty="0"/>
          </a:p>
          <a:p>
            <a:r>
              <a:rPr lang="en-US" sz="2400" b="1" dirty="0"/>
              <a:t>Question 8	What was the specific sin mentioned of each of these people?</a:t>
            </a:r>
            <a:endParaRPr lang="en-US" sz="2400" dirty="0"/>
          </a:p>
          <a:p>
            <a:pPr lvl="0"/>
            <a:r>
              <a:rPr lang="en-US" sz="2400" b="1" dirty="0"/>
              <a:t>Edom- 1:11-12 (Descendants of Esau)</a:t>
            </a:r>
            <a:r>
              <a:rPr lang="en-US" sz="2400" dirty="0"/>
              <a:t>	for three sins of Edom, even for four, I will not turn back my wrath.  Because he pursued his brother with a sword. </a:t>
            </a:r>
          </a:p>
          <a:p>
            <a:pPr lvl="1"/>
            <a:r>
              <a:rPr lang="en-US" sz="2400" dirty="0"/>
              <a:t>I will send fire upon the wall of Teman</a:t>
            </a:r>
          </a:p>
          <a:p>
            <a:pPr lvl="0"/>
            <a:r>
              <a:rPr lang="en-US" sz="2400" b="1" dirty="0"/>
              <a:t>Ammon- 1:13-15 (Related to the Israelites through Lot) </a:t>
            </a:r>
            <a:r>
              <a:rPr lang="en-US" sz="2400" dirty="0"/>
              <a:t>	for three sins of Ammon even for four, I will not turn back my wrath.  Because he ripped open the pregnant women of Gilead. </a:t>
            </a:r>
          </a:p>
          <a:p>
            <a:pPr lvl="1"/>
            <a:r>
              <a:rPr lang="en-US" sz="2200" b="1" dirty="0"/>
              <a:t>Genesis 19: 36-38	</a:t>
            </a:r>
            <a:endParaRPr lang="en-US" sz="2200" dirty="0"/>
          </a:p>
        </p:txBody>
      </p:sp>
    </p:spTree>
    <p:extLst>
      <p:ext uri="{BB962C8B-B14F-4D97-AF65-F5344CB8AC3E}">
        <p14:creationId xmlns:p14="http://schemas.microsoft.com/office/powerpoint/2010/main" val="353121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Questions 2-8</a:t>
            </a:r>
            <a:endParaRPr lang="en-US" sz="5400" b="1" dirty="0"/>
          </a:p>
        </p:txBody>
      </p:sp>
      <p:sp>
        <p:nvSpPr>
          <p:cNvPr id="3" name="Content Placeholder 2"/>
          <p:cNvSpPr>
            <a:spLocks noGrp="1"/>
          </p:cNvSpPr>
          <p:nvPr>
            <p:ph idx="1"/>
          </p:nvPr>
        </p:nvSpPr>
        <p:spPr>
          <a:xfrm>
            <a:off x="2078182" y="1092529"/>
            <a:ext cx="9426430" cy="5260769"/>
          </a:xfrm>
        </p:spPr>
        <p:txBody>
          <a:bodyPr>
            <a:noAutofit/>
          </a:bodyPr>
          <a:lstStyle/>
          <a:p>
            <a:pPr lvl="0"/>
            <a:r>
              <a:rPr lang="en-US" sz="2800" b="1" dirty="0"/>
              <a:t>Moab- 2:1-3 (Related to the Israelites through Lot)</a:t>
            </a:r>
            <a:r>
              <a:rPr lang="en-US" sz="2800" dirty="0"/>
              <a:t>		For three sins of Moab, even for four, I will not turn back my wrath, Because he burned as if to lime, the bones of Edom’s king</a:t>
            </a:r>
          </a:p>
          <a:p>
            <a:pPr lvl="1"/>
            <a:r>
              <a:rPr lang="en-US" sz="2800" dirty="0"/>
              <a:t>I will send fire upon Moab</a:t>
            </a:r>
          </a:p>
          <a:p>
            <a:pPr lvl="1"/>
            <a:r>
              <a:rPr lang="en-US" sz="2800" dirty="0"/>
              <a:t>Moab will go down in great tumult</a:t>
            </a:r>
          </a:p>
          <a:p>
            <a:pPr lvl="1"/>
            <a:r>
              <a:rPr lang="en-US" sz="2800" dirty="0"/>
              <a:t>I will destroy her rulers</a:t>
            </a:r>
          </a:p>
          <a:p>
            <a:endParaRPr lang="en-US" sz="2400" dirty="0"/>
          </a:p>
        </p:txBody>
      </p:sp>
    </p:spTree>
    <p:extLst>
      <p:ext uri="{BB962C8B-B14F-4D97-AF65-F5344CB8AC3E}">
        <p14:creationId xmlns:p14="http://schemas.microsoft.com/office/powerpoint/2010/main" val="19973418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Questions 2-8</a:t>
            </a:r>
            <a:endParaRPr lang="en-US" sz="5400" b="1" dirty="0"/>
          </a:p>
        </p:txBody>
      </p:sp>
      <p:sp>
        <p:nvSpPr>
          <p:cNvPr id="3" name="Content Placeholder 2"/>
          <p:cNvSpPr>
            <a:spLocks noGrp="1"/>
          </p:cNvSpPr>
          <p:nvPr>
            <p:ph idx="1"/>
          </p:nvPr>
        </p:nvSpPr>
        <p:spPr>
          <a:xfrm>
            <a:off x="2078182" y="1092529"/>
            <a:ext cx="9426430" cy="5260769"/>
          </a:xfrm>
        </p:spPr>
        <p:txBody>
          <a:bodyPr>
            <a:noAutofit/>
          </a:bodyPr>
          <a:lstStyle/>
          <a:p>
            <a:r>
              <a:rPr lang="en-US" sz="2800" b="1" dirty="0"/>
              <a:t>Question 9: 	</a:t>
            </a:r>
            <a:r>
              <a:rPr lang="en-US" sz="2800" dirty="0"/>
              <a:t>Only two verses are devoted to Judah whereas several are devoted to discuss Israel, perhaps an indication of the emphasis of the book.  How was the sin of Judah different from the sins of the previous six people? </a:t>
            </a:r>
            <a:endParaRPr lang="en-US" sz="2800" dirty="0" smtClean="0"/>
          </a:p>
          <a:p>
            <a:pPr marL="0" indent="0">
              <a:buNone/>
            </a:pPr>
            <a:endParaRPr lang="en-US" sz="1100" dirty="0"/>
          </a:p>
          <a:p>
            <a:r>
              <a:rPr lang="en-US" sz="2800" b="1" dirty="0"/>
              <a:t>Question 10:	List the sins of Israel</a:t>
            </a:r>
            <a:r>
              <a:rPr lang="en-US" sz="2800" b="1" dirty="0" smtClean="0"/>
              <a:t>?</a:t>
            </a:r>
          </a:p>
          <a:p>
            <a:pPr marL="0" indent="0">
              <a:buNone/>
            </a:pPr>
            <a:endParaRPr lang="en-US" sz="1100" dirty="0"/>
          </a:p>
          <a:p>
            <a:r>
              <a:rPr lang="en-US" sz="2800" b="1" dirty="0"/>
              <a:t>Question 11:	List the blessings God has given Israel</a:t>
            </a:r>
            <a:r>
              <a:rPr lang="en-US" sz="2800" b="1" dirty="0" smtClean="0"/>
              <a:t>?</a:t>
            </a:r>
          </a:p>
          <a:p>
            <a:pPr marL="0" indent="0">
              <a:buNone/>
            </a:pPr>
            <a:endParaRPr lang="en-US" sz="1100" dirty="0"/>
          </a:p>
          <a:p>
            <a:pPr marL="0" indent="0">
              <a:buNone/>
            </a:pPr>
            <a:r>
              <a:rPr lang="en-US" sz="2800" b="1" dirty="0"/>
              <a:t>Vs. 11 	Is this not true, people of Israel?	Declares the Lord </a:t>
            </a:r>
            <a:endParaRPr lang="en-US" sz="2800" dirty="0"/>
          </a:p>
          <a:p>
            <a:pPr lvl="0"/>
            <a:endParaRPr lang="en-US" sz="2400" dirty="0"/>
          </a:p>
        </p:txBody>
      </p:sp>
    </p:spTree>
    <p:extLst>
      <p:ext uri="{BB962C8B-B14F-4D97-AF65-F5344CB8AC3E}">
        <p14:creationId xmlns:p14="http://schemas.microsoft.com/office/powerpoint/2010/main" val="26137336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Lessons Learned </a:t>
            </a:r>
            <a:endParaRPr lang="en-US" sz="5400" b="1" dirty="0"/>
          </a:p>
        </p:txBody>
      </p:sp>
      <p:sp>
        <p:nvSpPr>
          <p:cNvPr id="3" name="Content Placeholder 2"/>
          <p:cNvSpPr>
            <a:spLocks noGrp="1"/>
          </p:cNvSpPr>
          <p:nvPr>
            <p:ph idx="1"/>
          </p:nvPr>
        </p:nvSpPr>
        <p:spPr>
          <a:xfrm>
            <a:off x="2078182" y="1092529"/>
            <a:ext cx="9426430" cy="5260769"/>
          </a:xfrm>
        </p:spPr>
        <p:txBody>
          <a:bodyPr>
            <a:noAutofit/>
          </a:bodyPr>
          <a:lstStyle/>
          <a:p>
            <a:r>
              <a:rPr lang="en-US" sz="2400" b="1" dirty="0"/>
              <a:t>Question 12:	What would be unable to save Israel (vs. 14-16</a:t>
            </a:r>
            <a:r>
              <a:rPr lang="en-US" sz="2400" b="1" dirty="0" smtClean="0"/>
              <a:t>)?</a:t>
            </a:r>
          </a:p>
          <a:p>
            <a:pPr marL="0" indent="0">
              <a:buNone/>
            </a:pPr>
            <a:endParaRPr lang="en-US" sz="1100" dirty="0"/>
          </a:p>
          <a:p>
            <a:pPr lvl="0"/>
            <a:r>
              <a:rPr lang="en-US" sz="2400" b="1" dirty="0"/>
              <a:t>Amos 2:4	</a:t>
            </a:r>
            <a:r>
              <a:rPr lang="en-US" sz="2400" dirty="0"/>
              <a:t>this is what the Lord says: “For three sins of Judah, even for four, I will not turn back my wrath.  Because they have rejected the law of the Lord and have not kept his decrees.  </a:t>
            </a:r>
            <a:endParaRPr lang="en-US" sz="2400" dirty="0" smtClean="0"/>
          </a:p>
          <a:p>
            <a:pPr marL="0" lvl="0" indent="0">
              <a:buNone/>
            </a:pPr>
            <a:endParaRPr lang="en-US" sz="1100" dirty="0"/>
          </a:p>
          <a:p>
            <a:pPr lvl="0"/>
            <a:r>
              <a:rPr lang="en-US" sz="2400" b="1" dirty="0"/>
              <a:t>Luke 6:47-49	</a:t>
            </a:r>
            <a:endParaRPr lang="en-US" sz="2400" dirty="0"/>
          </a:p>
          <a:p>
            <a:pPr marL="0" lvl="0" indent="0">
              <a:buNone/>
            </a:pPr>
            <a:endParaRPr lang="en-US" sz="1100" dirty="0"/>
          </a:p>
          <a:p>
            <a:pPr lvl="0"/>
            <a:r>
              <a:rPr lang="en-US" sz="2400" b="1" dirty="0"/>
              <a:t>Proverbs 14:12		</a:t>
            </a:r>
            <a:r>
              <a:rPr lang="en-US" sz="2400" dirty="0"/>
              <a:t>There is a way that seems right to a man, but in the end it leads to death.  </a:t>
            </a:r>
          </a:p>
          <a:p>
            <a:endParaRPr lang="en-US" sz="2400" dirty="0"/>
          </a:p>
        </p:txBody>
      </p:sp>
    </p:spTree>
    <p:extLst>
      <p:ext uri="{BB962C8B-B14F-4D97-AF65-F5344CB8AC3E}">
        <p14:creationId xmlns:p14="http://schemas.microsoft.com/office/powerpoint/2010/main" val="1522022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9228" y="1889848"/>
            <a:ext cx="3429000" cy="4695391"/>
          </a:xfrm>
        </p:spPr>
        <p:txBody>
          <a:bodyPr>
            <a:normAutofit/>
          </a:bodyPr>
          <a:lstStyle/>
          <a:p>
            <a:pPr algn="ctr"/>
            <a:r>
              <a:rPr lang="en-US" dirty="0" smtClean="0"/>
              <a:t>Hosea and Amos</a:t>
            </a:r>
            <a:br>
              <a:rPr lang="en-US" dirty="0" smtClean="0"/>
            </a:br>
            <a:r>
              <a:rPr lang="en-US" dirty="0" smtClean="0"/>
              <a:t/>
            </a:r>
            <a:br>
              <a:rPr lang="en-US" dirty="0" smtClean="0"/>
            </a:br>
            <a:r>
              <a:rPr lang="en-US" dirty="0" smtClean="0">
                <a:solidFill>
                  <a:srgbClr val="FF0000"/>
                </a:solidFill>
              </a:rPr>
              <a:t>God’s Warning to His People</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Lesson 9</a:t>
            </a:r>
            <a:endParaRPr lang="en-US" dirty="0">
              <a:solidFill>
                <a:srgbClr val="FF0000"/>
              </a:solidFill>
            </a:endParaRPr>
          </a:p>
        </p:txBody>
      </p:sp>
      <p:pic>
        <p:nvPicPr>
          <p:cNvPr id="3" name="Hosea -Gods Love.jpg"/>
          <p:cNvPicPr>
            <a:picLocks noChangeAspect="1"/>
          </p:cNvPicPr>
          <p:nvPr/>
        </p:nvPicPr>
        <p:blipFill rotWithShape="1">
          <a:blip r:embed="rId2">
            <a:extLst/>
          </a:blip>
          <a:srcRect t="1190" r="16632"/>
          <a:stretch/>
        </p:blipFill>
        <p:spPr>
          <a:xfrm>
            <a:off x="1782149" y="1"/>
            <a:ext cx="4843138" cy="3234170"/>
          </a:xfrm>
          <a:prstGeom prst="rect">
            <a:avLst/>
          </a:prstGeom>
          <a:ln w="12700">
            <a:miter lim="400000"/>
          </a:ln>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149" y="3225646"/>
            <a:ext cx="4843138" cy="3632354"/>
          </a:xfrm>
          <a:prstGeom prst="rect">
            <a:avLst/>
          </a:prstGeom>
        </p:spPr>
      </p:pic>
    </p:spTree>
    <p:extLst>
      <p:ext uri="{BB962C8B-B14F-4D97-AF65-F5344CB8AC3E}">
        <p14:creationId xmlns:p14="http://schemas.microsoft.com/office/powerpoint/2010/main" val="2841291143"/>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39152"/>
            <a:ext cx="8911687" cy="1280890"/>
          </a:xfrm>
        </p:spPr>
        <p:txBody>
          <a:bodyPr>
            <a:normAutofit/>
          </a:bodyPr>
          <a:lstStyle/>
          <a:p>
            <a:pPr algn="ctr"/>
            <a:r>
              <a:rPr lang="en-US" sz="5400" b="1" dirty="0" smtClean="0"/>
              <a:t>Review the Book of Hosea</a:t>
            </a:r>
            <a:endParaRPr lang="en-US" sz="5400" b="1" dirty="0"/>
          </a:p>
        </p:txBody>
      </p:sp>
      <p:sp>
        <p:nvSpPr>
          <p:cNvPr id="3" name="Content Placeholder 2"/>
          <p:cNvSpPr>
            <a:spLocks noGrp="1"/>
          </p:cNvSpPr>
          <p:nvPr>
            <p:ph idx="1"/>
          </p:nvPr>
        </p:nvSpPr>
        <p:spPr>
          <a:xfrm>
            <a:off x="2030681" y="1140031"/>
            <a:ext cx="8622079" cy="5189517"/>
          </a:xfrm>
        </p:spPr>
        <p:txBody>
          <a:bodyPr>
            <a:normAutofit lnSpcReduction="10000"/>
          </a:bodyPr>
          <a:lstStyle/>
          <a:p>
            <a:r>
              <a:rPr lang="en-US" sz="2400" dirty="0"/>
              <a:t>Hosea was a living example of the lesson intended for Israel.  </a:t>
            </a:r>
            <a:endParaRPr lang="en-US" sz="2400" dirty="0" smtClean="0"/>
          </a:p>
          <a:p>
            <a:pPr marL="0" indent="0">
              <a:buNone/>
            </a:pPr>
            <a:endParaRPr lang="en-US" sz="1200" dirty="0" smtClean="0"/>
          </a:p>
          <a:p>
            <a:r>
              <a:rPr lang="en-US" sz="2400" dirty="0" smtClean="0"/>
              <a:t>The </a:t>
            </a:r>
            <a:r>
              <a:rPr lang="en-US" sz="2400" dirty="0"/>
              <a:t>tender loving God was offering one last chance for restoration to Israel which had committed spiritual </a:t>
            </a:r>
            <a:r>
              <a:rPr lang="en-US" sz="2400" dirty="0" smtClean="0"/>
              <a:t>adultery</a:t>
            </a:r>
          </a:p>
          <a:p>
            <a:pPr marL="0" indent="0">
              <a:buNone/>
            </a:pPr>
            <a:endParaRPr lang="en-US" sz="1200" dirty="0" smtClean="0"/>
          </a:p>
          <a:p>
            <a:r>
              <a:rPr lang="en-US" sz="2400" dirty="0" smtClean="0"/>
              <a:t>The </a:t>
            </a:r>
            <a:r>
              <a:rPr lang="en-US" sz="2400" dirty="0"/>
              <a:t>righteousness of God is portrayed in Hosea.  Although doom of wicked nation of Israel is announced, Hosea often speaks of the loving-kindness of the Lord.  </a:t>
            </a:r>
            <a:endParaRPr lang="en-US" sz="2400" dirty="0" smtClean="0"/>
          </a:p>
          <a:p>
            <a:pPr marL="0" indent="0">
              <a:buNone/>
            </a:pPr>
            <a:endParaRPr lang="en-US" sz="1200" dirty="0" smtClean="0"/>
          </a:p>
          <a:p>
            <a:r>
              <a:rPr lang="en-US" sz="2400" dirty="0" smtClean="0"/>
              <a:t>God </a:t>
            </a:r>
            <a:r>
              <a:rPr lang="en-US" sz="2400" dirty="0"/>
              <a:t>loved His people, but Israel had sown to the wind and deserved to reap the whirlwind.  </a:t>
            </a:r>
          </a:p>
          <a:p>
            <a:endParaRPr lang="en-US" dirty="0"/>
          </a:p>
        </p:txBody>
      </p:sp>
    </p:spTree>
    <p:extLst>
      <p:ext uri="{BB962C8B-B14F-4D97-AF65-F5344CB8AC3E}">
        <p14:creationId xmlns:p14="http://schemas.microsoft.com/office/powerpoint/2010/main" val="483701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Chapter 14</a:t>
            </a:r>
            <a:endParaRPr lang="en-US" sz="5400" b="1" dirty="0"/>
          </a:p>
        </p:txBody>
      </p:sp>
      <p:sp>
        <p:nvSpPr>
          <p:cNvPr id="3" name="Content Placeholder 2"/>
          <p:cNvSpPr>
            <a:spLocks noGrp="1"/>
          </p:cNvSpPr>
          <p:nvPr>
            <p:ph idx="1"/>
          </p:nvPr>
        </p:nvSpPr>
        <p:spPr>
          <a:xfrm>
            <a:off x="2078182" y="1092529"/>
            <a:ext cx="9054638" cy="5260769"/>
          </a:xfrm>
        </p:spPr>
        <p:txBody>
          <a:bodyPr>
            <a:noAutofit/>
          </a:bodyPr>
          <a:lstStyle/>
          <a:p>
            <a:r>
              <a:rPr lang="en-US" sz="2800" b="1" dirty="0"/>
              <a:t>Question </a:t>
            </a:r>
            <a:r>
              <a:rPr lang="en-US" sz="2800" b="1" dirty="0" smtClean="0"/>
              <a:t>10: </a:t>
            </a:r>
            <a:r>
              <a:rPr lang="en-US" sz="2800" b="1" dirty="0"/>
              <a:t>	</a:t>
            </a:r>
            <a:r>
              <a:rPr lang="en-US" sz="2800" dirty="0"/>
              <a:t>Why would Israel need to take words (vs. 2</a:t>
            </a:r>
            <a:r>
              <a:rPr lang="en-US" sz="2800" dirty="0" smtClean="0"/>
              <a:t>)?</a:t>
            </a:r>
          </a:p>
          <a:p>
            <a:endParaRPr lang="en-US" sz="2800" dirty="0"/>
          </a:p>
          <a:p>
            <a:r>
              <a:rPr lang="en-US" sz="2800" b="1" dirty="0"/>
              <a:t>Question </a:t>
            </a:r>
            <a:r>
              <a:rPr lang="en-US" sz="2800" b="1" dirty="0" smtClean="0"/>
              <a:t>11:</a:t>
            </a:r>
            <a:r>
              <a:rPr lang="en-US" sz="2800" b="1" dirty="0"/>
              <a:t>	</a:t>
            </a:r>
            <a:r>
              <a:rPr lang="en-US" sz="2800" dirty="0"/>
              <a:t>How is the restoration pictured</a:t>
            </a:r>
            <a:r>
              <a:rPr lang="en-US" sz="2800" dirty="0" smtClean="0"/>
              <a:t>?</a:t>
            </a:r>
          </a:p>
          <a:p>
            <a:endParaRPr lang="en-US" sz="2800" dirty="0"/>
          </a:p>
          <a:p>
            <a:r>
              <a:rPr lang="en-US" sz="2800" b="1" dirty="0"/>
              <a:t>Question </a:t>
            </a:r>
            <a:r>
              <a:rPr lang="en-US" sz="2800" b="1" dirty="0" smtClean="0"/>
              <a:t>12:</a:t>
            </a:r>
            <a:r>
              <a:rPr lang="en-US" sz="2800" b="1" dirty="0"/>
              <a:t>	</a:t>
            </a:r>
            <a:r>
              <a:rPr lang="en-US" sz="2800" dirty="0"/>
              <a:t>What will be the attitude of Ephraim in that day</a:t>
            </a:r>
            <a:r>
              <a:rPr lang="en-US" sz="2800" dirty="0" smtClean="0"/>
              <a:t>?</a:t>
            </a:r>
          </a:p>
          <a:p>
            <a:endParaRPr lang="en-US" sz="2800" dirty="0"/>
          </a:p>
          <a:p>
            <a:r>
              <a:rPr lang="en-US" sz="2800" b="1" dirty="0"/>
              <a:t>Question </a:t>
            </a:r>
            <a:r>
              <a:rPr lang="en-US" sz="2800" b="1" dirty="0" smtClean="0"/>
              <a:t>13:</a:t>
            </a:r>
            <a:r>
              <a:rPr lang="en-US" sz="2800" b="1" dirty="0"/>
              <a:t>	</a:t>
            </a:r>
            <a:r>
              <a:rPr lang="en-US" sz="2800" dirty="0"/>
              <a:t>Why is vs. 9 such an appropriate closing to the book?</a:t>
            </a:r>
          </a:p>
          <a:p>
            <a:endParaRPr lang="en-US" sz="2800" dirty="0"/>
          </a:p>
          <a:p>
            <a:endParaRPr lang="en-US" sz="2800" dirty="0"/>
          </a:p>
        </p:txBody>
      </p:sp>
    </p:spTree>
    <p:extLst>
      <p:ext uri="{BB962C8B-B14F-4D97-AF65-F5344CB8AC3E}">
        <p14:creationId xmlns:p14="http://schemas.microsoft.com/office/powerpoint/2010/main" val="18587519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8">
            <a:extLst>
              <a:ext uri="{FF2B5EF4-FFF2-40B4-BE49-F238E27FC236}">
                <a16:creationId xmlns:a16="http://schemas.microsoft.com/office/drawing/2014/main" xmlns="" id="{7C57FD6E-4E2E-4C25-AB84-56B531D38008}"/>
              </a:ext>
            </a:extLst>
          </p:cNvPr>
          <p:cNvSpPr txBox="1"/>
          <p:nvPr/>
        </p:nvSpPr>
        <p:spPr>
          <a:xfrm>
            <a:off x="2525777" y="1250111"/>
            <a:ext cx="8469883" cy="5338289"/>
          </a:xfrm>
          <a:prstGeom prst="rect">
            <a:avLst/>
          </a:prstGeom>
        </p:spPr>
        <p:txBody>
          <a:bodyPr vert="horz" wrap="square" lIns="0" tIns="250031" rIns="0" bIns="0" rtlCol="0">
            <a:spAutoFit/>
          </a:bodyPr>
          <a:lstStyle/>
          <a:p>
            <a:pPr marL="8929">
              <a:spcBef>
                <a:spcPts val="1969"/>
              </a:spcBef>
            </a:pPr>
            <a:r>
              <a:rPr sz="2812" spc="-4" dirty="0">
                <a:solidFill>
                  <a:srgbClr val="86382E"/>
                </a:solidFill>
                <a:latin typeface="Verdana"/>
                <a:cs typeface="Verdana"/>
              </a:rPr>
              <a:t>Date: </a:t>
            </a:r>
            <a:r>
              <a:rPr sz="2812" dirty="0">
                <a:latin typeface="Verdana"/>
                <a:cs typeface="Verdana"/>
              </a:rPr>
              <a:t>7</a:t>
            </a:r>
            <a:r>
              <a:rPr lang="en-US" sz="2812" dirty="0">
                <a:latin typeface="Verdana"/>
                <a:cs typeface="Verdana"/>
              </a:rPr>
              <a:t>65</a:t>
            </a:r>
            <a:r>
              <a:rPr sz="2812" dirty="0">
                <a:latin typeface="Verdana"/>
                <a:cs typeface="Verdana"/>
              </a:rPr>
              <a:t>-7</a:t>
            </a:r>
            <a:r>
              <a:rPr lang="en-US" sz="2812" dirty="0">
                <a:latin typeface="Verdana"/>
                <a:cs typeface="Verdana"/>
              </a:rPr>
              <a:t>55</a:t>
            </a:r>
            <a:r>
              <a:rPr sz="2812" spc="-4" dirty="0">
                <a:latin typeface="Verdana"/>
                <a:cs typeface="Verdana"/>
              </a:rPr>
              <a:t> </a:t>
            </a:r>
            <a:r>
              <a:rPr sz="2812" spc="-11" dirty="0">
                <a:latin typeface="Verdana"/>
                <a:cs typeface="Verdana"/>
              </a:rPr>
              <a:t>B.C.</a:t>
            </a:r>
            <a:endParaRPr sz="2812" dirty="0">
              <a:latin typeface="Verdana"/>
              <a:cs typeface="Verdana"/>
            </a:endParaRPr>
          </a:p>
          <a:p>
            <a:pPr marL="8929">
              <a:spcBef>
                <a:spcPts val="1898"/>
              </a:spcBef>
              <a:tabLst>
                <a:tab pos="5819717" algn="l"/>
              </a:tabLst>
            </a:pPr>
            <a:r>
              <a:rPr sz="2812" spc="-4" dirty="0">
                <a:solidFill>
                  <a:srgbClr val="86382E"/>
                </a:solidFill>
                <a:latin typeface="Verdana"/>
                <a:cs typeface="Verdana"/>
              </a:rPr>
              <a:t>Prophesied </a:t>
            </a:r>
            <a:r>
              <a:rPr sz="2812" spc="-116" dirty="0">
                <a:solidFill>
                  <a:srgbClr val="86382E"/>
                </a:solidFill>
                <a:latin typeface="Verdana"/>
                <a:cs typeface="Verdana"/>
              </a:rPr>
              <a:t>To:</a:t>
            </a:r>
            <a:r>
              <a:rPr sz="2812" spc="11" dirty="0">
                <a:solidFill>
                  <a:srgbClr val="86382E"/>
                </a:solidFill>
                <a:latin typeface="Verdana"/>
                <a:cs typeface="Verdana"/>
              </a:rPr>
              <a:t> </a:t>
            </a:r>
            <a:r>
              <a:rPr sz="2812" spc="-11" dirty="0">
                <a:latin typeface="Verdana"/>
                <a:cs typeface="Verdana"/>
              </a:rPr>
              <a:t>Israel</a:t>
            </a:r>
            <a:r>
              <a:rPr sz="2812" spc="4" dirty="0">
                <a:latin typeface="Verdana"/>
                <a:cs typeface="Verdana"/>
              </a:rPr>
              <a:t> </a:t>
            </a:r>
            <a:r>
              <a:rPr sz="2812" spc="-4" dirty="0">
                <a:latin typeface="Verdana"/>
                <a:cs typeface="Verdana"/>
              </a:rPr>
              <a:t>(Northern	Kingdom)</a:t>
            </a:r>
            <a:endParaRPr lang="en-US" sz="2812" dirty="0">
              <a:latin typeface="Verdana"/>
              <a:cs typeface="Verdana"/>
            </a:endParaRPr>
          </a:p>
          <a:p>
            <a:pPr marL="8929">
              <a:spcBef>
                <a:spcPts val="1898"/>
              </a:spcBef>
              <a:tabLst>
                <a:tab pos="5819717" algn="l"/>
              </a:tabLst>
            </a:pPr>
            <a:r>
              <a:rPr sz="2812" spc="-4" dirty="0" smtClean="0">
                <a:solidFill>
                  <a:srgbClr val="86382E"/>
                </a:solidFill>
                <a:latin typeface="Verdana"/>
                <a:cs typeface="Verdana"/>
              </a:rPr>
              <a:t>Purpose:</a:t>
            </a:r>
            <a:endParaRPr lang="en-US" sz="2812" dirty="0">
              <a:latin typeface="Verdana"/>
              <a:cs typeface="Verdana"/>
            </a:endParaRPr>
          </a:p>
          <a:p>
            <a:pPr marL="980479" lvl="1" indent="-514350">
              <a:spcBef>
                <a:spcPts val="1898"/>
              </a:spcBef>
              <a:buFont typeface="+mj-lt"/>
              <a:buAutoNum type="arabicPeriod"/>
              <a:tabLst>
                <a:tab pos="5819717" algn="l"/>
              </a:tabLst>
            </a:pPr>
            <a:r>
              <a:rPr lang="en-US" sz="2812" spc="-172" dirty="0" smtClean="0">
                <a:latin typeface="Verdana"/>
                <a:cs typeface="Verdana"/>
              </a:rPr>
              <a:t>God’s </a:t>
            </a:r>
            <a:r>
              <a:rPr lang="en-US" sz="2812" spc="-172" dirty="0">
                <a:latin typeface="Verdana"/>
                <a:cs typeface="Verdana"/>
              </a:rPr>
              <a:t>Judgement on </a:t>
            </a:r>
            <a:r>
              <a:rPr lang="en-US" sz="2812" spc="-172" dirty="0" smtClean="0">
                <a:latin typeface="Verdana"/>
                <a:cs typeface="Verdana"/>
              </a:rPr>
              <a:t>Israel</a:t>
            </a:r>
          </a:p>
          <a:p>
            <a:pPr marL="980479" lvl="1" indent="-514350">
              <a:spcBef>
                <a:spcPts val="1898"/>
              </a:spcBef>
              <a:buFont typeface="+mj-lt"/>
              <a:buAutoNum type="arabicPeriod"/>
              <a:tabLst>
                <a:tab pos="5819717" algn="l"/>
              </a:tabLst>
            </a:pPr>
            <a:r>
              <a:rPr lang="en-US" sz="2812" spc="-172" dirty="0" smtClean="0">
                <a:latin typeface="Verdana"/>
                <a:cs typeface="Verdana"/>
              </a:rPr>
              <a:t>The </a:t>
            </a:r>
            <a:r>
              <a:rPr lang="en-US" sz="2812" spc="-172" dirty="0">
                <a:latin typeface="Verdana"/>
                <a:cs typeface="Verdana"/>
              </a:rPr>
              <a:t>sin of Israel are great</a:t>
            </a:r>
            <a:endParaRPr sz="2812" dirty="0">
              <a:latin typeface="Verdana"/>
              <a:cs typeface="Verdana"/>
            </a:endParaRPr>
          </a:p>
          <a:p>
            <a:pPr marL="8929" marR="3572">
              <a:lnSpc>
                <a:spcPct val="150000"/>
              </a:lnSpc>
              <a:tabLst>
                <a:tab pos="2016252" algn="l"/>
                <a:tab pos="4186535" algn="l"/>
              </a:tabLst>
            </a:pPr>
            <a:r>
              <a:rPr sz="2812" spc="-7" dirty="0">
                <a:solidFill>
                  <a:srgbClr val="86382E"/>
                </a:solidFill>
                <a:latin typeface="Verdana"/>
                <a:cs typeface="Verdana"/>
              </a:rPr>
              <a:t>Contemporaries: </a:t>
            </a:r>
            <a:endParaRPr lang="en-US" sz="2812" spc="-7" dirty="0">
              <a:solidFill>
                <a:srgbClr val="86382E"/>
              </a:solidFill>
              <a:latin typeface="Verdana"/>
              <a:cs typeface="Verdana"/>
            </a:endParaRPr>
          </a:p>
          <a:p>
            <a:pPr marL="8929" marR="3572">
              <a:lnSpc>
                <a:spcPct val="150000"/>
              </a:lnSpc>
              <a:tabLst>
                <a:tab pos="2016252" algn="l"/>
                <a:tab pos="4186535" algn="l"/>
              </a:tabLst>
            </a:pPr>
            <a:r>
              <a:rPr lang="en-US" sz="2812" spc="-4" dirty="0" smtClean="0">
                <a:latin typeface="Verdana"/>
                <a:cs typeface="Verdana"/>
              </a:rPr>
              <a:t>	After</a:t>
            </a:r>
            <a:r>
              <a:rPr lang="en-US" sz="2812" spc="-4" dirty="0">
                <a:latin typeface="Verdana"/>
                <a:cs typeface="Verdana"/>
              </a:rPr>
              <a:t>: Obadiah, Joel, and Jonah</a:t>
            </a:r>
          </a:p>
          <a:p>
            <a:pPr marL="8929" marR="3572">
              <a:lnSpc>
                <a:spcPct val="150000"/>
              </a:lnSpc>
              <a:tabLst>
                <a:tab pos="2016252" algn="l"/>
                <a:tab pos="4186535" algn="l"/>
              </a:tabLst>
            </a:pPr>
            <a:r>
              <a:rPr lang="en-US" sz="2812" spc="-4" dirty="0" smtClean="0">
                <a:latin typeface="Verdana"/>
                <a:cs typeface="Verdana"/>
              </a:rPr>
              <a:t>	Before</a:t>
            </a:r>
            <a:r>
              <a:rPr lang="en-US" sz="2812" spc="-4" dirty="0">
                <a:latin typeface="Verdana"/>
                <a:cs typeface="Verdana"/>
              </a:rPr>
              <a:t>: Hosea, Micah, and Isaiah</a:t>
            </a:r>
            <a:endParaRPr sz="2812" dirty="0">
              <a:latin typeface="Verdana"/>
              <a:cs typeface="Verdana"/>
            </a:endParaRPr>
          </a:p>
        </p:txBody>
      </p:sp>
      <p:sp>
        <p:nvSpPr>
          <p:cNvPr id="5" name="object 2">
            <a:extLst>
              <a:ext uri="{FF2B5EF4-FFF2-40B4-BE49-F238E27FC236}">
                <a16:creationId xmlns:a16="http://schemas.microsoft.com/office/drawing/2014/main" xmlns="" id="{A216A379-2896-4EC7-BB1B-47097A564A57}"/>
              </a:ext>
            </a:extLst>
          </p:cNvPr>
          <p:cNvSpPr txBox="1">
            <a:spLocks noGrp="1"/>
          </p:cNvSpPr>
          <p:nvPr>
            <p:ph type="title"/>
          </p:nvPr>
        </p:nvSpPr>
        <p:spPr>
          <a:xfrm>
            <a:off x="1861965" y="245523"/>
            <a:ext cx="8553016" cy="761984"/>
          </a:xfrm>
          <a:prstGeom prst="rect">
            <a:avLst/>
          </a:prstGeom>
        </p:spPr>
        <p:txBody>
          <a:bodyPr vert="horz" wrap="square" lIns="0" tIns="9823" rIns="0" bIns="0" rtlCol="0" anchor="t">
            <a:spAutoFit/>
          </a:bodyPr>
          <a:lstStyle/>
          <a:p>
            <a:pPr marL="8929" algn="ctr">
              <a:spcBef>
                <a:spcPts val="77"/>
              </a:spcBef>
            </a:pPr>
            <a:r>
              <a:rPr lang="en-US" sz="4887" spc="-120" dirty="0" smtClean="0"/>
              <a:t>Amos- Means Burden-Bearer</a:t>
            </a:r>
            <a:endParaRPr sz="4887" dirty="0"/>
          </a:p>
        </p:txBody>
      </p:sp>
    </p:spTree>
    <p:extLst>
      <p:ext uri="{BB962C8B-B14F-4D97-AF65-F5344CB8AC3E}">
        <p14:creationId xmlns:p14="http://schemas.microsoft.com/office/powerpoint/2010/main" val="30796873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13471"/>
            <a:ext cx="8911687" cy="1280890"/>
          </a:xfrm>
        </p:spPr>
        <p:txBody>
          <a:bodyPr>
            <a:normAutofit/>
          </a:bodyPr>
          <a:lstStyle/>
          <a:p>
            <a:pPr algn="ctr"/>
            <a:r>
              <a:rPr lang="en-US" sz="5400" b="1" dirty="0" smtClean="0"/>
              <a:t>Review: Amos 1-2</a:t>
            </a:r>
            <a:endParaRPr lang="en-US" sz="5400" b="1" dirty="0"/>
          </a:p>
        </p:txBody>
      </p:sp>
      <p:sp>
        <p:nvSpPr>
          <p:cNvPr id="3" name="Content Placeholder 2"/>
          <p:cNvSpPr>
            <a:spLocks noGrp="1"/>
          </p:cNvSpPr>
          <p:nvPr>
            <p:ph idx="1"/>
          </p:nvPr>
        </p:nvSpPr>
        <p:spPr>
          <a:xfrm>
            <a:off x="2589212" y="1092530"/>
            <a:ext cx="8429308" cy="4818692"/>
          </a:xfrm>
        </p:spPr>
        <p:txBody>
          <a:bodyPr>
            <a:normAutofit fontScale="92500" lnSpcReduction="10000"/>
          </a:bodyPr>
          <a:lstStyle/>
          <a:p>
            <a:r>
              <a:rPr lang="en-US" sz="2800" dirty="0"/>
              <a:t>Judgement is coming against both heathen and covenant Nations</a:t>
            </a:r>
          </a:p>
          <a:p>
            <a:pPr lvl="2"/>
            <a:r>
              <a:rPr lang="en-US" sz="2800" dirty="0"/>
              <a:t>Damascus</a:t>
            </a:r>
          </a:p>
          <a:p>
            <a:pPr lvl="2"/>
            <a:r>
              <a:rPr lang="en-US" sz="2800" dirty="0"/>
              <a:t>Gaza </a:t>
            </a:r>
          </a:p>
          <a:p>
            <a:pPr lvl="2"/>
            <a:r>
              <a:rPr lang="en-US" sz="2800" dirty="0"/>
              <a:t>Tyre</a:t>
            </a:r>
          </a:p>
          <a:p>
            <a:pPr lvl="2"/>
            <a:r>
              <a:rPr lang="en-US" sz="2800" dirty="0"/>
              <a:t>Edom</a:t>
            </a:r>
          </a:p>
          <a:p>
            <a:pPr lvl="2"/>
            <a:r>
              <a:rPr lang="en-US" sz="2800" dirty="0"/>
              <a:t>Ammon</a:t>
            </a:r>
          </a:p>
          <a:p>
            <a:pPr lvl="2"/>
            <a:r>
              <a:rPr lang="en-US" sz="2800" dirty="0"/>
              <a:t>Moab</a:t>
            </a:r>
          </a:p>
          <a:p>
            <a:pPr lvl="2"/>
            <a:r>
              <a:rPr lang="en-US" sz="2800" dirty="0"/>
              <a:t>Judah </a:t>
            </a:r>
          </a:p>
          <a:p>
            <a:pPr lvl="2"/>
            <a:r>
              <a:rPr lang="en-US" sz="2800" dirty="0"/>
              <a:t>Israel</a:t>
            </a:r>
          </a:p>
          <a:p>
            <a:endParaRPr lang="en-US" dirty="0" smtClean="0"/>
          </a:p>
        </p:txBody>
      </p:sp>
    </p:spTree>
    <p:extLst>
      <p:ext uri="{BB962C8B-B14F-4D97-AF65-F5344CB8AC3E}">
        <p14:creationId xmlns:p14="http://schemas.microsoft.com/office/powerpoint/2010/main" val="40428013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Amos Begins</a:t>
            </a:r>
            <a:endParaRPr lang="en-US" sz="5400" b="1" dirty="0"/>
          </a:p>
        </p:txBody>
      </p:sp>
      <p:sp>
        <p:nvSpPr>
          <p:cNvPr id="3" name="Content Placeholder 2"/>
          <p:cNvSpPr>
            <a:spLocks noGrp="1"/>
          </p:cNvSpPr>
          <p:nvPr>
            <p:ph idx="1"/>
          </p:nvPr>
        </p:nvSpPr>
        <p:spPr>
          <a:xfrm>
            <a:off x="2078182" y="1092529"/>
            <a:ext cx="9426430" cy="5260769"/>
          </a:xfrm>
        </p:spPr>
        <p:txBody>
          <a:bodyPr>
            <a:noAutofit/>
          </a:bodyPr>
          <a:lstStyle/>
          <a:p>
            <a:pPr marL="0" indent="0" algn="ctr">
              <a:buNone/>
            </a:pPr>
            <a:endParaRPr lang="en-US" sz="3200" dirty="0" smtClean="0"/>
          </a:p>
          <a:p>
            <a:pPr marL="0" indent="0" algn="ctr">
              <a:buNone/>
            </a:pPr>
            <a:r>
              <a:rPr lang="en-US" sz="3200" dirty="0" smtClean="0"/>
              <a:t>Amos </a:t>
            </a:r>
            <a:r>
              <a:rPr lang="en-US" sz="3200" dirty="0"/>
              <a:t>began his prophesying by listing heathen people that God intended to punish.  Now that his attention is focused on Israel, he begins to explain the purpose of a prophet; it is to warn the people.  Amos explains that God had tried many methods to awaken Israel, but all had failed.  He concludes this section by encouraging Israel to prepare to meet its God</a:t>
            </a:r>
            <a:r>
              <a:rPr lang="en-US" sz="2400" dirty="0"/>
              <a:t>. </a:t>
            </a:r>
          </a:p>
          <a:p>
            <a:endParaRPr lang="en-US" sz="2400" dirty="0"/>
          </a:p>
        </p:txBody>
      </p:sp>
    </p:spTree>
    <p:extLst>
      <p:ext uri="{BB962C8B-B14F-4D97-AF65-F5344CB8AC3E}">
        <p14:creationId xmlns:p14="http://schemas.microsoft.com/office/powerpoint/2010/main" val="39316922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Amos 3:1-8</a:t>
            </a:r>
            <a:endParaRPr lang="en-US" sz="5400" b="1" dirty="0"/>
          </a:p>
        </p:txBody>
      </p:sp>
      <p:sp>
        <p:nvSpPr>
          <p:cNvPr id="3" name="Content Placeholder 2"/>
          <p:cNvSpPr>
            <a:spLocks noGrp="1"/>
          </p:cNvSpPr>
          <p:nvPr>
            <p:ph idx="1"/>
          </p:nvPr>
        </p:nvSpPr>
        <p:spPr>
          <a:xfrm>
            <a:off x="2078182" y="1092529"/>
            <a:ext cx="9426430" cy="5260769"/>
          </a:xfrm>
        </p:spPr>
        <p:txBody>
          <a:bodyPr>
            <a:noAutofit/>
          </a:bodyPr>
          <a:lstStyle/>
          <a:p>
            <a:pPr marL="0" indent="0">
              <a:buNone/>
            </a:pPr>
            <a:r>
              <a:rPr lang="en-US" sz="2800" b="1" dirty="0"/>
              <a:t>Note that Amos establishes early he is speaking the word of God, not his own.  </a:t>
            </a:r>
            <a:endParaRPr lang="en-US" sz="2800" b="1" dirty="0" smtClean="0"/>
          </a:p>
          <a:p>
            <a:pPr marL="0" indent="0">
              <a:buNone/>
            </a:pPr>
            <a:endParaRPr lang="en-US" sz="1100" dirty="0"/>
          </a:p>
          <a:p>
            <a:r>
              <a:rPr lang="en-US" sz="2800" b="1" dirty="0"/>
              <a:t>Question 2:	</a:t>
            </a:r>
            <a:r>
              <a:rPr lang="en-US" sz="2800" dirty="0"/>
              <a:t>Describe the special relationship Israel had with God?</a:t>
            </a:r>
          </a:p>
          <a:p>
            <a:pPr marL="0" indent="0">
              <a:buNone/>
            </a:pPr>
            <a:endParaRPr lang="en-US" sz="1100" dirty="0"/>
          </a:p>
          <a:p>
            <a:r>
              <a:rPr lang="en-US" sz="2800" b="1" dirty="0"/>
              <a:t>Question 3: </a:t>
            </a:r>
            <a:r>
              <a:rPr lang="en-US" sz="2800" dirty="0"/>
              <a:t>Read vs. 3-6 carefully.  These are points of common sense, but what is the lesson that Amos is teaching</a:t>
            </a:r>
            <a:r>
              <a:rPr lang="en-US" sz="2800" dirty="0" smtClean="0"/>
              <a:t>?</a:t>
            </a:r>
          </a:p>
          <a:p>
            <a:endParaRPr lang="en-US" sz="1100" dirty="0"/>
          </a:p>
          <a:p>
            <a:pPr lvl="1"/>
            <a:r>
              <a:rPr lang="en-US" sz="2800" b="1" dirty="0" smtClean="0"/>
              <a:t>Point </a:t>
            </a:r>
            <a:r>
              <a:rPr lang="en-US" sz="2800" b="1" dirty="0"/>
              <a:t>out at least two lessons using vs. 7-8</a:t>
            </a:r>
            <a:endParaRPr lang="en-US" sz="2800" dirty="0"/>
          </a:p>
          <a:p>
            <a:pPr marL="0" lvl="0" indent="0">
              <a:buNone/>
            </a:pPr>
            <a:endParaRPr lang="en-US" sz="2400" dirty="0"/>
          </a:p>
        </p:txBody>
      </p:sp>
    </p:spTree>
    <p:extLst>
      <p:ext uri="{BB962C8B-B14F-4D97-AF65-F5344CB8AC3E}">
        <p14:creationId xmlns:p14="http://schemas.microsoft.com/office/powerpoint/2010/main" val="28066191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Amos: 3:9-15</a:t>
            </a:r>
            <a:endParaRPr lang="en-US" sz="5400" b="1" dirty="0"/>
          </a:p>
        </p:txBody>
      </p:sp>
      <p:sp>
        <p:nvSpPr>
          <p:cNvPr id="3" name="Content Placeholder 2"/>
          <p:cNvSpPr>
            <a:spLocks noGrp="1"/>
          </p:cNvSpPr>
          <p:nvPr>
            <p:ph idx="1"/>
          </p:nvPr>
        </p:nvSpPr>
        <p:spPr>
          <a:xfrm>
            <a:off x="2078182" y="1092529"/>
            <a:ext cx="9426430" cy="5260769"/>
          </a:xfrm>
        </p:spPr>
        <p:txBody>
          <a:bodyPr>
            <a:noAutofit/>
          </a:bodyPr>
          <a:lstStyle/>
          <a:p>
            <a:r>
              <a:rPr lang="en-US" sz="2800" b="1" dirty="0"/>
              <a:t>Question 4: </a:t>
            </a:r>
            <a:r>
              <a:rPr lang="en-US" sz="2800" dirty="0"/>
              <a:t>Ashdod was a city of the Philistines.  Why might God call upon Ashdod and Egypt to look upon Samaria?</a:t>
            </a:r>
          </a:p>
          <a:p>
            <a:endParaRPr lang="en-US" sz="2800" dirty="0"/>
          </a:p>
          <a:p>
            <a:r>
              <a:rPr lang="en-US" sz="2800" b="1" dirty="0"/>
              <a:t>Question 5: </a:t>
            </a:r>
            <a:r>
              <a:rPr lang="en-US" sz="2800" dirty="0"/>
              <a:t>What would the adversary of vs. 11 do?</a:t>
            </a:r>
          </a:p>
          <a:p>
            <a:pPr lvl="0"/>
            <a:endParaRPr lang="en-US" sz="2800" dirty="0"/>
          </a:p>
          <a:p>
            <a:pPr lvl="0"/>
            <a:r>
              <a:rPr lang="en-US" sz="2800" b="1" dirty="0" smtClean="0"/>
              <a:t>Question </a:t>
            </a:r>
            <a:r>
              <a:rPr lang="en-US" sz="2800" b="1" dirty="0"/>
              <a:t>6: </a:t>
            </a:r>
            <a:r>
              <a:rPr lang="en-US" sz="2800" dirty="0"/>
              <a:t>In what manner would Israel be rescued?</a:t>
            </a:r>
          </a:p>
          <a:p>
            <a:pPr marL="0" indent="0">
              <a:buNone/>
            </a:pPr>
            <a:endParaRPr lang="en-US" sz="2400" dirty="0"/>
          </a:p>
        </p:txBody>
      </p:sp>
    </p:spTree>
    <p:extLst>
      <p:ext uri="{BB962C8B-B14F-4D97-AF65-F5344CB8AC3E}">
        <p14:creationId xmlns:p14="http://schemas.microsoft.com/office/powerpoint/2010/main" val="13979058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Amos 4:1-5</a:t>
            </a:r>
            <a:endParaRPr lang="en-US" sz="5400" b="1" dirty="0"/>
          </a:p>
        </p:txBody>
      </p:sp>
      <p:sp>
        <p:nvSpPr>
          <p:cNvPr id="3" name="Content Placeholder 2"/>
          <p:cNvSpPr>
            <a:spLocks noGrp="1"/>
          </p:cNvSpPr>
          <p:nvPr>
            <p:ph idx="1"/>
          </p:nvPr>
        </p:nvSpPr>
        <p:spPr>
          <a:xfrm>
            <a:off x="2078182" y="1092529"/>
            <a:ext cx="9426430" cy="5260769"/>
          </a:xfrm>
        </p:spPr>
        <p:txBody>
          <a:bodyPr>
            <a:noAutofit/>
          </a:bodyPr>
          <a:lstStyle/>
          <a:p>
            <a:r>
              <a:rPr lang="en-US" sz="2400" b="1" dirty="0"/>
              <a:t>Question 7: What is a kine (KJV</a:t>
            </a:r>
            <a:r>
              <a:rPr lang="en-US" sz="2400" b="1" dirty="0" smtClean="0"/>
              <a:t>)?</a:t>
            </a:r>
          </a:p>
          <a:p>
            <a:endParaRPr lang="en-US" sz="1100" dirty="0"/>
          </a:p>
          <a:p>
            <a:pPr lvl="1"/>
            <a:r>
              <a:rPr lang="en-US" sz="2400" dirty="0" smtClean="0"/>
              <a:t> </a:t>
            </a:r>
            <a:r>
              <a:rPr lang="en-US" sz="2400" dirty="0"/>
              <a:t>Where was </a:t>
            </a:r>
            <a:r>
              <a:rPr lang="en-US" sz="2400" dirty="0" smtClean="0"/>
              <a:t>Bashan?</a:t>
            </a:r>
          </a:p>
          <a:p>
            <a:pPr lvl="1"/>
            <a:endParaRPr lang="en-US" sz="1100" dirty="0"/>
          </a:p>
          <a:p>
            <a:pPr lvl="1"/>
            <a:r>
              <a:rPr lang="en-US" sz="2400" dirty="0" smtClean="0"/>
              <a:t>What </a:t>
            </a:r>
            <a:r>
              <a:rPr lang="en-US" sz="2400" dirty="0"/>
              <a:t>would be the fate of </a:t>
            </a:r>
            <a:r>
              <a:rPr lang="en-US" sz="2400" dirty="0" smtClean="0"/>
              <a:t>the </a:t>
            </a:r>
            <a:r>
              <a:rPr lang="en-US" sz="2400" dirty="0"/>
              <a:t>kine of Bashan</a:t>
            </a:r>
          </a:p>
          <a:p>
            <a:pPr marL="0" indent="0">
              <a:buNone/>
            </a:pPr>
            <a:endParaRPr lang="en-US" sz="1100" dirty="0"/>
          </a:p>
          <a:p>
            <a:r>
              <a:rPr lang="en-US" sz="2400" b="1" dirty="0"/>
              <a:t>Question 8: </a:t>
            </a:r>
            <a:r>
              <a:rPr lang="en-US" sz="2400" dirty="0"/>
              <a:t>What is the irony of sins being multiplied at Bethel and Gilgal</a:t>
            </a:r>
            <a:r>
              <a:rPr lang="en-US" sz="2400" dirty="0" smtClean="0"/>
              <a:t>?</a:t>
            </a:r>
          </a:p>
          <a:p>
            <a:endParaRPr lang="en-US" sz="1100" dirty="0"/>
          </a:p>
          <a:p>
            <a:r>
              <a:rPr lang="en-US" sz="2400" b="1" dirty="0"/>
              <a:t>Question 9: </a:t>
            </a:r>
            <a:r>
              <a:rPr lang="en-US" sz="2400" dirty="0"/>
              <a:t>Read Col. 2:20-23.  Consider how this passage applies the Israelites described in vs. 5. </a:t>
            </a:r>
          </a:p>
          <a:p>
            <a:endParaRPr lang="en-US" sz="2400" dirty="0"/>
          </a:p>
        </p:txBody>
      </p:sp>
    </p:spTree>
    <p:extLst>
      <p:ext uri="{BB962C8B-B14F-4D97-AF65-F5344CB8AC3E}">
        <p14:creationId xmlns:p14="http://schemas.microsoft.com/office/powerpoint/2010/main" val="23067754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Amos 4:6-12</a:t>
            </a:r>
            <a:endParaRPr lang="en-US" sz="5400" b="1" dirty="0"/>
          </a:p>
        </p:txBody>
      </p:sp>
      <p:sp>
        <p:nvSpPr>
          <p:cNvPr id="3" name="Content Placeholder 2"/>
          <p:cNvSpPr>
            <a:spLocks noGrp="1"/>
          </p:cNvSpPr>
          <p:nvPr>
            <p:ph idx="1"/>
          </p:nvPr>
        </p:nvSpPr>
        <p:spPr>
          <a:xfrm>
            <a:off x="2078182" y="1092529"/>
            <a:ext cx="9426430" cy="5260769"/>
          </a:xfrm>
        </p:spPr>
        <p:txBody>
          <a:bodyPr>
            <a:noAutofit/>
          </a:bodyPr>
          <a:lstStyle/>
          <a:p>
            <a:r>
              <a:rPr lang="en-US" sz="2400" b="1" dirty="0"/>
              <a:t>Question 10: </a:t>
            </a:r>
            <a:r>
              <a:rPr lang="en-US" sz="2400" dirty="0"/>
              <a:t>What does it mean to give clean teeth</a:t>
            </a:r>
            <a:r>
              <a:rPr lang="en-US" sz="2400" dirty="0" smtClean="0"/>
              <a:t>?</a:t>
            </a:r>
          </a:p>
          <a:p>
            <a:endParaRPr lang="en-US" sz="2400" dirty="0"/>
          </a:p>
          <a:p>
            <a:r>
              <a:rPr lang="en-US" sz="2400" b="1" dirty="0" smtClean="0"/>
              <a:t>Question </a:t>
            </a:r>
            <a:r>
              <a:rPr lang="en-US" sz="2400" b="1" dirty="0"/>
              <a:t>11: </a:t>
            </a:r>
            <a:r>
              <a:rPr lang="en-US" sz="2400" dirty="0"/>
              <a:t>How had God used rain to punish Israel</a:t>
            </a:r>
            <a:r>
              <a:rPr lang="en-US" sz="2400" dirty="0" smtClean="0"/>
              <a:t>?</a:t>
            </a:r>
          </a:p>
          <a:p>
            <a:endParaRPr lang="en-US" sz="2400" dirty="0"/>
          </a:p>
          <a:p>
            <a:r>
              <a:rPr lang="en-US" sz="2400" b="1" dirty="0" smtClean="0"/>
              <a:t>Question </a:t>
            </a:r>
            <a:r>
              <a:rPr lang="en-US" sz="2400" b="1" dirty="0"/>
              <a:t>12: </a:t>
            </a:r>
            <a:r>
              <a:rPr lang="en-US" sz="2400" dirty="0"/>
              <a:t>What was done to the crops of Israel?</a:t>
            </a:r>
          </a:p>
          <a:p>
            <a:pPr lvl="1"/>
            <a:r>
              <a:rPr lang="en-US" sz="2400" b="1" dirty="0" smtClean="0"/>
              <a:t>To </a:t>
            </a:r>
            <a:r>
              <a:rPr lang="en-US" sz="2400" b="1" dirty="0"/>
              <a:t>the horses and young men?</a:t>
            </a:r>
            <a:endParaRPr lang="en-US" sz="2400" dirty="0"/>
          </a:p>
          <a:p>
            <a:pPr lvl="1"/>
            <a:r>
              <a:rPr lang="en-US" sz="2400" b="1" dirty="0" smtClean="0"/>
              <a:t>To </a:t>
            </a:r>
            <a:r>
              <a:rPr lang="en-US" sz="2400" b="1" dirty="0"/>
              <a:t>the cities?</a:t>
            </a:r>
            <a:endParaRPr lang="en-US" sz="2400" dirty="0"/>
          </a:p>
          <a:p>
            <a:endParaRPr lang="en-US" sz="2400" dirty="0"/>
          </a:p>
          <a:p>
            <a:r>
              <a:rPr lang="en-US" sz="2400" b="1" dirty="0"/>
              <a:t>Question 13: </a:t>
            </a:r>
            <a:r>
              <a:rPr lang="en-US" sz="2400" dirty="0"/>
              <a:t>How does Amos describe the God Israel is to prepare to meet</a:t>
            </a:r>
            <a:r>
              <a:rPr lang="en-US" sz="2400" b="1" dirty="0"/>
              <a:t>?</a:t>
            </a:r>
            <a:endParaRPr lang="en-US" sz="2400" dirty="0"/>
          </a:p>
          <a:p>
            <a:endParaRPr lang="en-US" sz="2400" dirty="0"/>
          </a:p>
        </p:txBody>
      </p:sp>
    </p:spTree>
    <p:extLst>
      <p:ext uri="{BB962C8B-B14F-4D97-AF65-F5344CB8AC3E}">
        <p14:creationId xmlns:p14="http://schemas.microsoft.com/office/powerpoint/2010/main" val="31904452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Lessons Learned</a:t>
            </a:r>
            <a:endParaRPr lang="en-US" sz="5400" b="1" dirty="0"/>
          </a:p>
        </p:txBody>
      </p:sp>
      <p:sp>
        <p:nvSpPr>
          <p:cNvPr id="3" name="Content Placeholder 2"/>
          <p:cNvSpPr>
            <a:spLocks noGrp="1"/>
          </p:cNvSpPr>
          <p:nvPr>
            <p:ph idx="1"/>
          </p:nvPr>
        </p:nvSpPr>
        <p:spPr>
          <a:xfrm>
            <a:off x="2078182" y="1092529"/>
            <a:ext cx="9426430" cy="5260769"/>
          </a:xfrm>
        </p:spPr>
        <p:txBody>
          <a:bodyPr>
            <a:noAutofit/>
          </a:bodyPr>
          <a:lstStyle/>
          <a:p>
            <a:pPr lvl="0"/>
            <a:r>
              <a:rPr lang="en-US" sz="3200" dirty="0"/>
              <a:t>Prosperity often leads to a false sense of security:</a:t>
            </a:r>
          </a:p>
          <a:p>
            <a:pPr lvl="1"/>
            <a:r>
              <a:rPr lang="en-US" sz="3200" b="1" dirty="0"/>
              <a:t>I Timothy 6:17-19</a:t>
            </a:r>
            <a:r>
              <a:rPr lang="en-US" sz="3200" dirty="0"/>
              <a:t>  </a:t>
            </a:r>
            <a:endParaRPr lang="en-US" sz="3200" dirty="0" smtClean="0"/>
          </a:p>
          <a:p>
            <a:pPr lvl="1"/>
            <a:endParaRPr lang="en-US" sz="3200" dirty="0"/>
          </a:p>
          <a:p>
            <a:pPr lvl="1"/>
            <a:r>
              <a:rPr lang="en-US" sz="3200" b="1" dirty="0"/>
              <a:t>Luke 12:15-21	Read from the Bible </a:t>
            </a:r>
            <a:endParaRPr lang="en-US" sz="3200" b="1" dirty="0" smtClean="0"/>
          </a:p>
          <a:p>
            <a:pPr lvl="1"/>
            <a:endParaRPr lang="en-US" sz="3200" dirty="0"/>
          </a:p>
          <a:p>
            <a:pPr lvl="1"/>
            <a:r>
              <a:rPr lang="en-US" sz="3200" b="1" dirty="0"/>
              <a:t>Isaiah </a:t>
            </a:r>
            <a:r>
              <a:rPr lang="en-US" sz="3200" b="1" dirty="0" smtClean="0"/>
              <a:t>56:11</a:t>
            </a:r>
            <a:endParaRPr lang="en-US" sz="3200" dirty="0"/>
          </a:p>
        </p:txBody>
      </p:sp>
    </p:spTree>
    <p:extLst>
      <p:ext uri="{BB962C8B-B14F-4D97-AF65-F5344CB8AC3E}">
        <p14:creationId xmlns:p14="http://schemas.microsoft.com/office/powerpoint/2010/main" val="11659538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9228" y="1889848"/>
            <a:ext cx="3429000" cy="4695391"/>
          </a:xfrm>
        </p:spPr>
        <p:txBody>
          <a:bodyPr>
            <a:normAutofit/>
          </a:bodyPr>
          <a:lstStyle/>
          <a:p>
            <a:pPr algn="ctr"/>
            <a:r>
              <a:rPr lang="en-US" dirty="0" smtClean="0"/>
              <a:t>Hosea and Amos</a:t>
            </a:r>
            <a:br>
              <a:rPr lang="en-US" dirty="0" smtClean="0"/>
            </a:br>
            <a:r>
              <a:rPr lang="en-US" dirty="0" smtClean="0"/>
              <a:t/>
            </a:r>
            <a:br>
              <a:rPr lang="en-US" dirty="0" smtClean="0"/>
            </a:br>
            <a:r>
              <a:rPr lang="en-US" dirty="0" smtClean="0">
                <a:solidFill>
                  <a:srgbClr val="FF0000"/>
                </a:solidFill>
              </a:rPr>
              <a:t>God’s Warning to His People</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Lesson 9</a:t>
            </a:r>
            <a:endParaRPr lang="en-US" dirty="0">
              <a:solidFill>
                <a:srgbClr val="FF0000"/>
              </a:solidFill>
            </a:endParaRPr>
          </a:p>
        </p:txBody>
      </p:sp>
      <p:pic>
        <p:nvPicPr>
          <p:cNvPr id="3" name="Hosea -Gods Love.jpg"/>
          <p:cNvPicPr>
            <a:picLocks noChangeAspect="1"/>
          </p:cNvPicPr>
          <p:nvPr/>
        </p:nvPicPr>
        <p:blipFill rotWithShape="1">
          <a:blip r:embed="rId2">
            <a:extLst/>
          </a:blip>
          <a:srcRect t="1190" r="16632"/>
          <a:stretch/>
        </p:blipFill>
        <p:spPr>
          <a:xfrm>
            <a:off x="1782149" y="1"/>
            <a:ext cx="4843138" cy="3234170"/>
          </a:xfrm>
          <a:prstGeom prst="rect">
            <a:avLst/>
          </a:prstGeom>
          <a:ln w="12700">
            <a:miter lim="400000"/>
          </a:ln>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149" y="3225646"/>
            <a:ext cx="4843138" cy="3632354"/>
          </a:xfrm>
          <a:prstGeom prst="rect">
            <a:avLst/>
          </a:prstGeom>
        </p:spPr>
      </p:pic>
    </p:spTree>
    <p:extLst>
      <p:ext uri="{BB962C8B-B14F-4D97-AF65-F5344CB8AC3E}">
        <p14:creationId xmlns:p14="http://schemas.microsoft.com/office/powerpoint/2010/main" val="1709791598"/>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39152"/>
            <a:ext cx="8911687" cy="1280890"/>
          </a:xfrm>
        </p:spPr>
        <p:txBody>
          <a:bodyPr>
            <a:normAutofit/>
          </a:bodyPr>
          <a:lstStyle/>
          <a:p>
            <a:pPr algn="ctr"/>
            <a:r>
              <a:rPr lang="en-US" sz="5400" b="1" dirty="0" smtClean="0"/>
              <a:t>Review the Book of Hosea</a:t>
            </a:r>
            <a:endParaRPr lang="en-US" sz="5400" b="1" dirty="0"/>
          </a:p>
        </p:txBody>
      </p:sp>
      <p:sp>
        <p:nvSpPr>
          <p:cNvPr id="3" name="Content Placeholder 2"/>
          <p:cNvSpPr>
            <a:spLocks noGrp="1"/>
          </p:cNvSpPr>
          <p:nvPr>
            <p:ph idx="1"/>
          </p:nvPr>
        </p:nvSpPr>
        <p:spPr>
          <a:xfrm>
            <a:off x="2030681" y="1140031"/>
            <a:ext cx="8622079" cy="5189517"/>
          </a:xfrm>
        </p:spPr>
        <p:txBody>
          <a:bodyPr>
            <a:normAutofit lnSpcReduction="10000"/>
          </a:bodyPr>
          <a:lstStyle/>
          <a:p>
            <a:r>
              <a:rPr lang="en-US" sz="2400" dirty="0"/>
              <a:t>Hosea was a living example of the lesson intended for Israel.  </a:t>
            </a:r>
            <a:endParaRPr lang="en-US" sz="2400" dirty="0" smtClean="0"/>
          </a:p>
          <a:p>
            <a:pPr marL="0" indent="0">
              <a:buNone/>
            </a:pPr>
            <a:endParaRPr lang="en-US" sz="1200" dirty="0" smtClean="0"/>
          </a:p>
          <a:p>
            <a:r>
              <a:rPr lang="en-US" sz="2400" dirty="0" smtClean="0"/>
              <a:t>The </a:t>
            </a:r>
            <a:r>
              <a:rPr lang="en-US" sz="2400" dirty="0"/>
              <a:t>tender loving God was offering one last chance for restoration to Israel which had committed spiritual </a:t>
            </a:r>
            <a:r>
              <a:rPr lang="en-US" sz="2400" dirty="0" smtClean="0"/>
              <a:t>adultery</a:t>
            </a:r>
          </a:p>
          <a:p>
            <a:pPr marL="0" indent="0">
              <a:buNone/>
            </a:pPr>
            <a:endParaRPr lang="en-US" sz="1200" dirty="0" smtClean="0"/>
          </a:p>
          <a:p>
            <a:r>
              <a:rPr lang="en-US" sz="2400" dirty="0" smtClean="0"/>
              <a:t>The </a:t>
            </a:r>
            <a:r>
              <a:rPr lang="en-US" sz="2400" dirty="0"/>
              <a:t>righteousness of God is portrayed in Hosea.  Although doom of wicked nation of Israel is announced, Hosea often speaks of the loving-kindness of the Lord.  </a:t>
            </a:r>
            <a:endParaRPr lang="en-US" sz="2400" dirty="0" smtClean="0"/>
          </a:p>
          <a:p>
            <a:pPr marL="0" indent="0">
              <a:buNone/>
            </a:pPr>
            <a:endParaRPr lang="en-US" sz="1200" dirty="0" smtClean="0"/>
          </a:p>
          <a:p>
            <a:r>
              <a:rPr lang="en-US" sz="2400" dirty="0" smtClean="0"/>
              <a:t>God </a:t>
            </a:r>
            <a:r>
              <a:rPr lang="en-US" sz="2400" dirty="0"/>
              <a:t>loved His people, but Israel had sown to the wind and deserved to reap the whirlwind.  </a:t>
            </a:r>
          </a:p>
          <a:p>
            <a:endParaRPr lang="en-US" dirty="0"/>
          </a:p>
        </p:txBody>
      </p:sp>
    </p:spTree>
    <p:extLst>
      <p:ext uri="{BB962C8B-B14F-4D97-AF65-F5344CB8AC3E}">
        <p14:creationId xmlns:p14="http://schemas.microsoft.com/office/powerpoint/2010/main" val="2182363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Lessons Learned</a:t>
            </a:r>
            <a:endParaRPr lang="en-US" sz="5400" b="1" dirty="0"/>
          </a:p>
        </p:txBody>
      </p:sp>
      <p:sp>
        <p:nvSpPr>
          <p:cNvPr id="3" name="Content Placeholder 2"/>
          <p:cNvSpPr>
            <a:spLocks noGrp="1"/>
          </p:cNvSpPr>
          <p:nvPr>
            <p:ph idx="1"/>
          </p:nvPr>
        </p:nvSpPr>
        <p:spPr>
          <a:xfrm>
            <a:off x="2078182" y="1092529"/>
            <a:ext cx="9054638" cy="5260769"/>
          </a:xfrm>
        </p:spPr>
        <p:txBody>
          <a:bodyPr>
            <a:noAutofit/>
          </a:bodyPr>
          <a:lstStyle/>
          <a:p>
            <a:pPr marL="0" lvl="0" indent="0">
              <a:buNone/>
            </a:pPr>
            <a:r>
              <a:rPr lang="en-US" sz="2800" dirty="0"/>
              <a:t>God’s way is the only right way, and we walk or fall, according to the manner we obey. </a:t>
            </a:r>
          </a:p>
          <a:p>
            <a:pPr lvl="1"/>
            <a:r>
              <a:rPr lang="en-US" sz="2800" b="1" dirty="0"/>
              <a:t>2 John 9</a:t>
            </a:r>
            <a:r>
              <a:rPr lang="en-US" sz="2800" dirty="0"/>
              <a:t>	</a:t>
            </a:r>
            <a:endParaRPr lang="en-US" sz="2800" dirty="0" smtClean="0"/>
          </a:p>
          <a:p>
            <a:pPr lvl="1"/>
            <a:endParaRPr lang="en-US" sz="2800" dirty="0" smtClean="0"/>
          </a:p>
          <a:p>
            <a:pPr lvl="1"/>
            <a:r>
              <a:rPr lang="en-US" sz="2800" b="1" dirty="0" smtClean="0"/>
              <a:t>Isaiah </a:t>
            </a:r>
            <a:r>
              <a:rPr lang="en-US" sz="2800" b="1" dirty="0"/>
              <a:t>55:8-9</a:t>
            </a:r>
            <a:r>
              <a:rPr lang="en-US" sz="2800" dirty="0"/>
              <a:t>	</a:t>
            </a:r>
            <a:endParaRPr lang="en-US" sz="2800" dirty="0" smtClean="0"/>
          </a:p>
          <a:p>
            <a:pPr lvl="1"/>
            <a:endParaRPr lang="en-US" sz="2800" dirty="0"/>
          </a:p>
          <a:p>
            <a:pPr lvl="1"/>
            <a:r>
              <a:rPr lang="en-US" sz="2800" b="1" dirty="0" smtClean="0"/>
              <a:t>Jeremiah </a:t>
            </a:r>
            <a:r>
              <a:rPr lang="en-US" sz="2800" b="1" dirty="0"/>
              <a:t>10:23	</a:t>
            </a:r>
            <a:r>
              <a:rPr lang="en-US" dirty="0"/>
              <a:t>	</a:t>
            </a:r>
            <a:endParaRPr lang="en-US" sz="2800" dirty="0"/>
          </a:p>
          <a:p>
            <a:endParaRPr lang="en-US" sz="2800" dirty="0"/>
          </a:p>
        </p:txBody>
      </p:sp>
    </p:spTree>
    <p:extLst>
      <p:ext uri="{BB962C8B-B14F-4D97-AF65-F5344CB8AC3E}">
        <p14:creationId xmlns:p14="http://schemas.microsoft.com/office/powerpoint/2010/main" val="25787458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8">
            <a:extLst>
              <a:ext uri="{FF2B5EF4-FFF2-40B4-BE49-F238E27FC236}">
                <a16:creationId xmlns:a16="http://schemas.microsoft.com/office/drawing/2014/main" xmlns="" id="{7C57FD6E-4E2E-4C25-AB84-56B531D38008}"/>
              </a:ext>
            </a:extLst>
          </p:cNvPr>
          <p:cNvSpPr txBox="1"/>
          <p:nvPr/>
        </p:nvSpPr>
        <p:spPr>
          <a:xfrm>
            <a:off x="2525777" y="1250111"/>
            <a:ext cx="8469883" cy="5338289"/>
          </a:xfrm>
          <a:prstGeom prst="rect">
            <a:avLst/>
          </a:prstGeom>
        </p:spPr>
        <p:txBody>
          <a:bodyPr vert="horz" wrap="square" lIns="0" tIns="250031" rIns="0" bIns="0" rtlCol="0">
            <a:spAutoFit/>
          </a:bodyPr>
          <a:lstStyle/>
          <a:p>
            <a:pPr marL="8929">
              <a:spcBef>
                <a:spcPts val="1969"/>
              </a:spcBef>
            </a:pPr>
            <a:r>
              <a:rPr sz="2812" spc="-4" dirty="0">
                <a:solidFill>
                  <a:srgbClr val="86382E"/>
                </a:solidFill>
                <a:latin typeface="Verdana"/>
                <a:cs typeface="Verdana"/>
              </a:rPr>
              <a:t>Date: </a:t>
            </a:r>
            <a:r>
              <a:rPr sz="2812" dirty="0">
                <a:latin typeface="Verdana"/>
                <a:cs typeface="Verdana"/>
              </a:rPr>
              <a:t>7</a:t>
            </a:r>
            <a:r>
              <a:rPr lang="en-US" sz="2812" dirty="0">
                <a:latin typeface="Verdana"/>
                <a:cs typeface="Verdana"/>
              </a:rPr>
              <a:t>65</a:t>
            </a:r>
            <a:r>
              <a:rPr sz="2812" dirty="0">
                <a:latin typeface="Verdana"/>
                <a:cs typeface="Verdana"/>
              </a:rPr>
              <a:t>-7</a:t>
            </a:r>
            <a:r>
              <a:rPr lang="en-US" sz="2812" dirty="0">
                <a:latin typeface="Verdana"/>
                <a:cs typeface="Verdana"/>
              </a:rPr>
              <a:t>55</a:t>
            </a:r>
            <a:r>
              <a:rPr sz="2812" spc="-4" dirty="0">
                <a:latin typeface="Verdana"/>
                <a:cs typeface="Verdana"/>
              </a:rPr>
              <a:t> </a:t>
            </a:r>
            <a:r>
              <a:rPr sz="2812" spc="-11" dirty="0">
                <a:latin typeface="Verdana"/>
                <a:cs typeface="Verdana"/>
              </a:rPr>
              <a:t>B.C.</a:t>
            </a:r>
            <a:endParaRPr sz="2812" dirty="0">
              <a:latin typeface="Verdana"/>
              <a:cs typeface="Verdana"/>
            </a:endParaRPr>
          </a:p>
          <a:p>
            <a:pPr marL="8929">
              <a:spcBef>
                <a:spcPts val="1898"/>
              </a:spcBef>
              <a:tabLst>
                <a:tab pos="5819717" algn="l"/>
              </a:tabLst>
            </a:pPr>
            <a:r>
              <a:rPr sz="2812" spc="-4" dirty="0">
                <a:solidFill>
                  <a:srgbClr val="86382E"/>
                </a:solidFill>
                <a:latin typeface="Verdana"/>
                <a:cs typeface="Verdana"/>
              </a:rPr>
              <a:t>Prophesied </a:t>
            </a:r>
            <a:r>
              <a:rPr sz="2812" spc="-116" dirty="0">
                <a:solidFill>
                  <a:srgbClr val="86382E"/>
                </a:solidFill>
                <a:latin typeface="Verdana"/>
                <a:cs typeface="Verdana"/>
              </a:rPr>
              <a:t>To:</a:t>
            </a:r>
            <a:r>
              <a:rPr sz="2812" spc="11" dirty="0">
                <a:solidFill>
                  <a:srgbClr val="86382E"/>
                </a:solidFill>
                <a:latin typeface="Verdana"/>
                <a:cs typeface="Verdana"/>
              </a:rPr>
              <a:t> </a:t>
            </a:r>
            <a:r>
              <a:rPr sz="2812" spc="-11" dirty="0">
                <a:latin typeface="Verdana"/>
                <a:cs typeface="Verdana"/>
              </a:rPr>
              <a:t>Israel</a:t>
            </a:r>
            <a:r>
              <a:rPr sz="2812" spc="4" dirty="0">
                <a:latin typeface="Verdana"/>
                <a:cs typeface="Verdana"/>
              </a:rPr>
              <a:t> </a:t>
            </a:r>
            <a:r>
              <a:rPr sz="2812" spc="-4" dirty="0">
                <a:latin typeface="Verdana"/>
                <a:cs typeface="Verdana"/>
              </a:rPr>
              <a:t>(Northern	Kingdom)</a:t>
            </a:r>
            <a:endParaRPr lang="en-US" sz="2812" dirty="0">
              <a:latin typeface="Verdana"/>
              <a:cs typeface="Verdana"/>
            </a:endParaRPr>
          </a:p>
          <a:p>
            <a:pPr marL="8929">
              <a:spcBef>
                <a:spcPts val="1898"/>
              </a:spcBef>
              <a:tabLst>
                <a:tab pos="5819717" algn="l"/>
              </a:tabLst>
            </a:pPr>
            <a:r>
              <a:rPr sz="2812" spc="-4" dirty="0" smtClean="0">
                <a:solidFill>
                  <a:srgbClr val="86382E"/>
                </a:solidFill>
                <a:latin typeface="Verdana"/>
                <a:cs typeface="Verdana"/>
              </a:rPr>
              <a:t>Purpose:</a:t>
            </a:r>
            <a:endParaRPr lang="en-US" sz="2812" dirty="0">
              <a:latin typeface="Verdana"/>
              <a:cs typeface="Verdana"/>
            </a:endParaRPr>
          </a:p>
          <a:p>
            <a:pPr marL="980479" lvl="1" indent="-514350">
              <a:spcBef>
                <a:spcPts val="1898"/>
              </a:spcBef>
              <a:buFont typeface="+mj-lt"/>
              <a:buAutoNum type="arabicPeriod"/>
              <a:tabLst>
                <a:tab pos="5819717" algn="l"/>
              </a:tabLst>
            </a:pPr>
            <a:r>
              <a:rPr lang="en-US" sz="2812" spc="-172" dirty="0" smtClean="0">
                <a:latin typeface="Verdana"/>
                <a:cs typeface="Verdana"/>
              </a:rPr>
              <a:t>God’s </a:t>
            </a:r>
            <a:r>
              <a:rPr lang="en-US" sz="2812" spc="-172" dirty="0">
                <a:latin typeface="Verdana"/>
                <a:cs typeface="Verdana"/>
              </a:rPr>
              <a:t>Judgement on </a:t>
            </a:r>
            <a:r>
              <a:rPr lang="en-US" sz="2812" spc="-172" dirty="0" smtClean="0">
                <a:latin typeface="Verdana"/>
                <a:cs typeface="Verdana"/>
              </a:rPr>
              <a:t>Israel</a:t>
            </a:r>
          </a:p>
          <a:p>
            <a:pPr marL="980479" lvl="1" indent="-514350">
              <a:spcBef>
                <a:spcPts val="1898"/>
              </a:spcBef>
              <a:buFont typeface="+mj-lt"/>
              <a:buAutoNum type="arabicPeriod"/>
              <a:tabLst>
                <a:tab pos="5819717" algn="l"/>
              </a:tabLst>
            </a:pPr>
            <a:r>
              <a:rPr lang="en-US" sz="2812" spc="-172" dirty="0" smtClean="0">
                <a:latin typeface="Verdana"/>
                <a:cs typeface="Verdana"/>
              </a:rPr>
              <a:t>The </a:t>
            </a:r>
            <a:r>
              <a:rPr lang="en-US" sz="2812" spc="-172" dirty="0">
                <a:latin typeface="Verdana"/>
                <a:cs typeface="Verdana"/>
              </a:rPr>
              <a:t>sin of Israel are great</a:t>
            </a:r>
            <a:endParaRPr sz="2812" dirty="0">
              <a:latin typeface="Verdana"/>
              <a:cs typeface="Verdana"/>
            </a:endParaRPr>
          </a:p>
          <a:p>
            <a:pPr marL="8929" marR="3572">
              <a:lnSpc>
                <a:spcPct val="150000"/>
              </a:lnSpc>
              <a:tabLst>
                <a:tab pos="2016252" algn="l"/>
                <a:tab pos="4186535" algn="l"/>
              </a:tabLst>
            </a:pPr>
            <a:r>
              <a:rPr sz="2812" spc="-7" dirty="0">
                <a:solidFill>
                  <a:srgbClr val="86382E"/>
                </a:solidFill>
                <a:latin typeface="Verdana"/>
                <a:cs typeface="Verdana"/>
              </a:rPr>
              <a:t>Contemporaries: </a:t>
            </a:r>
            <a:endParaRPr lang="en-US" sz="2812" spc="-7" dirty="0">
              <a:solidFill>
                <a:srgbClr val="86382E"/>
              </a:solidFill>
              <a:latin typeface="Verdana"/>
              <a:cs typeface="Verdana"/>
            </a:endParaRPr>
          </a:p>
          <a:p>
            <a:pPr marL="8929" marR="3572">
              <a:lnSpc>
                <a:spcPct val="150000"/>
              </a:lnSpc>
              <a:tabLst>
                <a:tab pos="2016252" algn="l"/>
                <a:tab pos="4186535" algn="l"/>
              </a:tabLst>
            </a:pPr>
            <a:r>
              <a:rPr lang="en-US" sz="2812" spc="-4" dirty="0" smtClean="0">
                <a:latin typeface="Verdana"/>
                <a:cs typeface="Verdana"/>
              </a:rPr>
              <a:t>	After</a:t>
            </a:r>
            <a:r>
              <a:rPr lang="en-US" sz="2812" spc="-4" dirty="0">
                <a:latin typeface="Verdana"/>
                <a:cs typeface="Verdana"/>
              </a:rPr>
              <a:t>: Obadiah, Joel, and Jonah</a:t>
            </a:r>
          </a:p>
          <a:p>
            <a:pPr marL="8929" marR="3572">
              <a:lnSpc>
                <a:spcPct val="150000"/>
              </a:lnSpc>
              <a:tabLst>
                <a:tab pos="2016252" algn="l"/>
                <a:tab pos="4186535" algn="l"/>
              </a:tabLst>
            </a:pPr>
            <a:r>
              <a:rPr lang="en-US" sz="2812" spc="-4" dirty="0" smtClean="0">
                <a:latin typeface="Verdana"/>
                <a:cs typeface="Verdana"/>
              </a:rPr>
              <a:t>	Before</a:t>
            </a:r>
            <a:r>
              <a:rPr lang="en-US" sz="2812" spc="-4" dirty="0">
                <a:latin typeface="Verdana"/>
                <a:cs typeface="Verdana"/>
              </a:rPr>
              <a:t>: Hosea, Micah, and Isaiah</a:t>
            </a:r>
            <a:endParaRPr sz="2812" dirty="0">
              <a:latin typeface="Verdana"/>
              <a:cs typeface="Verdana"/>
            </a:endParaRPr>
          </a:p>
        </p:txBody>
      </p:sp>
      <p:sp>
        <p:nvSpPr>
          <p:cNvPr id="5" name="object 2">
            <a:extLst>
              <a:ext uri="{FF2B5EF4-FFF2-40B4-BE49-F238E27FC236}">
                <a16:creationId xmlns:a16="http://schemas.microsoft.com/office/drawing/2014/main" xmlns="" id="{A216A379-2896-4EC7-BB1B-47097A564A57}"/>
              </a:ext>
            </a:extLst>
          </p:cNvPr>
          <p:cNvSpPr txBox="1">
            <a:spLocks noGrp="1"/>
          </p:cNvSpPr>
          <p:nvPr>
            <p:ph type="title"/>
          </p:nvPr>
        </p:nvSpPr>
        <p:spPr>
          <a:xfrm>
            <a:off x="1861965" y="245523"/>
            <a:ext cx="8553016" cy="761984"/>
          </a:xfrm>
          <a:prstGeom prst="rect">
            <a:avLst/>
          </a:prstGeom>
        </p:spPr>
        <p:txBody>
          <a:bodyPr vert="horz" wrap="square" lIns="0" tIns="9823" rIns="0" bIns="0" rtlCol="0" anchor="t">
            <a:spAutoFit/>
          </a:bodyPr>
          <a:lstStyle/>
          <a:p>
            <a:pPr marL="8929" algn="ctr">
              <a:spcBef>
                <a:spcPts val="77"/>
              </a:spcBef>
            </a:pPr>
            <a:r>
              <a:rPr lang="en-US" sz="4887" spc="-120" dirty="0" smtClean="0"/>
              <a:t>Amos- Means Burden-Bearer</a:t>
            </a:r>
            <a:endParaRPr sz="4887" dirty="0"/>
          </a:p>
        </p:txBody>
      </p:sp>
    </p:spTree>
    <p:extLst>
      <p:ext uri="{BB962C8B-B14F-4D97-AF65-F5344CB8AC3E}">
        <p14:creationId xmlns:p14="http://schemas.microsoft.com/office/powerpoint/2010/main" val="35978583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13471"/>
            <a:ext cx="8911687" cy="1280890"/>
          </a:xfrm>
        </p:spPr>
        <p:txBody>
          <a:bodyPr>
            <a:normAutofit/>
          </a:bodyPr>
          <a:lstStyle/>
          <a:p>
            <a:pPr algn="ctr"/>
            <a:r>
              <a:rPr lang="en-US" sz="5400" b="1" dirty="0" smtClean="0"/>
              <a:t>Review: Amos 1-2</a:t>
            </a:r>
            <a:endParaRPr lang="en-US" sz="5400" b="1" dirty="0"/>
          </a:p>
        </p:txBody>
      </p:sp>
      <p:sp>
        <p:nvSpPr>
          <p:cNvPr id="3" name="Content Placeholder 2"/>
          <p:cNvSpPr>
            <a:spLocks noGrp="1"/>
          </p:cNvSpPr>
          <p:nvPr>
            <p:ph idx="1"/>
          </p:nvPr>
        </p:nvSpPr>
        <p:spPr>
          <a:xfrm>
            <a:off x="2589212" y="1092530"/>
            <a:ext cx="8429308" cy="4818692"/>
          </a:xfrm>
        </p:spPr>
        <p:txBody>
          <a:bodyPr>
            <a:normAutofit fontScale="92500" lnSpcReduction="10000"/>
          </a:bodyPr>
          <a:lstStyle/>
          <a:p>
            <a:r>
              <a:rPr lang="en-US" sz="2800" dirty="0"/>
              <a:t>Judgement is coming against both heathen and covenant Nations</a:t>
            </a:r>
          </a:p>
          <a:p>
            <a:pPr lvl="2"/>
            <a:r>
              <a:rPr lang="en-US" sz="2800" dirty="0"/>
              <a:t>Damascus</a:t>
            </a:r>
          </a:p>
          <a:p>
            <a:pPr lvl="2"/>
            <a:r>
              <a:rPr lang="en-US" sz="2800" dirty="0"/>
              <a:t>Gaza </a:t>
            </a:r>
          </a:p>
          <a:p>
            <a:pPr lvl="2"/>
            <a:r>
              <a:rPr lang="en-US" sz="2800" dirty="0"/>
              <a:t>Tyre</a:t>
            </a:r>
          </a:p>
          <a:p>
            <a:pPr lvl="2"/>
            <a:r>
              <a:rPr lang="en-US" sz="2800" dirty="0"/>
              <a:t>Edom</a:t>
            </a:r>
          </a:p>
          <a:p>
            <a:pPr lvl="2"/>
            <a:r>
              <a:rPr lang="en-US" sz="2800" dirty="0"/>
              <a:t>Ammon</a:t>
            </a:r>
          </a:p>
          <a:p>
            <a:pPr lvl="2"/>
            <a:r>
              <a:rPr lang="en-US" sz="2800" dirty="0"/>
              <a:t>Moab</a:t>
            </a:r>
          </a:p>
          <a:p>
            <a:pPr lvl="2"/>
            <a:r>
              <a:rPr lang="en-US" sz="2800" dirty="0"/>
              <a:t>Judah </a:t>
            </a:r>
          </a:p>
          <a:p>
            <a:pPr lvl="2"/>
            <a:r>
              <a:rPr lang="en-US" sz="2800" dirty="0"/>
              <a:t>Israel</a:t>
            </a:r>
          </a:p>
          <a:p>
            <a:endParaRPr lang="en-US" dirty="0" smtClean="0"/>
          </a:p>
        </p:txBody>
      </p:sp>
    </p:spTree>
    <p:extLst>
      <p:ext uri="{BB962C8B-B14F-4D97-AF65-F5344CB8AC3E}">
        <p14:creationId xmlns:p14="http://schemas.microsoft.com/office/powerpoint/2010/main" val="13316161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39152"/>
            <a:ext cx="8911687" cy="1280890"/>
          </a:xfrm>
        </p:spPr>
        <p:txBody>
          <a:bodyPr>
            <a:normAutofit/>
          </a:bodyPr>
          <a:lstStyle/>
          <a:p>
            <a:pPr algn="ctr"/>
            <a:r>
              <a:rPr lang="en-US" sz="5400" b="1" dirty="0" smtClean="0"/>
              <a:t>Review: Amos 3-4</a:t>
            </a:r>
            <a:endParaRPr lang="en-US" sz="5400" b="1" dirty="0"/>
          </a:p>
        </p:txBody>
      </p:sp>
      <p:sp>
        <p:nvSpPr>
          <p:cNvPr id="3" name="Content Placeholder 2"/>
          <p:cNvSpPr>
            <a:spLocks noGrp="1"/>
          </p:cNvSpPr>
          <p:nvPr>
            <p:ph idx="1"/>
          </p:nvPr>
        </p:nvSpPr>
        <p:spPr>
          <a:xfrm>
            <a:off x="2030681" y="1140031"/>
            <a:ext cx="8622079" cy="5189517"/>
          </a:xfrm>
        </p:spPr>
        <p:txBody>
          <a:bodyPr>
            <a:normAutofit/>
          </a:bodyPr>
          <a:lstStyle/>
          <a:p>
            <a:r>
              <a:rPr lang="en-US" sz="2000" b="1" dirty="0"/>
              <a:t>Chapter </a:t>
            </a:r>
            <a:r>
              <a:rPr lang="en-US" sz="2000" b="1" dirty="0" smtClean="0"/>
              <a:t>3</a:t>
            </a:r>
          </a:p>
          <a:p>
            <a:pPr lvl="2"/>
            <a:r>
              <a:rPr lang="en-US" sz="2000" dirty="0"/>
              <a:t>Their main concern was a selfish desire to be pampered. </a:t>
            </a:r>
          </a:p>
          <a:p>
            <a:pPr lvl="2"/>
            <a:r>
              <a:rPr lang="en-US" sz="2000" dirty="0"/>
              <a:t>Luxury may characterize them now, but the day is coming when they will be torn away as helpless fish taken by hooks</a:t>
            </a:r>
            <a:r>
              <a:rPr lang="en-US" sz="2000" dirty="0" smtClean="0"/>
              <a:t>.</a:t>
            </a:r>
          </a:p>
          <a:p>
            <a:pPr marL="914400" lvl="2" indent="0">
              <a:buNone/>
            </a:pPr>
            <a:endParaRPr lang="en-US" sz="2000" dirty="0" smtClean="0"/>
          </a:p>
          <a:p>
            <a:r>
              <a:rPr lang="en-US" sz="2000" b="1" dirty="0" smtClean="0"/>
              <a:t>Chapter </a:t>
            </a:r>
            <a:r>
              <a:rPr lang="en-US" sz="2000" b="1" dirty="0"/>
              <a:t>4</a:t>
            </a:r>
          </a:p>
          <a:p>
            <a:pPr lvl="2"/>
            <a:r>
              <a:rPr lang="en-US" sz="2000" dirty="0"/>
              <a:t>Since the people liked the idolatrous form of worship offered in Bethel and Gilgal, they must have thought God was pleased too.  </a:t>
            </a:r>
          </a:p>
          <a:p>
            <a:pPr lvl="2"/>
            <a:r>
              <a:rPr lang="en-US" sz="2000" dirty="0"/>
              <a:t>God gave them several signs they were not going in the right direction- Famine, Drought, Blasting, Mildew, Locusts, Pestilence, and overthrown cities. </a:t>
            </a:r>
          </a:p>
          <a:p>
            <a:endParaRPr lang="en-US" dirty="0"/>
          </a:p>
        </p:txBody>
      </p:sp>
    </p:spTree>
    <p:extLst>
      <p:ext uri="{BB962C8B-B14F-4D97-AF65-F5344CB8AC3E}">
        <p14:creationId xmlns:p14="http://schemas.microsoft.com/office/powerpoint/2010/main" val="40635781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Introduction: Amos 5-6</a:t>
            </a:r>
            <a:endParaRPr lang="en-US" sz="5400" b="1" dirty="0"/>
          </a:p>
        </p:txBody>
      </p:sp>
      <p:sp>
        <p:nvSpPr>
          <p:cNvPr id="3" name="Content Placeholder 2"/>
          <p:cNvSpPr>
            <a:spLocks noGrp="1"/>
          </p:cNvSpPr>
          <p:nvPr>
            <p:ph idx="1"/>
          </p:nvPr>
        </p:nvSpPr>
        <p:spPr>
          <a:xfrm>
            <a:off x="2078182" y="1092529"/>
            <a:ext cx="9426430" cy="5260769"/>
          </a:xfrm>
        </p:spPr>
        <p:txBody>
          <a:bodyPr>
            <a:noAutofit/>
          </a:bodyPr>
          <a:lstStyle/>
          <a:p>
            <a:pPr marL="0" indent="0" algn="ctr">
              <a:buNone/>
            </a:pPr>
            <a:endParaRPr lang="en-US" sz="3200" dirty="0" smtClean="0"/>
          </a:p>
          <a:p>
            <a:pPr marL="0" indent="0" algn="ctr">
              <a:buNone/>
            </a:pPr>
            <a:r>
              <a:rPr lang="en-US" sz="3200" dirty="0"/>
              <a:t>Amos begins to issue a lamentation for Israel.  A lamentation is an expression of grief in a time of death; the death of Israel was near.  He pleads with them to accept their only hope, to seek God and live.  Two groups are specifically rebuked; those that desire the day of Jehovah (5:18) and those that are at ease in Zion (6:1).  </a:t>
            </a:r>
          </a:p>
          <a:p>
            <a:pPr marL="0" indent="0" algn="ctr">
              <a:buNone/>
            </a:pPr>
            <a:endParaRPr lang="en-US" sz="2400" dirty="0"/>
          </a:p>
        </p:txBody>
      </p:sp>
    </p:spTree>
    <p:extLst>
      <p:ext uri="{BB962C8B-B14F-4D97-AF65-F5344CB8AC3E}">
        <p14:creationId xmlns:p14="http://schemas.microsoft.com/office/powerpoint/2010/main" val="41710636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Amos 5:1-13</a:t>
            </a:r>
            <a:endParaRPr lang="en-US" sz="5400" b="1" dirty="0"/>
          </a:p>
        </p:txBody>
      </p:sp>
      <p:sp>
        <p:nvSpPr>
          <p:cNvPr id="3" name="Content Placeholder 2"/>
          <p:cNvSpPr>
            <a:spLocks noGrp="1"/>
          </p:cNvSpPr>
          <p:nvPr>
            <p:ph idx="1"/>
          </p:nvPr>
        </p:nvSpPr>
        <p:spPr>
          <a:xfrm>
            <a:off x="2078182" y="1092529"/>
            <a:ext cx="9426430" cy="5260769"/>
          </a:xfrm>
        </p:spPr>
        <p:txBody>
          <a:bodyPr>
            <a:noAutofit/>
          </a:bodyPr>
          <a:lstStyle/>
          <a:p>
            <a:r>
              <a:rPr lang="en-US" sz="2800" b="1" dirty="0"/>
              <a:t>Question1: </a:t>
            </a:r>
            <a:r>
              <a:rPr lang="en-US" sz="2800" dirty="0"/>
              <a:t>In your words, what does it mean to seek God and live?</a:t>
            </a:r>
          </a:p>
          <a:p>
            <a:endParaRPr lang="en-US" sz="2800" dirty="0"/>
          </a:p>
          <a:p>
            <a:r>
              <a:rPr lang="en-US" sz="2800" b="1" dirty="0"/>
              <a:t>Question 2: </a:t>
            </a:r>
            <a:r>
              <a:rPr lang="en-US" sz="2800" dirty="0"/>
              <a:t>What are Pleiades and Orion?</a:t>
            </a:r>
          </a:p>
          <a:p>
            <a:pPr lvl="1"/>
            <a:r>
              <a:rPr lang="en-US" sz="2800" b="1" dirty="0" smtClean="0"/>
              <a:t>Be </a:t>
            </a:r>
            <a:r>
              <a:rPr lang="en-US" sz="2800" b="1" dirty="0"/>
              <a:t>prepared to explain each phrase in vs. </a:t>
            </a:r>
            <a:r>
              <a:rPr lang="en-US" sz="2800" b="1" dirty="0" smtClean="0"/>
              <a:t>8-9</a:t>
            </a:r>
          </a:p>
          <a:p>
            <a:pPr lvl="1"/>
            <a:endParaRPr lang="en-US" sz="2800" b="1" dirty="0"/>
          </a:p>
          <a:p>
            <a:r>
              <a:rPr lang="en-US" sz="2800" b="1" dirty="0" smtClean="0"/>
              <a:t>Question </a:t>
            </a:r>
            <a:r>
              <a:rPr lang="en-US" sz="2800" b="1" dirty="0"/>
              <a:t>3: Why would a prudent man keep silent?</a:t>
            </a:r>
            <a:endParaRPr lang="en-US" sz="2800" dirty="0"/>
          </a:p>
          <a:p>
            <a:pPr lvl="1"/>
            <a:r>
              <a:rPr lang="en-US" sz="2800" b="1" dirty="0" smtClean="0"/>
              <a:t>Was </a:t>
            </a:r>
            <a:r>
              <a:rPr lang="en-US" sz="2800" b="1" dirty="0"/>
              <a:t>Amos prudent?</a:t>
            </a:r>
            <a:endParaRPr lang="en-US" sz="2800" dirty="0"/>
          </a:p>
          <a:p>
            <a:endParaRPr lang="en-US" sz="2400" dirty="0"/>
          </a:p>
        </p:txBody>
      </p:sp>
    </p:spTree>
    <p:extLst>
      <p:ext uri="{BB962C8B-B14F-4D97-AF65-F5344CB8AC3E}">
        <p14:creationId xmlns:p14="http://schemas.microsoft.com/office/powerpoint/2010/main" val="30643321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Amos 5:14-20</a:t>
            </a:r>
            <a:endParaRPr lang="en-US" sz="5400" b="1" dirty="0"/>
          </a:p>
        </p:txBody>
      </p:sp>
      <p:sp>
        <p:nvSpPr>
          <p:cNvPr id="3" name="Content Placeholder 2"/>
          <p:cNvSpPr>
            <a:spLocks noGrp="1"/>
          </p:cNvSpPr>
          <p:nvPr>
            <p:ph idx="1"/>
          </p:nvPr>
        </p:nvSpPr>
        <p:spPr>
          <a:xfrm>
            <a:off x="2078182" y="1092529"/>
            <a:ext cx="9426430" cy="5260769"/>
          </a:xfrm>
        </p:spPr>
        <p:txBody>
          <a:bodyPr>
            <a:noAutofit/>
          </a:bodyPr>
          <a:lstStyle/>
          <a:p>
            <a:endParaRPr lang="en-US" sz="3200" b="1" dirty="0" smtClean="0"/>
          </a:p>
          <a:p>
            <a:r>
              <a:rPr lang="en-US" sz="3200" b="1" dirty="0" smtClean="0"/>
              <a:t>Question </a:t>
            </a:r>
            <a:r>
              <a:rPr lang="en-US" sz="3200" b="1" dirty="0"/>
              <a:t>4</a:t>
            </a:r>
            <a:r>
              <a:rPr lang="en-US" sz="3200" dirty="0"/>
              <a:t>: According to vs. 14-15, what are the negative and positive aspects of serving God</a:t>
            </a:r>
            <a:r>
              <a:rPr lang="en-US" sz="3200" dirty="0" smtClean="0"/>
              <a:t>?</a:t>
            </a:r>
          </a:p>
          <a:p>
            <a:endParaRPr lang="en-US" sz="3200" dirty="0"/>
          </a:p>
          <a:p>
            <a:r>
              <a:rPr lang="en-US" sz="3200" b="1" dirty="0" smtClean="0"/>
              <a:t>Question </a:t>
            </a:r>
            <a:r>
              <a:rPr lang="en-US" sz="3200" b="1" dirty="0"/>
              <a:t>5: </a:t>
            </a:r>
            <a:r>
              <a:rPr lang="en-US" sz="3200" dirty="0"/>
              <a:t>How does vs. 9 explain the mistake of the man who desires the day of Jehovah?</a:t>
            </a:r>
          </a:p>
          <a:p>
            <a:endParaRPr lang="en-US" sz="2400" dirty="0"/>
          </a:p>
        </p:txBody>
      </p:sp>
    </p:spTree>
    <p:extLst>
      <p:ext uri="{BB962C8B-B14F-4D97-AF65-F5344CB8AC3E}">
        <p14:creationId xmlns:p14="http://schemas.microsoft.com/office/powerpoint/2010/main" val="7052532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Amos 5:21-27</a:t>
            </a:r>
            <a:endParaRPr lang="en-US" sz="5400" b="1" dirty="0"/>
          </a:p>
        </p:txBody>
      </p:sp>
      <p:sp>
        <p:nvSpPr>
          <p:cNvPr id="3" name="Content Placeholder 2"/>
          <p:cNvSpPr>
            <a:spLocks noGrp="1"/>
          </p:cNvSpPr>
          <p:nvPr>
            <p:ph idx="1"/>
          </p:nvPr>
        </p:nvSpPr>
        <p:spPr>
          <a:xfrm>
            <a:off x="2078182" y="1092529"/>
            <a:ext cx="9426430" cy="5260769"/>
          </a:xfrm>
        </p:spPr>
        <p:txBody>
          <a:bodyPr>
            <a:noAutofit/>
          </a:bodyPr>
          <a:lstStyle/>
          <a:p>
            <a:r>
              <a:rPr lang="en-US" sz="2800" b="1" dirty="0"/>
              <a:t>Question 6: </a:t>
            </a:r>
            <a:r>
              <a:rPr lang="en-US" sz="2800" dirty="0"/>
              <a:t>Since God had asked for burnt offering, meal offering, etc., why was he so upset with them?</a:t>
            </a:r>
          </a:p>
          <a:p>
            <a:endParaRPr lang="en-US" sz="2800" b="1" dirty="0" smtClean="0"/>
          </a:p>
          <a:p>
            <a:r>
              <a:rPr lang="en-US" sz="2800" b="1" dirty="0" smtClean="0"/>
              <a:t>Question </a:t>
            </a:r>
            <a:r>
              <a:rPr lang="en-US" sz="2800" b="1" dirty="0"/>
              <a:t>7: </a:t>
            </a:r>
            <a:r>
              <a:rPr lang="en-US" sz="2800" dirty="0"/>
              <a:t>How does God feel toward the music of Israel</a:t>
            </a:r>
            <a:r>
              <a:rPr lang="en-US" sz="2800" dirty="0" smtClean="0"/>
              <a:t>?</a:t>
            </a:r>
          </a:p>
          <a:p>
            <a:pPr marL="0" indent="0">
              <a:buNone/>
            </a:pPr>
            <a:endParaRPr lang="en-US" sz="2800" dirty="0"/>
          </a:p>
          <a:p>
            <a:r>
              <a:rPr lang="en-US" sz="2800" b="1" dirty="0" smtClean="0"/>
              <a:t>Quesiton8</a:t>
            </a:r>
            <a:r>
              <a:rPr lang="en-US" sz="2800" b="1" dirty="0"/>
              <a:t>: </a:t>
            </a:r>
            <a:r>
              <a:rPr lang="en-US" sz="2800" dirty="0"/>
              <a:t>Verse 24 is one of the most eloquent in all of the Bible.  Be prepared to discuss. </a:t>
            </a:r>
          </a:p>
          <a:p>
            <a:endParaRPr lang="en-US" sz="2400" dirty="0"/>
          </a:p>
        </p:txBody>
      </p:sp>
    </p:spTree>
    <p:extLst>
      <p:ext uri="{BB962C8B-B14F-4D97-AF65-F5344CB8AC3E}">
        <p14:creationId xmlns:p14="http://schemas.microsoft.com/office/powerpoint/2010/main" val="1415952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Amos 6:1-7</a:t>
            </a:r>
            <a:endParaRPr lang="en-US" sz="5400" b="1" dirty="0"/>
          </a:p>
        </p:txBody>
      </p:sp>
      <p:sp>
        <p:nvSpPr>
          <p:cNvPr id="3" name="Content Placeholder 2"/>
          <p:cNvSpPr>
            <a:spLocks noGrp="1"/>
          </p:cNvSpPr>
          <p:nvPr>
            <p:ph idx="1"/>
          </p:nvPr>
        </p:nvSpPr>
        <p:spPr>
          <a:xfrm>
            <a:off x="2078182" y="1092529"/>
            <a:ext cx="9426430" cy="5260769"/>
          </a:xfrm>
        </p:spPr>
        <p:txBody>
          <a:bodyPr>
            <a:noAutofit/>
          </a:bodyPr>
          <a:lstStyle/>
          <a:p>
            <a:endParaRPr lang="en-US" sz="3200" b="1" dirty="0" smtClean="0"/>
          </a:p>
          <a:p>
            <a:endParaRPr lang="en-US" sz="3200" b="1" dirty="0"/>
          </a:p>
          <a:p>
            <a:r>
              <a:rPr lang="en-US" sz="3200" b="1" dirty="0" smtClean="0"/>
              <a:t>Question </a:t>
            </a:r>
            <a:r>
              <a:rPr lang="en-US" sz="3200" b="1" dirty="0"/>
              <a:t>9: </a:t>
            </a:r>
            <a:r>
              <a:rPr lang="en-US" sz="3200" dirty="0"/>
              <a:t>What is the point in vs. 2 of discussing the borders of other peoples?</a:t>
            </a:r>
          </a:p>
          <a:p>
            <a:pPr lvl="0"/>
            <a:endParaRPr lang="en-US" sz="3200" dirty="0"/>
          </a:p>
          <a:p>
            <a:pPr lvl="0"/>
            <a:r>
              <a:rPr lang="en-US" sz="3200" b="1" dirty="0" smtClean="0"/>
              <a:t>Question </a:t>
            </a:r>
            <a:r>
              <a:rPr lang="en-US" sz="3200" b="1" dirty="0"/>
              <a:t>10: </a:t>
            </a:r>
            <a:r>
              <a:rPr lang="en-US" sz="3200" dirty="0"/>
              <a:t>List the characteristics of those at ease in Zion.</a:t>
            </a:r>
          </a:p>
          <a:p>
            <a:pPr marL="0" indent="0">
              <a:buNone/>
            </a:pPr>
            <a:endParaRPr lang="en-US" sz="2400" dirty="0"/>
          </a:p>
        </p:txBody>
      </p:sp>
    </p:spTree>
    <p:extLst>
      <p:ext uri="{BB962C8B-B14F-4D97-AF65-F5344CB8AC3E}">
        <p14:creationId xmlns:p14="http://schemas.microsoft.com/office/powerpoint/2010/main" val="34564457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Amos 6:8-14</a:t>
            </a:r>
            <a:endParaRPr lang="en-US" sz="5400" b="1" dirty="0"/>
          </a:p>
        </p:txBody>
      </p:sp>
      <p:sp>
        <p:nvSpPr>
          <p:cNvPr id="3" name="Content Placeholder 2"/>
          <p:cNvSpPr>
            <a:spLocks noGrp="1"/>
          </p:cNvSpPr>
          <p:nvPr>
            <p:ph idx="1"/>
          </p:nvPr>
        </p:nvSpPr>
        <p:spPr>
          <a:xfrm>
            <a:off x="2078182" y="1092529"/>
            <a:ext cx="9426430" cy="5260769"/>
          </a:xfrm>
        </p:spPr>
        <p:txBody>
          <a:bodyPr>
            <a:noAutofit/>
          </a:bodyPr>
          <a:lstStyle/>
          <a:p>
            <a:pPr lvl="0"/>
            <a:r>
              <a:rPr lang="en-US" sz="2400" b="1" dirty="0"/>
              <a:t>The Sovereign Lord has sworn by himself- </a:t>
            </a:r>
            <a:endParaRPr lang="en-US" sz="2400" dirty="0"/>
          </a:p>
          <a:p>
            <a:pPr lvl="1"/>
            <a:r>
              <a:rPr lang="en-US" sz="2400" dirty="0"/>
              <a:t>There is no greater name in which the Lord can take an oath. By this oath God declares that the verdict is final</a:t>
            </a:r>
          </a:p>
          <a:p>
            <a:pPr lvl="1"/>
            <a:r>
              <a:rPr lang="en-US" sz="2400" b="1" dirty="0"/>
              <a:t>Genesis 22:16 </a:t>
            </a:r>
            <a:r>
              <a:rPr lang="en-US" sz="2400" dirty="0"/>
              <a:t>and said, “I swear by myself, declares the Lord, that because you have done this and have not withheld your son, your only son.</a:t>
            </a:r>
            <a:r>
              <a:rPr lang="en-US" sz="2400" b="1" dirty="0"/>
              <a:t> </a:t>
            </a:r>
            <a:endParaRPr lang="en-US" sz="2400" dirty="0"/>
          </a:p>
          <a:p>
            <a:pPr lvl="2"/>
            <a:r>
              <a:rPr lang="en-US" sz="2400" b="1" dirty="0"/>
              <a:t>Hebrews 6:13 </a:t>
            </a:r>
            <a:r>
              <a:rPr lang="en-US" sz="2400" dirty="0"/>
              <a:t>When God made his promise to Abraham since there was no one greater for him to swear by, he swore by himself </a:t>
            </a:r>
            <a:endParaRPr lang="en-US" sz="800" dirty="0"/>
          </a:p>
          <a:p>
            <a:r>
              <a:rPr lang="en-US" sz="2400" b="1" dirty="0"/>
              <a:t>Question 11: </a:t>
            </a:r>
            <a:r>
              <a:rPr lang="en-US" sz="2400" dirty="0"/>
              <a:t>How serve would be the destruction of Israel (vs. 9-10</a:t>
            </a:r>
            <a:r>
              <a:rPr lang="en-US" sz="2400" dirty="0" smtClean="0"/>
              <a:t>)?</a:t>
            </a:r>
          </a:p>
          <a:p>
            <a:endParaRPr lang="en-US" sz="800" dirty="0"/>
          </a:p>
          <a:p>
            <a:r>
              <a:rPr lang="en-US" sz="2400" b="1" dirty="0" smtClean="0"/>
              <a:t>Question </a:t>
            </a:r>
            <a:r>
              <a:rPr lang="en-US" sz="2400" b="1" dirty="0"/>
              <a:t>12</a:t>
            </a:r>
            <a:r>
              <a:rPr lang="en-US" sz="2400" dirty="0"/>
              <a:t>: What is the meaning of vs. 12</a:t>
            </a:r>
            <a:r>
              <a:rPr lang="en-US" sz="2400" dirty="0" smtClean="0"/>
              <a:t>?</a:t>
            </a:r>
            <a:endParaRPr lang="en-US" sz="2400" dirty="0"/>
          </a:p>
        </p:txBody>
      </p:sp>
    </p:spTree>
    <p:extLst>
      <p:ext uri="{BB962C8B-B14F-4D97-AF65-F5344CB8AC3E}">
        <p14:creationId xmlns:p14="http://schemas.microsoft.com/office/powerpoint/2010/main" val="27115101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Lessons Learned</a:t>
            </a:r>
            <a:endParaRPr lang="en-US" sz="5400" b="1" dirty="0"/>
          </a:p>
        </p:txBody>
      </p:sp>
      <p:sp>
        <p:nvSpPr>
          <p:cNvPr id="3" name="Content Placeholder 2"/>
          <p:cNvSpPr>
            <a:spLocks noGrp="1"/>
          </p:cNvSpPr>
          <p:nvPr>
            <p:ph idx="1"/>
          </p:nvPr>
        </p:nvSpPr>
        <p:spPr>
          <a:xfrm>
            <a:off x="2078182" y="1092529"/>
            <a:ext cx="9426430" cy="5260769"/>
          </a:xfrm>
        </p:spPr>
        <p:txBody>
          <a:bodyPr>
            <a:noAutofit/>
          </a:bodyPr>
          <a:lstStyle/>
          <a:p>
            <a:pPr lvl="0"/>
            <a:r>
              <a:rPr lang="en-US" sz="2400" dirty="0"/>
              <a:t>When one rejects the love of the truth the time may come when he will seek it but cannot find truth</a:t>
            </a:r>
            <a:r>
              <a:rPr lang="en-US" sz="2400" dirty="0" smtClean="0"/>
              <a:t>:</a:t>
            </a:r>
          </a:p>
          <a:p>
            <a:pPr lvl="0"/>
            <a:endParaRPr lang="en-US" sz="2400" dirty="0"/>
          </a:p>
          <a:p>
            <a:pPr lvl="1"/>
            <a:r>
              <a:rPr lang="en-US" sz="2400" b="1" dirty="0"/>
              <a:t>2 Thessalonians 2:10-12-</a:t>
            </a:r>
            <a:r>
              <a:rPr lang="en-US" sz="2400" dirty="0"/>
              <a:t> and in every sort of evil that deceives those who are perishing.  They perish because they refused to love the truth and so be saved.  For this reason God sends them a powerful delusion so that they will believe the lie and so that all will be condemned who have not believed the truth but have delighted in wickedness. </a:t>
            </a:r>
            <a:endParaRPr lang="en-US" sz="2400" dirty="0" smtClean="0"/>
          </a:p>
          <a:p>
            <a:pPr lvl="1"/>
            <a:endParaRPr lang="en-US" sz="2400" dirty="0"/>
          </a:p>
          <a:p>
            <a:pPr lvl="1"/>
            <a:r>
              <a:rPr lang="en-US" sz="2400" b="1" dirty="0"/>
              <a:t>Acts </a:t>
            </a:r>
            <a:r>
              <a:rPr lang="en-US" sz="2400" b="1" dirty="0" smtClean="0"/>
              <a:t>13:45-46</a:t>
            </a:r>
            <a:endParaRPr lang="en-US" sz="2400" dirty="0"/>
          </a:p>
          <a:p>
            <a:pPr lvl="0"/>
            <a:endParaRPr lang="en-US" sz="2400" dirty="0"/>
          </a:p>
        </p:txBody>
      </p:sp>
    </p:spTree>
    <p:extLst>
      <p:ext uri="{BB962C8B-B14F-4D97-AF65-F5344CB8AC3E}">
        <p14:creationId xmlns:p14="http://schemas.microsoft.com/office/powerpoint/2010/main" val="1197657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39152"/>
            <a:ext cx="8911687" cy="1280890"/>
          </a:xfrm>
        </p:spPr>
        <p:txBody>
          <a:bodyPr>
            <a:normAutofit/>
          </a:bodyPr>
          <a:lstStyle/>
          <a:p>
            <a:pPr algn="ctr"/>
            <a:r>
              <a:rPr lang="en-US" sz="5400" b="1" dirty="0" smtClean="0"/>
              <a:t>Review the Book of Hosea</a:t>
            </a:r>
            <a:endParaRPr lang="en-US" sz="5400" b="1" dirty="0"/>
          </a:p>
        </p:txBody>
      </p:sp>
      <p:sp>
        <p:nvSpPr>
          <p:cNvPr id="3" name="Content Placeholder 2"/>
          <p:cNvSpPr>
            <a:spLocks noGrp="1"/>
          </p:cNvSpPr>
          <p:nvPr>
            <p:ph idx="1"/>
          </p:nvPr>
        </p:nvSpPr>
        <p:spPr>
          <a:xfrm>
            <a:off x="2030681" y="1140031"/>
            <a:ext cx="8622079" cy="5189517"/>
          </a:xfrm>
        </p:spPr>
        <p:txBody>
          <a:bodyPr>
            <a:normAutofit lnSpcReduction="10000"/>
          </a:bodyPr>
          <a:lstStyle/>
          <a:p>
            <a:r>
              <a:rPr lang="en-US" sz="2400" dirty="0"/>
              <a:t>Hosea was a living example of the lesson intended for Israel.  </a:t>
            </a:r>
            <a:endParaRPr lang="en-US" sz="2400" dirty="0" smtClean="0"/>
          </a:p>
          <a:p>
            <a:pPr marL="0" indent="0">
              <a:buNone/>
            </a:pPr>
            <a:endParaRPr lang="en-US" sz="1200" dirty="0" smtClean="0"/>
          </a:p>
          <a:p>
            <a:r>
              <a:rPr lang="en-US" sz="2400" dirty="0" smtClean="0"/>
              <a:t>The </a:t>
            </a:r>
            <a:r>
              <a:rPr lang="en-US" sz="2400" dirty="0"/>
              <a:t>tender loving God was offering one last chance for restoration to Israel which had committed spiritual </a:t>
            </a:r>
            <a:r>
              <a:rPr lang="en-US" sz="2400" dirty="0" smtClean="0"/>
              <a:t>adultery</a:t>
            </a:r>
          </a:p>
          <a:p>
            <a:pPr marL="0" indent="0">
              <a:buNone/>
            </a:pPr>
            <a:endParaRPr lang="en-US" sz="1200" dirty="0" smtClean="0"/>
          </a:p>
          <a:p>
            <a:r>
              <a:rPr lang="en-US" sz="2400" dirty="0" smtClean="0"/>
              <a:t>The </a:t>
            </a:r>
            <a:r>
              <a:rPr lang="en-US" sz="2400" dirty="0"/>
              <a:t>righteousness of God is portrayed in Hosea.  Although doom of wicked nation of Israel is announced, Hosea often speaks of the loving-kindness of the Lord.  </a:t>
            </a:r>
            <a:endParaRPr lang="en-US" sz="2400" dirty="0" smtClean="0"/>
          </a:p>
          <a:p>
            <a:pPr marL="0" indent="0">
              <a:buNone/>
            </a:pPr>
            <a:endParaRPr lang="en-US" sz="1200" dirty="0" smtClean="0"/>
          </a:p>
          <a:p>
            <a:r>
              <a:rPr lang="en-US" sz="2400" dirty="0" smtClean="0"/>
              <a:t>God </a:t>
            </a:r>
            <a:r>
              <a:rPr lang="en-US" sz="2400" dirty="0"/>
              <a:t>loved His people, but Israel had sown to the wind and deserved to reap the whirlwind.  </a:t>
            </a:r>
          </a:p>
          <a:p>
            <a:endParaRPr lang="en-US" dirty="0"/>
          </a:p>
        </p:txBody>
      </p:sp>
    </p:spTree>
    <p:extLst>
      <p:ext uri="{BB962C8B-B14F-4D97-AF65-F5344CB8AC3E}">
        <p14:creationId xmlns:p14="http://schemas.microsoft.com/office/powerpoint/2010/main" val="2257888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8">
            <a:extLst>
              <a:ext uri="{FF2B5EF4-FFF2-40B4-BE49-F238E27FC236}">
                <a16:creationId xmlns:a16="http://schemas.microsoft.com/office/drawing/2014/main" xmlns="" id="{7C57FD6E-4E2E-4C25-AB84-56B531D38008}"/>
              </a:ext>
            </a:extLst>
          </p:cNvPr>
          <p:cNvSpPr txBox="1"/>
          <p:nvPr/>
        </p:nvSpPr>
        <p:spPr>
          <a:xfrm>
            <a:off x="2525777" y="1250111"/>
            <a:ext cx="8469883" cy="5338289"/>
          </a:xfrm>
          <a:prstGeom prst="rect">
            <a:avLst/>
          </a:prstGeom>
        </p:spPr>
        <p:txBody>
          <a:bodyPr vert="horz" wrap="square" lIns="0" tIns="250031" rIns="0" bIns="0" rtlCol="0">
            <a:spAutoFit/>
          </a:bodyPr>
          <a:lstStyle/>
          <a:p>
            <a:pPr marL="8929">
              <a:spcBef>
                <a:spcPts val="1969"/>
              </a:spcBef>
            </a:pPr>
            <a:r>
              <a:rPr sz="2812" spc="-4" dirty="0">
                <a:solidFill>
                  <a:srgbClr val="86382E"/>
                </a:solidFill>
                <a:latin typeface="Verdana"/>
                <a:cs typeface="Verdana"/>
              </a:rPr>
              <a:t>Date: </a:t>
            </a:r>
            <a:r>
              <a:rPr sz="2812" dirty="0">
                <a:latin typeface="Verdana"/>
                <a:cs typeface="Verdana"/>
              </a:rPr>
              <a:t>7</a:t>
            </a:r>
            <a:r>
              <a:rPr lang="en-US" sz="2812" dirty="0">
                <a:latin typeface="Verdana"/>
                <a:cs typeface="Verdana"/>
              </a:rPr>
              <a:t>65</a:t>
            </a:r>
            <a:r>
              <a:rPr sz="2812" dirty="0">
                <a:latin typeface="Verdana"/>
                <a:cs typeface="Verdana"/>
              </a:rPr>
              <a:t>-7</a:t>
            </a:r>
            <a:r>
              <a:rPr lang="en-US" sz="2812" dirty="0">
                <a:latin typeface="Verdana"/>
                <a:cs typeface="Verdana"/>
              </a:rPr>
              <a:t>55</a:t>
            </a:r>
            <a:r>
              <a:rPr sz="2812" spc="-4" dirty="0">
                <a:latin typeface="Verdana"/>
                <a:cs typeface="Verdana"/>
              </a:rPr>
              <a:t> </a:t>
            </a:r>
            <a:r>
              <a:rPr sz="2812" spc="-11" dirty="0">
                <a:latin typeface="Verdana"/>
                <a:cs typeface="Verdana"/>
              </a:rPr>
              <a:t>B.C.</a:t>
            </a:r>
            <a:endParaRPr sz="2812" dirty="0">
              <a:latin typeface="Verdana"/>
              <a:cs typeface="Verdana"/>
            </a:endParaRPr>
          </a:p>
          <a:p>
            <a:pPr marL="8929">
              <a:spcBef>
                <a:spcPts val="1898"/>
              </a:spcBef>
              <a:tabLst>
                <a:tab pos="5819717" algn="l"/>
              </a:tabLst>
            </a:pPr>
            <a:r>
              <a:rPr sz="2812" spc="-4" dirty="0">
                <a:solidFill>
                  <a:srgbClr val="86382E"/>
                </a:solidFill>
                <a:latin typeface="Verdana"/>
                <a:cs typeface="Verdana"/>
              </a:rPr>
              <a:t>Prophesied </a:t>
            </a:r>
            <a:r>
              <a:rPr sz="2812" spc="-116" dirty="0">
                <a:solidFill>
                  <a:srgbClr val="86382E"/>
                </a:solidFill>
                <a:latin typeface="Verdana"/>
                <a:cs typeface="Verdana"/>
              </a:rPr>
              <a:t>To:</a:t>
            </a:r>
            <a:r>
              <a:rPr sz="2812" spc="11" dirty="0">
                <a:solidFill>
                  <a:srgbClr val="86382E"/>
                </a:solidFill>
                <a:latin typeface="Verdana"/>
                <a:cs typeface="Verdana"/>
              </a:rPr>
              <a:t> </a:t>
            </a:r>
            <a:r>
              <a:rPr sz="2812" spc="-11" dirty="0">
                <a:latin typeface="Verdana"/>
                <a:cs typeface="Verdana"/>
              </a:rPr>
              <a:t>Israel</a:t>
            </a:r>
            <a:r>
              <a:rPr sz="2812" spc="4" dirty="0">
                <a:latin typeface="Verdana"/>
                <a:cs typeface="Verdana"/>
              </a:rPr>
              <a:t> </a:t>
            </a:r>
            <a:r>
              <a:rPr sz="2812" spc="-4" dirty="0">
                <a:latin typeface="Verdana"/>
                <a:cs typeface="Verdana"/>
              </a:rPr>
              <a:t>(Northern	Kingdom)</a:t>
            </a:r>
            <a:endParaRPr lang="en-US" sz="2812" dirty="0">
              <a:latin typeface="Verdana"/>
              <a:cs typeface="Verdana"/>
            </a:endParaRPr>
          </a:p>
          <a:p>
            <a:pPr marL="8929">
              <a:spcBef>
                <a:spcPts val="1898"/>
              </a:spcBef>
              <a:tabLst>
                <a:tab pos="5819717" algn="l"/>
              </a:tabLst>
            </a:pPr>
            <a:r>
              <a:rPr sz="2812" spc="-4" dirty="0" smtClean="0">
                <a:solidFill>
                  <a:srgbClr val="86382E"/>
                </a:solidFill>
                <a:latin typeface="Verdana"/>
                <a:cs typeface="Verdana"/>
              </a:rPr>
              <a:t>Purpose:</a:t>
            </a:r>
            <a:endParaRPr lang="en-US" sz="2812" dirty="0">
              <a:latin typeface="Verdana"/>
              <a:cs typeface="Verdana"/>
            </a:endParaRPr>
          </a:p>
          <a:p>
            <a:pPr marL="980479" lvl="1" indent="-514350">
              <a:spcBef>
                <a:spcPts val="1898"/>
              </a:spcBef>
              <a:buFont typeface="+mj-lt"/>
              <a:buAutoNum type="arabicPeriod"/>
              <a:tabLst>
                <a:tab pos="5819717" algn="l"/>
              </a:tabLst>
            </a:pPr>
            <a:r>
              <a:rPr lang="en-US" sz="2812" spc="-172" dirty="0" smtClean="0">
                <a:latin typeface="Verdana"/>
                <a:cs typeface="Verdana"/>
              </a:rPr>
              <a:t>God’s </a:t>
            </a:r>
            <a:r>
              <a:rPr lang="en-US" sz="2812" spc="-172" dirty="0">
                <a:latin typeface="Verdana"/>
                <a:cs typeface="Verdana"/>
              </a:rPr>
              <a:t>Judgement on </a:t>
            </a:r>
            <a:r>
              <a:rPr lang="en-US" sz="2812" spc="-172" dirty="0" smtClean="0">
                <a:latin typeface="Verdana"/>
                <a:cs typeface="Verdana"/>
              </a:rPr>
              <a:t>Israel</a:t>
            </a:r>
          </a:p>
          <a:p>
            <a:pPr marL="980479" lvl="1" indent="-514350">
              <a:spcBef>
                <a:spcPts val="1898"/>
              </a:spcBef>
              <a:buFont typeface="+mj-lt"/>
              <a:buAutoNum type="arabicPeriod"/>
              <a:tabLst>
                <a:tab pos="5819717" algn="l"/>
              </a:tabLst>
            </a:pPr>
            <a:r>
              <a:rPr lang="en-US" sz="2812" spc="-172" dirty="0" smtClean="0">
                <a:latin typeface="Verdana"/>
                <a:cs typeface="Verdana"/>
              </a:rPr>
              <a:t>The </a:t>
            </a:r>
            <a:r>
              <a:rPr lang="en-US" sz="2812" spc="-172" dirty="0">
                <a:latin typeface="Verdana"/>
                <a:cs typeface="Verdana"/>
              </a:rPr>
              <a:t>sin of Israel are great</a:t>
            </a:r>
            <a:endParaRPr sz="2812" dirty="0">
              <a:latin typeface="Verdana"/>
              <a:cs typeface="Verdana"/>
            </a:endParaRPr>
          </a:p>
          <a:p>
            <a:pPr marL="8929" marR="3572">
              <a:lnSpc>
                <a:spcPct val="150000"/>
              </a:lnSpc>
              <a:tabLst>
                <a:tab pos="2016252" algn="l"/>
                <a:tab pos="4186535" algn="l"/>
              </a:tabLst>
            </a:pPr>
            <a:r>
              <a:rPr sz="2812" spc="-7" dirty="0">
                <a:solidFill>
                  <a:srgbClr val="86382E"/>
                </a:solidFill>
                <a:latin typeface="Verdana"/>
                <a:cs typeface="Verdana"/>
              </a:rPr>
              <a:t>Contemporaries: </a:t>
            </a:r>
            <a:endParaRPr lang="en-US" sz="2812" spc="-7" dirty="0">
              <a:solidFill>
                <a:srgbClr val="86382E"/>
              </a:solidFill>
              <a:latin typeface="Verdana"/>
              <a:cs typeface="Verdana"/>
            </a:endParaRPr>
          </a:p>
          <a:p>
            <a:pPr marL="8929" marR="3572">
              <a:lnSpc>
                <a:spcPct val="150000"/>
              </a:lnSpc>
              <a:tabLst>
                <a:tab pos="2016252" algn="l"/>
                <a:tab pos="4186535" algn="l"/>
              </a:tabLst>
            </a:pPr>
            <a:r>
              <a:rPr lang="en-US" sz="2812" spc="-4" dirty="0" smtClean="0">
                <a:latin typeface="Verdana"/>
                <a:cs typeface="Verdana"/>
              </a:rPr>
              <a:t>	After</a:t>
            </a:r>
            <a:r>
              <a:rPr lang="en-US" sz="2812" spc="-4" dirty="0">
                <a:latin typeface="Verdana"/>
                <a:cs typeface="Verdana"/>
              </a:rPr>
              <a:t>: Obadiah, Joel, and Jonah</a:t>
            </a:r>
          </a:p>
          <a:p>
            <a:pPr marL="8929" marR="3572">
              <a:lnSpc>
                <a:spcPct val="150000"/>
              </a:lnSpc>
              <a:tabLst>
                <a:tab pos="2016252" algn="l"/>
                <a:tab pos="4186535" algn="l"/>
              </a:tabLst>
            </a:pPr>
            <a:r>
              <a:rPr lang="en-US" sz="2812" spc="-4" dirty="0" smtClean="0">
                <a:latin typeface="Verdana"/>
                <a:cs typeface="Verdana"/>
              </a:rPr>
              <a:t>	Before</a:t>
            </a:r>
            <a:r>
              <a:rPr lang="en-US" sz="2812" spc="-4" dirty="0">
                <a:latin typeface="Verdana"/>
                <a:cs typeface="Verdana"/>
              </a:rPr>
              <a:t>: Hosea, Micah, and Isaiah</a:t>
            </a:r>
            <a:endParaRPr sz="2812" dirty="0">
              <a:latin typeface="Verdana"/>
              <a:cs typeface="Verdana"/>
            </a:endParaRPr>
          </a:p>
        </p:txBody>
      </p:sp>
      <p:sp>
        <p:nvSpPr>
          <p:cNvPr id="5" name="object 2">
            <a:extLst>
              <a:ext uri="{FF2B5EF4-FFF2-40B4-BE49-F238E27FC236}">
                <a16:creationId xmlns:a16="http://schemas.microsoft.com/office/drawing/2014/main" xmlns="" id="{A216A379-2896-4EC7-BB1B-47097A564A57}"/>
              </a:ext>
            </a:extLst>
          </p:cNvPr>
          <p:cNvSpPr txBox="1">
            <a:spLocks noGrp="1"/>
          </p:cNvSpPr>
          <p:nvPr>
            <p:ph type="title"/>
          </p:nvPr>
        </p:nvSpPr>
        <p:spPr>
          <a:xfrm>
            <a:off x="1861965" y="245523"/>
            <a:ext cx="8553016" cy="761984"/>
          </a:xfrm>
          <a:prstGeom prst="rect">
            <a:avLst/>
          </a:prstGeom>
        </p:spPr>
        <p:txBody>
          <a:bodyPr vert="horz" wrap="square" lIns="0" tIns="9823" rIns="0" bIns="0" rtlCol="0" anchor="t">
            <a:spAutoFit/>
          </a:bodyPr>
          <a:lstStyle/>
          <a:p>
            <a:pPr marL="8929" algn="ctr">
              <a:spcBef>
                <a:spcPts val="77"/>
              </a:spcBef>
            </a:pPr>
            <a:r>
              <a:rPr lang="en-US" sz="4887" spc="-120" dirty="0" smtClean="0"/>
              <a:t>Amos- Means Burden-Bearer</a:t>
            </a:r>
            <a:endParaRPr sz="4887" dirty="0"/>
          </a:p>
        </p:txBody>
      </p:sp>
    </p:spTree>
    <p:extLst>
      <p:ext uri="{BB962C8B-B14F-4D97-AF65-F5344CB8AC3E}">
        <p14:creationId xmlns:p14="http://schemas.microsoft.com/office/powerpoint/2010/main" val="2359472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13471"/>
            <a:ext cx="8911687" cy="1280890"/>
          </a:xfrm>
        </p:spPr>
        <p:txBody>
          <a:bodyPr>
            <a:normAutofit/>
          </a:bodyPr>
          <a:lstStyle/>
          <a:p>
            <a:pPr algn="ctr"/>
            <a:r>
              <a:rPr lang="en-US" sz="5400" b="1" dirty="0" smtClean="0"/>
              <a:t>Amos</a:t>
            </a:r>
            <a:endParaRPr lang="en-US" sz="5400" b="1" dirty="0"/>
          </a:p>
        </p:txBody>
      </p:sp>
      <p:sp>
        <p:nvSpPr>
          <p:cNvPr id="3" name="Content Placeholder 2"/>
          <p:cNvSpPr>
            <a:spLocks noGrp="1"/>
          </p:cNvSpPr>
          <p:nvPr>
            <p:ph idx="1"/>
          </p:nvPr>
        </p:nvSpPr>
        <p:spPr>
          <a:xfrm>
            <a:off x="2589212" y="1092530"/>
            <a:ext cx="8429308" cy="4818692"/>
          </a:xfrm>
        </p:spPr>
        <p:txBody>
          <a:bodyPr>
            <a:normAutofit/>
          </a:bodyPr>
          <a:lstStyle/>
          <a:p>
            <a:endParaRPr lang="en-US" dirty="0" smtClean="0"/>
          </a:p>
          <a:p>
            <a:r>
              <a:rPr lang="en-US" sz="2800" dirty="0" smtClean="0"/>
              <a:t>The </a:t>
            </a:r>
            <a:r>
              <a:rPr lang="en-US" sz="2800" dirty="0"/>
              <a:t>message is primarily to Israel, but the opening words include a condemnation of the neighboring heathen nations. </a:t>
            </a:r>
            <a:endParaRPr lang="en-US" sz="2800" dirty="0" smtClean="0"/>
          </a:p>
          <a:p>
            <a:endParaRPr lang="en-US" sz="2800" dirty="0"/>
          </a:p>
          <a:p>
            <a:r>
              <a:rPr lang="en-US" sz="2800" dirty="0"/>
              <a:t>The central theme of the book is woe to the Israelite nation and the neighboring heathen nations. </a:t>
            </a:r>
          </a:p>
          <a:p>
            <a:endParaRPr lang="en-US" dirty="0"/>
          </a:p>
        </p:txBody>
      </p:sp>
    </p:spTree>
    <p:extLst>
      <p:ext uri="{BB962C8B-B14F-4D97-AF65-F5344CB8AC3E}">
        <p14:creationId xmlns:p14="http://schemas.microsoft.com/office/powerpoint/2010/main" val="3952045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Amos 1:1-2:3</a:t>
            </a:r>
            <a:endParaRPr lang="en-US" sz="5400" b="1" dirty="0"/>
          </a:p>
        </p:txBody>
      </p:sp>
      <p:sp>
        <p:nvSpPr>
          <p:cNvPr id="3" name="Content Placeholder 2"/>
          <p:cNvSpPr>
            <a:spLocks noGrp="1"/>
          </p:cNvSpPr>
          <p:nvPr>
            <p:ph idx="1"/>
          </p:nvPr>
        </p:nvSpPr>
        <p:spPr>
          <a:xfrm>
            <a:off x="2078182" y="1092529"/>
            <a:ext cx="9426430" cy="5260769"/>
          </a:xfrm>
        </p:spPr>
        <p:txBody>
          <a:bodyPr>
            <a:noAutofit/>
          </a:bodyPr>
          <a:lstStyle/>
          <a:p>
            <a:r>
              <a:rPr lang="en-US" sz="2800" b="1" dirty="0"/>
              <a:t>Question 1: 	</a:t>
            </a:r>
            <a:r>
              <a:rPr lang="en-US" sz="2800" dirty="0"/>
              <a:t>Review lesson one and be prepared to </a:t>
            </a:r>
            <a:r>
              <a:rPr lang="en-US" sz="2800" dirty="0" smtClean="0"/>
              <a:t>discuss:</a:t>
            </a:r>
          </a:p>
          <a:p>
            <a:pPr marL="0" indent="0">
              <a:buNone/>
            </a:pPr>
            <a:endParaRPr lang="en-US" sz="1100" b="1" dirty="0"/>
          </a:p>
          <a:p>
            <a:pPr marL="0" indent="0" algn="ctr">
              <a:buNone/>
            </a:pPr>
            <a:r>
              <a:rPr lang="en-US" sz="2800" b="1" dirty="0" smtClean="0"/>
              <a:t>Israel </a:t>
            </a:r>
            <a:r>
              <a:rPr lang="en-US" sz="2800" b="1" dirty="0"/>
              <a:t>was at the zenith of power economically and politically.  Business was booming, and the material prosperity of the age led to a spirit of self-sufficiency and smug complacency.   </a:t>
            </a:r>
          </a:p>
          <a:p>
            <a:r>
              <a:rPr lang="en-US" sz="2800" b="1" dirty="0"/>
              <a:t>2 Kings 14:25</a:t>
            </a:r>
            <a:r>
              <a:rPr lang="en-US" sz="2800" dirty="0"/>
              <a:t>	</a:t>
            </a:r>
            <a:endParaRPr lang="en-US" sz="2800" dirty="0" smtClean="0"/>
          </a:p>
          <a:p>
            <a:endParaRPr lang="en-US" sz="2800" dirty="0" smtClean="0"/>
          </a:p>
          <a:p>
            <a:r>
              <a:rPr lang="en-US" sz="2800" b="1" dirty="0" smtClean="0"/>
              <a:t>2 </a:t>
            </a:r>
            <a:r>
              <a:rPr lang="en-US" sz="2800" b="1" dirty="0"/>
              <a:t>Chronicles 26: 9-10</a:t>
            </a:r>
            <a:r>
              <a:rPr lang="en-US" sz="2800" dirty="0"/>
              <a:t>	</a:t>
            </a:r>
          </a:p>
        </p:txBody>
      </p:sp>
    </p:spTree>
    <p:extLst>
      <p:ext uri="{BB962C8B-B14F-4D97-AF65-F5344CB8AC3E}">
        <p14:creationId xmlns:p14="http://schemas.microsoft.com/office/powerpoint/2010/main" val="2697255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Amos 1:1-2:3</a:t>
            </a:r>
            <a:endParaRPr lang="en-US" sz="5400" b="1" dirty="0"/>
          </a:p>
        </p:txBody>
      </p:sp>
      <p:sp>
        <p:nvSpPr>
          <p:cNvPr id="3" name="Content Placeholder 2"/>
          <p:cNvSpPr>
            <a:spLocks noGrp="1"/>
          </p:cNvSpPr>
          <p:nvPr>
            <p:ph idx="1"/>
          </p:nvPr>
        </p:nvSpPr>
        <p:spPr>
          <a:xfrm>
            <a:off x="2078182" y="1092529"/>
            <a:ext cx="9426430" cy="5260769"/>
          </a:xfrm>
        </p:spPr>
        <p:txBody>
          <a:bodyPr>
            <a:noAutofit/>
          </a:bodyPr>
          <a:lstStyle/>
          <a:p>
            <a:pPr lvl="0"/>
            <a:r>
              <a:rPr lang="en-US" sz="3200" b="1" dirty="0"/>
              <a:t>The background of Amos:</a:t>
            </a:r>
            <a:endParaRPr lang="en-US" sz="3200" dirty="0"/>
          </a:p>
          <a:p>
            <a:pPr lvl="1"/>
            <a:r>
              <a:rPr lang="en-US" sz="3000" dirty="0"/>
              <a:t>Native of Tekoa, a small village which is twelve miles south of Jerusalem and six miles south of </a:t>
            </a:r>
            <a:r>
              <a:rPr lang="en-US" sz="3000" dirty="0" smtClean="0"/>
              <a:t>Bethlehem</a:t>
            </a:r>
          </a:p>
          <a:p>
            <a:pPr marL="457200" lvl="1" indent="0">
              <a:buNone/>
            </a:pPr>
            <a:endParaRPr lang="en-US" sz="3000" dirty="0" smtClean="0"/>
          </a:p>
          <a:p>
            <a:pPr lvl="1"/>
            <a:r>
              <a:rPr lang="en-US" sz="3000" dirty="0"/>
              <a:t>Almost was a herdsman of sheep and a grower of sycamore figs.</a:t>
            </a:r>
          </a:p>
          <a:p>
            <a:endParaRPr lang="en-US" sz="2800" dirty="0"/>
          </a:p>
        </p:txBody>
      </p:sp>
    </p:spTree>
    <p:extLst>
      <p:ext uri="{BB962C8B-B14F-4D97-AF65-F5344CB8AC3E}">
        <p14:creationId xmlns:p14="http://schemas.microsoft.com/office/powerpoint/2010/main" val="1211695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84723"/>
            <a:ext cx="8911687" cy="1280890"/>
          </a:xfrm>
        </p:spPr>
        <p:txBody>
          <a:bodyPr>
            <a:normAutofit/>
          </a:bodyPr>
          <a:lstStyle/>
          <a:p>
            <a:pPr algn="ctr"/>
            <a:r>
              <a:rPr lang="en-US" sz="5400" b="1" dirty="0" smtClean="0"/>
              <a:t>Questions 2-8</a:t>
            </a:r>
            <a:endParaRPr lang="en-US" sz="5400" b="1" dirty="0"/>
          </a:p>
        </p:txBody>
      </p:sp>
      <p:sp>
        <p:nvSpPr>
          <p:cNvPr id="3" name="Content Placeholder 2"/>
          <p:cNvSpPr>
            <a:spLocks noGrp="1"/>
          </p:cNvSpPr>
          <p:nvPr>
            <p:ph idx="1"/>
          </p:nvPr>
        </p:nvSpPr>
        <p:spPr>
          <a:xfrm>
            <a:off x="2078182" y="1092529"/>
            <a:ext cx="9426430" cy="5260769"/>
          </a:xfrm>
        </p:spPr>
        <p:txBody>
          <a:bodyPr>
            <a:noAutofit/>
          </a:bodyPr>
          <a:lstStyle/>
          <a:p>
            <a:r>
              <a:rPr lang="en-US" sz="2400" b="1" dirty="0"/>
              <a:t>Question 2: 	</a:t>
            </a:r>
            <a:r>
              <a:rPr lang="en-US" sz="2400" dirty="0"/>
              <a:t>Before condemning Israel, Amos addresses six foreign people.  What were the nations and how did each condemnation begin?</a:t>
            </a:r>
          </a:p>
          <a:p>
            <a:pPr lvl="1"/>
            <a:r>
              <a:rPr lang="en-US" sz="2400" b="1" dirty="0"/>
              <a:t>Damascus (the capital of Syria, </a:t>
            </a:r>
            <a:r>
              <a:rPr lang="en-US" sz="2400" b="1" dirty="0">
                <a:solidFill>
                  <a:schemeClr val="accent2"/>
                </a:solidFill>
              </a:rPr>
              <a:t>Question 3- </a:t>
            </a:r>
            <a:r>
              <a:rPr lang="en-US" sz="2400" b="1" dirty="0"/>
              <a:t>located about 135 miles northeast of Jerusalem) - 1:1-5</a:t>
            </a:r>
            <a:r>
              <a:rPr lang="en-US" sz="2400" dirty="0"/>
              <a:t>	For three sins of Damascus even four, I will not turn back my wrath.  Because she threshed Gilead with sledges having iron teeth.  </a:t>
            </a:r>
          </a:p>
          <a:p>
            <a:pPr lvl="2"/>
            <a:r>
              <a:rPr lang="en-US" sz="2400" dirty="0"/>
              <a:t>I will send fire on the house of Hazael</a:t>
            </a:r>
          </a:p>
          <a:p>
            <a:pPr lvl="0"/>
            <a:endParaRPr lang="en-US" sz="2800" dirty="0"/>
          </a:p>
        </p:txBody>
      </p:sp>
    </p:spTree>
    <p:extLst>
      <p:ext uri="{BB962C8B-B14F-4D97-AF65-F5344CB8AC3E}">
        <p14:creationId xmlns:p14="http://schemas.microsoft.com/office/powerpoint/2010/main" val="3401109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1163</TotalTime>
  <Words>1444</Words>
  <Application>Microsoft Office PowerPoint</Application>
  <PresentationFormat>Widescreen</PresentationFormat>
  <Paragraphs>256</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Century Gothic</vt:lpstr>
      <vt:lpstr>Verdana</vt:lpstr>
      <vt:lpstr>Wingdings 3</vt:lpstr>
      <vt:lpstr>Wisp</vt:lpstr>
      <vt:lpstr>Hosea and Amos  God’s Warning to His People</vt:lpstr>
      <vt:lpstr>Chapter 14</vt:lpstr>
      <vt:lpstr>Lessons Learned</vt:lpstr>
      <vt:lpstr>Review the Book of Hosea</vt:lpstr>
      <vt:lpstr>Amos- Means Burden-Bearer</vt:lpstr>
      <vt:lpstr>Amos</vt:lpstr>
      <vt:lpstr>Amos 1:1-2:3</vt:lpstr>
      <vt:lpstr>Amos 1:1-2:3</vt:lpstr>
      <vt:lpstr>Questions 2-8</vt:lpstr>
      <vt:lpstr>Questions 2-8</vt:lpstr>
      <vt:lpstr>Questions 2-8</vt:lpstr>
      <vt:lpstr>Questions  2-8</vt:lpstr>
      <vt:lpstr>Questions 2-8</vt:lpstr>
      <vt:lpstr>Questions 2-8</vt:lpstr>
      <vt:lpstr>Questions 2-8</vt:lpstr>
      <vt:lpstr>Questions 2-8</vt:lpstr>
      <vt:lpstr>Lessons Learned </vt:lpstr>
      <vt:lpstr>Hosea and Amos  God’s Warning to His People  Lesson 9</vt:lpstr>
      <vt:lpstr>Review the Book of Hosea</vt:lpstr>
      <vt:lpstr>Amos- Means Burden-Bearer</vt:lpstr>
      <vt:lpstr>Review: Amos 1-2</vt:lpstr>
      <vt:lpstr>Amos Begins</vt:lpstr>
      <vt:lpstr>Amos 3:1-8</vt:lpstr>
      <vt:lpstr>Amos: 3:9-15</vt:lpstr>
      <vt:lpstr>Amos 4:1-5</vt:lpstr>
      <vt:lpstr>Amos 4:6-12</vt:lpstr>
      <vt:lpstr>Lessons Learned</vt:lpstr>
      <vt:lpstr>Hosea and Amos  God’s Warning to His People  Lesson 9</vt:lpstr>
      <vt:lpstr>Review the Book of Hosea</vt:lpstr>
      <vt:lpstr>Amos- Means Burden-Bearer</vt:lpstr>
      <vt:lpstr>Review: Amos 1-2</vt:lpstr>
      <vt:lpstr>Review: Amos 3-4</vt:lpstr>
      <vt:lpstr>Introduction: Amos 5-6</vt:lpstr>
      <vt:lpstr>Amos 5:1-13</vt:lpstr>
      <vt:lpstr>Amos 5:14-20</vt:lpstr>
      <vt:lpstr>Amos 5:21-27</vt:lpstr>
      <vt:lpstr>Amos 6:1-7</vt:lpstr>
      <vt:lpstr>Amos 6:8-14</vt:lpstr>
      <vt:lpstr>Lessons Learned</vt:lpstr>
    </vt:vector>
  </TitlesOfParts>
  <Company>University of St. Thomas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Hosea and Amos  God’s Warning to His People</dc:title>
  <dc:creator>Jenkins, H. E.</dc:creator>
  <cp:lastModifiedBy>Jenkins, H. E.</cp:lastModifiedBy>
  <cp:revision>25</cp:revision>
  <dcterms:created xsi:type="dcterms:W3CDTF">2018-12-15T21:48:02Z</dcterms:created>
  <dcterms:modified xsi:type="dcterms:W3CDTF">2018-12-30T13:32:01Z</dcterms:modified>
</cp:coreProperties>
</file>