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9F39-D8BD-4BBB-B17C-AD57B21D4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2DA42-70A5-4E6B-A835-C851A2C70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F6539-5491-4DFC-B782-34717C609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638875-2712-437F-9E70-1CF0C7001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CF7EFC-8B28-46AC-A8CE-BE45BBAC3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EA29-B42B-41A5-82B6-ABD83F2C4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23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3F18-C9AD-4093-BDC4-150D9570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E92D8-C26F-4D14-9915-D10A4913B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C0625A-DA37-48E1-87AE-CC9610933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8426A-129E-4EBB-8B98-6604E141C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9645EC-8C2C-4000-B6EA-53850EC02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FFEE-FB44-41A7-B94A-B1C337FC0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08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5A7E2-29F4-4806-8EFD-ACBC5D545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8F115-6A64-4145-8AD8-EDEC71D0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B9A669-1957-49B6-B1F0-C7F0E8430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3C5C11-233D-41D4-90B2-CCEAEA384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92A537-0694-4368-9FDE-E972040DF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D123-6030-48FE-8F89-655C88C09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1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881F-1E7E-41C9-84A7-B6EFF0A3B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DC35F-D274-4B2F-9922-5A762A495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0C38C-B29C-4D21-AED4-3AD592419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B0408-D749-4370-9946-D696F2EE4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534118-7695-458F-8F2E-F1FFC7F2E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D2E-1C62-4A93-92DE-2342CB706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9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67AF-7CC6-43F7-968C-FB9A55A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14FB0-E917-45CA-98F4-B1E972C1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A1AAF-3B51-43F9-9B86-9837035A7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6F0D0-8795-47FD-97DB-90778F4B7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82F38-7C19-4E60-9712-145123335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4A060-2E94-4C23-A988-8B0B5E799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2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EBD4-B50B-4E68-AE92-EB4524A0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0C9B9-CA8C-4931-8E96-5DEA646F7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C3988E-77F9-45FC-B107-40B6C868B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99C12-603F-4C2B-A311-C0C94528F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580DE8-BD50-4261-8266-C59ECA6B1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3503-738F-4928-9B3C-3B4CDCBDE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9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DC87-960B-4F3C-AE4E-870D8C56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CA14-A034-426F-825B-3D3495DD0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433D-14AD-4C6A-8140-BBEB942DD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B12B9-09AA-46D7-A217-07557CDED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0CBB9-0A0C-4F1B-AAB4-90976F2F2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3C703-8643-4967-AEF1-9E1CB1C40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D70F-F1D1-4661-9D35-06F5A49A5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4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B242-8C04-42E6-88D4-95022639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02052-461D-4626-A986-014A8F184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B7631-6A8E-4C7E-B240-FD01DA42E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A1211-23E3-4976-8367-16B094B6D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7488F-FD10-4895-9EFE-FA34002FB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AC3D2B-C9BC-4812-8AFF-FDD3640FD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6907EB-FD25-4E40-A8F7-3C77C1FCA8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B0ABDF-C5C8-4B90-8946-133E5506B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F0C6-0D5A-4185-816A-B6DA27E5E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07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D785-CBC2-4E41-A431-44F0CE79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2B200D-576E-4096-BBC5-2A2665060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25B71E-0B58-4D13-B3CC-32D93D0E9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DAD210-609F-46F8-9381-AD726012C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4664-ACAF-4A09-851E-9832722B4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531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873E0E-4AE1-4E4F-80CC-9BE4EE78C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05087A-D956-45BB-AB32-F5F88C130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58330-7D5A-49C8-B38B-E3C5EBAF2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F883-1791-4298-BC44-730D22295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2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E33A-6A3A-407E-80F9-9F3CC4D9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B9F9-2259-4460-A254-18CFD959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2056-C88F-413D-B8D8-B4A3DD15E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0C982-0F2F-4EC8-ADE5-732DAFC6C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4A0FF-4BE2-44E7-B00C-75F472BFD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0E398-7950-4794-817B-019AC977F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2204-483B-4059-B0EE-A75A3F340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DE7C-00A7-4C9D-ADE8-A9A710A9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86C0-EF95-4DF4-B0F8-D4EF0375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6F295-F766-4F64-8567-E1637006B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D26C4-E343-4A25-B608-89F8EC523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AF338-F30F-4937-9223-990A538DA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A78D9-C7B3-42BF-9CC8-BDEA8036E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67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96C3-52EE-4805-8162-4042F22B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20C9C-179F-479C-98F8-CCB0C88D9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2C5A9-1F76-4ABB-9B7B-0910F22E2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8E4BF-7EA2-432F-A9FA-6FB5B5F6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52BB0-5B23-4DD5-83E1-F8C0A307B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8920A1-1CC9-49C9-AE31-76C09B9D0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700C-1C5B-41F5-9862-BBD5758F7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80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F22-1AD0-48C0-9C28-FD004880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1A421-A7C4-4E1A-9F40-8538D1DDC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DE1EC-76BE-4D7D-AC54-72F6ACF17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9E07A-C846-49F2-AAE2-8E5ECCED2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FCD0A-E622-4E37-B13E-309A5DA51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AB2D-1672-4926-92B4-1F22B705C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1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995D4-3B1E-498F-AD4F-D39A3A97A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00F10-F08E-489F-A67B-B2D121EAE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2DEDF-3701-4835-BC0D-5B2F464B7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B622E5-5955-475F-AD08-4C57A2DF9A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6699CA-0E02-4D78-A8AF-560815603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4C6D2-A0F9-46A9-ABC3-D4685E3CC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53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38B8-1DFA-4B31-880F-F8437161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79BAC-B7CD-451B-9183-0BFFBD74A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D4CA0-3FFF-4748-9499-F82D8DD1D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7E5AD3-AA21-4492-ADE3-CCCEEBB7D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6CFBE6-36C5-4036-B371-6290F4E9F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3758-343F-41BF-8454-217BC2BD5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1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E444-D40D-4993-9EC5-02BDBE9C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6B00-0E86-4BD3-B0F2-34396B5E5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6AF53-8402-49E5-950A-31F7EAEB2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F08AB-E09B-48F8-A11E-E552C2785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4200AC-E662-4793-9107-2E019EE61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AA141-3F79-468B-AA36-D3E49F239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563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AE39-9A57-4FDD-ADEA-2B6AE402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1AA62-847A-4A4D-90E0-26EC9CB6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1ACDC-9BBF-425C-A729-6C329B4BC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F08F75-3DCE-44C7-8444-CC3E5B939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93F3F-9C25-4B26-9605-D20E2273D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E0AC-42A0-44D8-80DA-13CA7F328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389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140D-9B26-4939-925C-D0FCB2EC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A42B-B7C3-4EB8-8A83-DD0F38D43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F513A-2E7C-4F52-85EC-45A874F42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35081-EEB3-42EA-BDB1-D5F95AB73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2366C-2A9E-46D5-9618-98E53C408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006CB-49F6-4B64-B7FF-22D063ADD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FE8A-6C3B-40C4-B4A7-8F7D4603E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174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3934-1434-4384-A7F1-BED7BD7C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E95E-B87F-4777-9E06-69004D3CE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CB59A-7019-4A12-854C-791BB5595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2DFF6-AC67-4D0E-B845-FB161334D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C6B3F-00AC-416C-9383-6CBE063ED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67D823-4D8C-4998-B5AA-A99F8F73A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A70607-2008-47F9-936F-D252FF691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1CBBF0-1918-4034-8D4C-84B53D195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92EC-DF82-446E-95C9-28CB13A2B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813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90AD-6179-4157-9B0B-4B3E075F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03F083-DFC5-49F3-B7C1-DF34281AC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61E95A-0FB1-470D-AEEC-24D08DC63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4A169B-5938-42DB-9D42-BE7CD7DB0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A2FB-50DA-428A-A82D-CB5AE43BE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167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697FF0-5B8E-4766-8B48-6BC58052F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6FB7E1-9917-4B9C-BE8E-9417FCA97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CFC7C0-B504-4592-BF9F-23EB1284A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81C0E-7767-416A-8CEC-917D8FFB0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1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3E28-5C6E-4437-BBB0-259D8711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E57E1-D7F0-419C-A99E-AC39FBC2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D82F3D-F117-47EF-9C59-E0DBC6CE9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A9E62-7E6A-4D16-8488-0D768F0FE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D100A2-DDF3-4C51-9D8C-D750E0FD0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AF61-BA57-4346-910F-8EB6FEF69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980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CC78-84A6-438A-A5B1-BCF0723C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CC98-78DD-48E5-B1DE-66298912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8221E-D09B-4DEB-A4D7-7679F4262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58E51-8FD8-4409-AA76-09E2F708B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1CD08-5627-4753-9530-AE2C8E7F8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17BE1-5DF6-444D-8651-E89F05313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A61B-91AC-4C8F-8CD5-8DB302798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A173-40F5-48D0-8F77-9DDADD0E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7BEB2-D8A4-4633-9B22-9350AF5D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7D011-9E4B-4532-9A33-9968AD1FD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8B7E9-F55F-45E7-A568-4AB92C113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64C21-3014-4B53-9946-9198B424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1F3DE-611F-4A68-A1DD-333EDE906C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7439-7814-4674-9315-6C3D1FDC6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537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3BE0-403E-4823-8238-27DF5E05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F1724-1C35-4F19-A9CB-DDC69BF39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CB073-AF8B-49CC-AF95-71F65C663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BE8F1D-6319-4167-BE41-B65517049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A25DCD-FE28-454A-AD80-2E03C1277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D7C6-1A69-40DC-AC3A-E412BF3A5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571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5A7E17-0FC1-4907-A3BE-D5D3F2868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482CA-CF92-40FF-90C8-6EACB3AF8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171912-40A4-4085-B574-339C80203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33958-D5F5-4166-9212-3291E786C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A7238-3944-4A05-8EB0-3D05AB4E2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F533-053B-44D8-B001-E4CAEFD4B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1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8C15-96DD-4F30-84D6-8557F9D9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B9385-9BC4-482F-BE70-96AD5C8EC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43A3-F36B-4596-AA8C-A1A21DBED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FB90CF-9761-4A15-9973-36196C7E3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163AE-153B-48D5-89B5-557C85613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6E540-3867-45FA-8C47-A931798EB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777C-E734-4612-B913-95888337D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9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7ABEF-F491-47A6-8097-578F6BF3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5A3A5-E267-469D-B780-444A00CCF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4CB7A-1167-4E55-B9B3-FB82C72FF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B708B-E9C3-4F42-8FDA-360DA08A6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8CD07-99BB-4449-990E-17C367C67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2A9A9D-5E47-4988-BFF3-F94DA86BD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5600C8-48A9-4615-ADF2-AF73C90FC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C66EBE-841B-42BF-A785-80D6D5CE8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3B5DA-004E-4EDE-B3AD-E11CB52BC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0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D5E2-E266-4890-A269-18F16A0C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27A432-6886-4A16-A7CE-A0FD31E6A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C2F20-A698-4749-95E5-E365ACB37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473331-14C6-4A9A-AA9B-A906AEAEF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CF865-1122-4C65-9DF5-16ACAEE9D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85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DCAA75-157C-40E6-9CA2-E9D76895E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AEC715-B46C-41BD-B15D-FB3B606CD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B651EE-A0D3-444E-9DBC-CDBAB99B8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1741-DA56-4F98-85AB-A71F41A0F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37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D0F2-5CA3-42EB-BD4C-CA1F8B86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A519-8DB8-4289-BE59-64EA87E1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D58A6-745E-4C20-8131-599C60C6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D6BAA-1821-4B56-888C-63093370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6DDC3-8C94-4D11-85CD-5B54D44DF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4B1DE-2ADB-4F4D-B9FA-5C8100459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2741B-60D3-4622-A29A-941D8DBCE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5971-AE4C-41F6-8501-7E700F1B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371EC-4A9C-4EC9-918E-D7604A293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06CA5-3080-437E-B2CE-48953AAB6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7FE3A-B54E-4392-A379-E69D18259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7E941-9041-4325-928B-9BF986830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1E6CEF-D67B-4373-97FD-843EC1724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D445-24AD-47FB-8043-45E8D5821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2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64FFAAF5-1E39-450B-B1D9-9F13E8E78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1E1506-12C3-45A6-B863-0F27F3A439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104ED6-05F2-455F-9C0F-8FB10EE71C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EC728E-3629-4E66-9E5A-0E8E5826BC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2D74717-7768-4BCB-BCBB-20BA2CC33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AFF619B8-FE4B-4613-A189-09304B50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191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/>
              <a:t>Click to edit Master title style</a:t>
            </a:r>
          </a:p>
        </p:txBody>
      </p:sp>
      <p:pic>
        <p:nvPicPr>
          <p:cNvPr id="1031" name="Picture 33" descr="our mouths reveal our motives_std_t_nv">
            <a:extLst>
              <a:ext uri="{FF2B5EF4-FFF2-40B4-BE49-F238E27FC236}">
                <a16:creationId xmlns:a16="http://schemas.microsoft.com/office/drawing/2014/main" id="{89A1CCE8-B401-4562-8F05-8523A3537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8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069F1AE-685C-43F0-9A97-FF06B7FD1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DD552D-B10E-47D6-A2D4-6316D8CF8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5038FAF-669F-4251-8398-DD375AFC80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32F577C-4C97-445D-9D49-DE829F3C1C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3420F89-A448-4DBF-A26C-0524ED9934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C44AAC-08A9-4235-9148-31917D3BF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33" descr="our mouths reveal our motives_std_c_nv">
            <a:extLst>
              <a:ext uri="{FF2B5EF4-FFF2-40B4-BE49-F238E27FC236}">
                <a16:creationId xmlns:a16="http://schemas.microsoft.com/office/drawing/2014/main" id="{2CA1D27B-7A99-43B3-9EFB-8A063106C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5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C80A534-68E1-40A3-A806-05D6A501C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6A2EAE-4C15-4243-9E01-968118355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3BDA3B9-C929-4F26-9375-747A15EFCD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76C86CE-56B3-40D2-AFE5-844AC11E44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BF403B9-B5EB-4EE1-83C6-C00BC73855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B7DA56-1E14-44D7-9119-1C344D26B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22" descr="our mouths reveal our motives_std_cb">
            <a:extLst>
              <a:ext uri="{FF2B5EF4-FFF2-40B4-BE49-F238E27FC236}">
                <a16:creationId xmlns:a16="http://schemas.microsoft.com/office/drawing/2014/main" id="{E1FF62C4-8C54-4EE7-AF7F-CCBF7FFF4A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4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#fen-ESV-23639b" TargetMode="External"/><Relationship Id="rId2" Type="http://schemas.openxmlformats.org/officeDocument/2006/relationships/hyperlink" Target="about:blank#fen-ESV-23638a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#fen-ESV-23650d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0173A9E2-5F83-407E-8A6E-C51AF686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816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Matthew 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:a16="http://schemas.microsoft.com/office/drawing/2014/main" id="{DF59F126-3B85-4D5F-83F6-6F1F895A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816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Matthew 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6">
            <a:extLst>
              <a:ext uri="{FF2B5EF4-FFF2-40B4-BE49-F238E27FC236}">
                <a16:creationId xmlns:a16="http://schemas.microsoft.com/office/drawing/2014/main" id="{2BF9F21C-33BB-447F-8420-532B613C99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8991600" cy="3657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15 Then Pharisees and scribes came to Jesus from Jerusalem and said, </a:t>
            </a:r>
            <a:r>
              <a:rPr lang="en-US" altLang="en-US" baseline="30000">
                <a:solidFill>
                  <a:schemeClr val="bg1"/>
                </a:solidFill>
              </a:rPr>
              <a:t>2 </a:t>
            </a:r>
            <a:r>
              <a:rPr lang="en-US" altLang="en-US">
                <a:solidFill>
                  <a:schemeClr val="bg1"/>
                </a:solidFill>
              </a:rPr>
              <a:t>“Why do your disciples </a:t>
            </a:r>
            <a:r>
              <a:rPr lang="en-US" altLang="en-US">
                <a:solidFill>
                  <a:schemeClr val="bg1"/>
                </a:solidFill>
                <a:latin typeface="Century" panose="02040604050505020304" pitchFamily="18" charset="0"/>
              </a:rPr>
              <a:t>break</a:t>
            </a:r>
            <a:r>
              <a:rPr lang="en-US" altLang="en-US">
                <a:solidFill>
                  <a:schemeClr val="bg1"/>
                </a:solidFill>
              </a:rPr>
              <a:t> the tradition of the elders? For they do not wash their hands when they eat.” </a:t>
            </a:r>
            <a:r>
              <a:rPr lang="en-US" altLang="en-US" baseline="30000">
                <a:solidFill>
                  <a:schemeClr val="bg1"/>
                </a:solidFill>
              </a:rPr>
              <a:t>3 </a:t>
            </a:r>
            <a:r>
              <a:rPr lang="en-US" altLang="en-US">
                <a:solidFill>
                  <a:schemeClr val="bg1"/>
                </a:solidFill>
              </a:rPr>
              <a:t>He answered them, “And why do you break the commandment of God for the sake of your tradition?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B4657A14-D9A1-483F-B151-9342FD60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447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Matthew 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9BAD3246-F824-4D22-AE9A-3EF4E3C0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81400"/>
            <a:ext cx="5410200" cy="2524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"If you think following God is about washing your hands before you eat and other such religious rituals, you're missing the point entirely.”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B58B62A1-7CE2-43CD-83A9-1EA438518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81000"/>
            <a:ext cx="7772400" cy="5745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Century" panose="02040604050505020304" pitchFamily="18" charset="0"/>
              </a:rPr>
              <a:t>1. There is no loophole for Obedience.</a:t>
            </a:r>
            <a:endParaRPr lang="en-US" altLang="en-US" sz="3000" baseline="3000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en-US" sz="3000" baseline="3000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000" baseline="30000">
                <a:solidFill>
                  <a:schemeClr val="bg1"/>
                </a:solidFill>
              </a:rPr>
              <a:t>3 </a:t>
            </a:r>
            <a:r>
              <a:rPr lang="en-US" altLang="en-US" sz="3000">
                <a:solidFill>
                  <a:schemeClr val="bg1"/>
                </a:solidFill>
              </a:rPr>
              <a:t>He answered them, “And why do you break the commandment of God for the sake of your tradition? </a:t>
            </a:r>
            <a:r>
              <a:rPr lang="en-US" altLang="en-US" sz="3000" baseline="30000">
                <a:solidFill>
                  <a:schemeClr val="bg1"/>
                </a:solidFill>
              </a:rPr>
              <a:t>4 </a:t>
            </a:r>
            <a:r>
              <a:rPr lang="en-US" altLang="en-US" sz="3000">
                <a:solidFill>
                  <a:schemeClr val="bg1"/>
                </a:solidFill>
              </a:rPr>
              <a:t>For God commanded, ‘Honor your father and your mother,’ and, ‘Whoever reviles father or mother must surely die.’ </a:t>
            </a:r>
            <a:r>
              <a:rPr lang="en-US" altLang="en-US" sz="3000" baseline="30000">
                <a:solidFill>
                  <a:schemeClr val="bg1"/>
                </a:solidFill>
              </a:rPr>
              <a:t>5 </a:t>
            </a:r>
            <a:r>
              <a:rPr lang="en-US" altLang="en-US" sz="3000">
                <a:solidFill>
                  <a:schemeClr val="bg1"/>
                </a:solidFill>
              </a:rPr>
              <a:t>But you say, ‘If anyone tells his father or his mother, “What you would have gained from me is given to God,”</a:t>
            </a:r>
            <a:r>
              <a:rPr lang="en-US" altLang="en-US" sz="3000" baseline="30000">
                <a:solidFill>
                  <a:schemeClr val="bg1"/>
                </a:solidFill>
              </a:rPr>
              <a:t>[</a:t>
            </a:r>
            <a:r>
              <a:rPr lang="en-US" altLang="en-US" sz="3000" baseline="30000">
                <a:solidFill>
                  <a:schemeClr val="bg1"/>
                </a:solidFill>
                <a:hlinkClick r:id="rId2" tooltip="See footnote a"/>
              </a:rPr>
              <a:t>a</a:t>
            </a:r>
            <a:r>
              <a:rPr lang="en-US" altLang="en-US" sz="3000" baseline="30000">
                <a:solidFill>
                  <a:schemeClr val="bg1"/>
                </a:solidFill>
              </a:rPr>
              <a:t>]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  <a:r>
              <a:rPr lang="en-US" altLang="en-US" sz="3000" baseline="30000">
                <a:solidFill>
                  <a:schemeClr val="bg1"/>
                </a:solidFill>
              </a:rPr>
              <a:t>6 </a:t>
            </a:r>
            <a:r>
              <a:rPr lang="en-US" altLang="en-US" sz="3000">
                <a:solidFill>
                  <a:schemeClr val="bg1"/>
                </a:solidFill>
              </a:rPr>
              <a:t>he need not honor his father.’ So for the sake of your tradition you have made void the word</a:t>
            </a:r>
            <a:r>
              <a:rPr lang="en-US" altLang="en-US" sz="3000" baseline="30000">
                <a:solidFill>
                  <a:schemeClr val="bg1"/>
                </a:solidFill>
              </a:rPr>
              <a:t>[</a:t>
            </a:r>
            <a:r>
              <a:rPr lang="en-US" altLang="en-US" sz="3000" baseline="30000">
                <a:solidFill>
                  <a:schemeClr val="bg1"/>
                </a:solidFill>
                <a:hlinkClick r:id="rId3" tooltip="See footnote b"/>
              </a:rPr>
              <a:t>b</a:t>
            </a:r>
            <a:r>
              <a:rPr lang="en-US" altLang="en-US" sz="3000" baseline="30000">
                <a:solidFill>
                  <a:schemeClr val="bg1"/>
                </a:solidFill>
              </a:rPr>
              <a:t>]</a:t>
            </a:r>
            <a:r>
              <a:rPr lang="en-US" altLang="en-US" sz="3000">
                <a:solidFill>
                  <a:schemeClr val="bg1"/>
                </a:solidFill>
              </a:rPr>
              <a:t> of God.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909611DA-4383-4E61-9192-315D497CD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81000"/>
            <a:ext cx="7467600" cy="57451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>
                <a:latin typeface="Century" panose="02040604050505020304" pitchFamily="18" charset="0"/>
              </a:rPr>
              <a:t>“I have already been baptized…when I was a child…I’m sure God accepts that baptism…why wouldn’t he?”</a:t>
            </a:r>
          </a:p>
          <a:p>
            <a:pPr marL="0" indent="0" eaLnBrk="1" hangingPunct="1">
              <a:buFontTx/>
              <a:buNone/>
            </a:pPr>
            <a:r>
              <a:rPr lang="en-US" altLang="en-US" b="1"/>
              <a:t>2. There is no substitute for Love.</a:t>
            </a:r>
            <a:endParaRPr lang="en-US" altLang="en-US"/>
          </a:p>
          <a:p>
            <a:pPr marL="0" indent="0">
              <a:buFontTx/>
              <a:buNone/>
            </a:pPr>
            <a:r>
              <a:rPr lang="en-US" altLang="en-US" sz="3000" baseline="30000">
                <a:latin typeface="Century" panose="02040604050505020304" pitchFamily="18" charset="0"/>
              </a:rPr>
              <a:t>7 </a:t>
            </a:r>
            <a:r>
              <a:rPr lang="en-US" altLang="en-US" sz="3000">
                <a:latin typeface="Century" panose="02040604050505020304" pitchFamily="18" charset="0"/>
              </a:rPr>
              <a:t>You hypocrites! Well did Isaiah prophesy of you, when he said:</a:t>
            </a:r>
          </a:p>
          <a:p>
            <a:pPr marL="0" indent="0">
              <a:buFontTx/>
              <a:buNone/>
            </a:pPr>
            <a:r>
              <a:rPr lang="en-US" altLang="en-US" sz="3000" baseline="30000">
                <a:latin typeface="Century" panose="02040604050505020304" pitchFamily="18" charset="0"/>
              </a:rPr>
              <a:t>8 </a:t>
            </a:r>
            <a:r>
              <a:rPr lang="en-US" altLang="en-US" sz="3000">
                <a:latin typeface="Century" panose="02040604050505020304" pitchFamily="18" charset="0"/>
              </a:rPr>
              <a:t>“‘This people honors me with their lips,</a:t>
            </a:r>
            <a:br>
              <a:rPr lang="en-US" altLang="en-US" sz="3000">
                <a:latin typeface="Century" panose="02040604050505020304" pitchFamily="18" charset="0"/>
              </a:rPr>
            </a:br>
            <a:r>
              <a:rPr lang="en-US" altLang="en-US" sz="3000">
                <a:latin typeface="Century" panose="02040604050505020304" pitchFamily="18" charset="0"/>
              </a:rPr>
              <a:t>  but their heart is far from me;</a:t>
            </a:r>
            <a:br>
              <a:rPr lang="en-US" altLang="en-US" sz="3000">
                <a:latin typeface="Century" panose="02040604050505020304" pitchFamily="18" charset="0"/>
              </a:rPr>
            </a:br>
            <a:r>
              <a:rPr lang="en-US" altLang="en-US" sz="3000" baseline="30000">
                <a:latin typeface="Century" panose="02040604050505020304" pitchFamily="18" charset="0"/>
              </a:rPr>
              <a:t>9 </a:t>
            </a:r>
            <a:r>
              <a:rPr lang="en-US" altLang="en-US" sz="3000">
                <a:latin typeface="Century" panose="02040604050505020304" pitchFamily="18" charset="0"/>
              </a:rPr>
              <a:t>in vain do they worship me,</a:t>
            </a:r>
            <a:br>
              <a:rPr lang="en-US" altLang="en-US" sz="3000">
                <a:latin typeface="Century" panose="02040604050505020304" pitchFamily="18" charset="0"/>
              </a:rPr>
            </a:br>
            <a:r>
              <a:rPr lang="en-US" altLang="en-US" sz="3000">
                <a:latin typeface="Century" panose="02040604050505020304" pitchFamily="18" charset="0"/>
              </a:rPr>
              <a:t>  teaching as doctrines the                                           </a:t>
            </a:r>
          </a:p>
          <a:p>
            <a:pPr marL="0" indent="0">
              <a:buFontTx/>
              <a:buNone/>
            </a:pPr>
            <a:r>
              <a:rPr lang="en-US" altLang="en-US" sz="3000">
                <a:latin typeface="Century" panose="02040604050505020304" pitchFamily="18" charset="0"/>
              </a:rPr>
              <a:t>  commandments of men.’”</a:t>
            </a:r>
          </a:p>
          <a:p>
            <a:pPr marL="0" indent="0" eaLnBrk="1" hangingPunct="1">
              <a:buFontTx/>
              <a:buNone/>
            </a:pPr>
            <a:endParaRPr lang="en-US" altLang="en-US" b="1">
              <a:latin typeface="Century" panose="020406040505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b="1">
              <a:latin typeface="Century" panose="020406040505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6">
            <a:extLst>
              <a:ext uri="{FF2B5EF4-FFF2-40B4-BE49-F238E27FC236}">
                <a16:creationId xmlns:a16="http://schemas.microsoft.com/office/drawing/2014/main" id="{2AC72ED3-FE76-4131-A01D-2EDF37823B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8991600" cy="3657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Century" panose="02040604050505020304" pitchFamily="18" charset="0"/>
              </a:rPr>
              <a:t>"Love the Lord your God with all your heart and with all your soul and with all your mind." (Matthew 22:37) </a:t>
            </a:r>
            <a:r>
              <a:rPr lang="en-US" altLang="en-US">
                <a:solidFill>
                  <a:schemeClr val="bg1"/>
                </a:solidFill>
                <a:latin typeface="Century" panose="02040604050505020304" pitchFamily="18" charset="0"/>
              </a:rPr>
              <a:t>[see Deuteronomy 6:5]</a:t>
            </a:r>
          </a:p>
          <a:p>
            <a:pPr marL="0" indent="0" eaLnBrk="1" hangingPunct="1"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entury" panose="02040604050505020304" pitchFamily="18" charset="0"/>
              </a:rPr>
              <a:t>3. There is no replacement for Purity.</a:t>
            </a:r>
          </a:p>
          <a:p>
            <a:pPr marL="0" indent="0" eaLnBrk="1" hangingPunct="1">
              <a:buFontTx/>
              <a:buNone/>
            </a:pPr>
            <a:endParaRPr lang="en-US" altLang="en-US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DA861866-94A6-484F-943C-6A669E29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447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Matthew 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3D45578B-2095-4C18-A3D2-BA976412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78163"/>
            <a:ext cx="5715000" cy="3324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10 </a:t>
            </a: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And he called the people to him and said to them, “Hear and understand: </a:t>
            </a:r>
            <a:r>
              <a:rPr kumimoji="0" lang="en-US" altLang="en-US" sz="3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11 </a:t>
            </a: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it is not what goes into the mouth that defiles a person, but what comes out of the mouth; this defiles a person.”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B68746E7-1D5C-4824-98B2-99CDD1C9C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81000"/>
            <a:ext cx="7467600" cy="57451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aseline="30000">
                <a:latin typeface="Century" panose="02040604050505020304" pitchFamily="18" charset="0"/>
              </a:rPr>
              <a:t>17 </a:t>
            </a:r>
            <a:r>
              <a:rPr lang="en-US" altLang="en-US">
                <a:latin typeface="Century" panose="02040604050505020304" pitchFamily="18" charset="0"/>
              </a:rPr>
              <a:t>Do you not see that whatever goes into the mouth passes into the stomach and is expelled?</a:t>
            </a:r>
            <a:r>
              <a:rPr lang="en-US" altLang="en-US" baseline="30000">
                <a:latin typeface="Century" panose="02040604050505020304" pitchFamily="18" charset="0"/>
              </a:rPr>
              <a:t>[</a:t>
            </a:r>
            <a:r>
              <a:rPr lang="en-US" altLang="en-US" baseline="30000">
                <a:latin typeface="Century" panose="02040604050505020304" pitchFamily="18" charset="0"/>
                <a:hlinkClick r:id="rId2" tooltip="See footnote d"/>
              </a:rPr>
              <a:t>d</a:t>
            </a:r>
            <a:r>
              <a:rPr lang="en-US" altLang="en-US" baseline="30000">
                <a:latin typeface="Century" panose="02040604050505020304" pitchFamily="18" charset="0"/>
              </a:rPr>
              <a:t>]</a:t>
            </a:r>
            <a:r>
              <a:rPr lang="en-US" altLang="en-US">
                <a:latin typeface="Century" panose="02040604050505020304" pitchFamily="18" charset="0"/>
              </a:rPr>
              <a:t> </a:t>
            </a:r>
            <a:r>
              <a:rPr lang="en-US" altLang="en-US" baseline="30000">
                <a:latin typeface="Century" panose="02040604050505020304" pitchFamily="18" charset="0"/>
              </a:rPr>
              <a:t>18 </a:t>
            </a:r>
            <a:r>
              <a:rPr lang="en-US" altLang="en-US">
                <a:latin typeface="Century" panose="02040604050505020304" pitchFamily="18" charset="0"/>
              </a:rPr>
              <a:t>But what comes out of the mouth proceeds from the heart, and this defiles a person. </a:t>
            </a:r>
            <a:r>
              <a:rPr lang="en-US" altLang="en-US" baseline="30000">
                <a:latin typeface="Century" panose="02040604050505020304" pitchFamily="18" charset="0"/>
              </a:rPr>
              <a:t>19 </a:t>
            </a:r>
            <a:r>
              <a:rPr lang="en-US" altLang="en-US">
                <a:latin typeface="Century" panose="02040604050505020304" pitchFamily="18" charset="0"/>
              </a:rPr>
              <a:t>For out of the heart come evil thoughts, murder, adultery, sexual immorality, theft, false witness, slander. </a:t>
            </a:r>
            <a:r>
              <a:rPr lang="en-US" altLang="en-US" baseline="30000">
                <a:latin typeface="Century" panose="02040604050505020304" pitchFamily="18" charset="0"/>
              </a:rPr>
              <a:t>20 </a:t>
            </a:r>
            <a:r>
              <a:rPr lang="en-US" altLang="en-US">
                <a:latin typeface="Century" panose="02040604050505020304" pitchFamily="18" charset="0"/>
              </a:rPr>
              <a:t>These are what defile a person. But to eat with unwashed hands does not defile anyone.”</a:t>
            </a:r>
            <a:endParaRPr lang="en-US" altLang="en-US" b="1">
              <a:latin typeface="Century" panose="020406040505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b="1">
              <a:latin typeface="Century" panose="020406040505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6">
            <a:extLst>
              <a:ext uri="{FF2B5EF4-FFF2-40B4-BE49-F238E27FC236}">
                <a16:creationId xmlns:a16="http://schemas.microsoft.com/office/drawing/2014/main" id="{C60A7D36-2455-483C-87F3-B486A79C6E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8991600" cy="365760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latin typeface="Century" panose="02040604050505020304" pitchFamily="18" charset="0"/>
              </a:rPr>
              <a:t>In order to keep growing in Christ, we have to keep digging deeper all the way to the heart.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Century" panose="02040604050505020304" pitchFamily="18" charset="0"/>
              </a:rPr>
              <a:t>Surface-Shallow religion allows to look for loopholes.</a:t>
            </a:r>
          </a:p>
          <a:p>
            <a:pPr>
              <a:defRPr/>
            </a:pPr>
            <a:r>
              <a:rPr lang="en-US" dirty="0">
                <a:latin typeface="Century" panose="02040604050505020304" pitchFamily="18" charset="0"/>
              </a:rPr>
              <a:t>Jesus says there are no loopholes--I want an obedient heart.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237B9422-4F20-4FB8-B0EB-BCE37B469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447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Matthew 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37549-21A1-4CA7-A90E-FCC681DC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89438"/>
            <a:ext cx="5486400" cy="1755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Externals Don’t Matter!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 Pure Heart!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Form Vs.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D3CC020-FC8E-4177-AF16-0AC5655B8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81000"/>
            <a:ext cx="7467600" cy="57451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Century" panose="02040604050505020304" pitchFamily="18" charset="0"/>
              </a:rPr>
              <a:t>Surface-Shallow religion encourages us to substitute fancy words for heartfelt devotion.</a:t>
            </a:r>
          </a:p>
          <a:p>
            <a:pPr>
              <a:defRPr/>
            </a:pPr>
            <a:r>
              <a:rPr lang="en-US" dirty="0">
                <a:latin typeface="Century" panose="02040604050505020304" pitchFamily="18" charset="0"/>
              </a:rPr>
              <a:t>Jesus says there are no substitutes--I want your heart to be fully devoted to me. </a:t>
            </a:r>
          </a:p>
          <a:p>
            <a:pPr>
              <a:defRPr/>
            </a:pPr>
            <a:r>
              <a:rPr lang="en-US" dirty="0">
                <a:latin typeface="Century" panose="02040604050505020304" pitchFamily="18" charset="0"/>
              </a:rPr>
              <a:t>Surface-Shallow religion tempts us to replace purity with appearances.</a:t>
            </a:r>
          </a:p>
          <a:p>
            <a:pPr>
              <a:defRPr/>
            </a:pPr>
            <a:r>
              <a:rPr lang="en-US" dirty="0">
                <a:latin typeface="Century" panose="02040604050505020304" pitchFamily="18" charset="0"/>
              </a:rPr>
              <a:t>Jesus says there is no replacement for a pure heart--he wants to change yours through and through.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6">
            <a:extLst>
              <a:ext uri="{FF2B5EF4-FFF2-40B4-BE49-F238E27FC236}">
                <a16:creationId xmlns:a16="http://schemas.microsoft.com/office/drawing/2014/main" id="{66F1017B-FDE9-4A76-9BD4-D15095B9C9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304800"/>
            <a:ext cx="8991600" cy="3657600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z="2000"/>
          </a:p>
          <a:p>
            <a:pPr marL="0" indent="0" algn="ctr" eaLnBrk="1" hangingPunct="1">
              <a:buFontTx/>
              <a:buNone/>
            </a:pPr>
            <a:r>
              <a:rPr lang="en-US" altLang="en-US" sz="5400"/>
              <a:t>Give it to him completely--an obedient heart, a loving heart, a pure heart.</a:t>
            </a:r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362E3363-5C60-4B75-8066-D32F9D9CC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447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Matthew 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</vt:lpstr>
      <vt:lpstr>Rockwell Extra Bold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McDonald</dc:creator>
  <cp:lastModifiedBy>Robert McDonald</cp:lastModifiedBy>
  <cp:revision>1</cp:revision>
  <dcterms:created xsi:type="dcterms:W3CDTF">2018-12-31T00:48:46Z</dcterms:created>
  <dcterms:modified xsi:type="dcterms:W3CDTF">2018-12-31T00:49:35Z</dcterms:modified>
</cp:coreProperties>
</file>