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 id="256" r:id="rId3"/>
    <p:sldId id="264" r:id="rId4"/>
    <p:sldId id="265" r:id="rId5"/>
    <p:sldId id="269" r:id="rId6"/>
    <p:sldId id="273" r:id="rId7"/>
    <p:sldId id="272" r:id="rId8"/>
    <p:sldId id="262" r:id="rId9"/>
    <p:sldId id="274" r:id="rId10"/>
    <p:sldId id="270" r:id="rId11"/>
    <p:sldId id="266" r:id="rId12"/>
    <p:sldId id="267" r:id="rId13"/>
    <p:sldId id="276" r:id="rId14"/>
    <p:sldId id="277" r:id="rId15"/>
    <p:sldId id="257" r:id="rId16"/>
    <p:sldId id="258"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356" y="-3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1DC89B1-838F-4819-AEA6-5AC854119C6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5EC30-DF20-4A57-AB36-DB6CFB27DF9A}" type="slidenum">
              <a:rPr lang="en-US" smtClean="0"/>
              <a:t>‹#›</a:t>
            </a:fld>
            <a:endParaRPr lang="en-US"/>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1DC89B1-838F-4819-AEA6-5AC854119C6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5EC30-DF20-4A57-AB36-DB6CFB27DF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en-US" smtClean="0"/>
              <a:t>Click to edit Master title style</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DC89B1-838F-4819-AEA6-5AC854119C6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5EC30-DF20-4A57-AB36-DB6CFB27DF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31DC89B1-838F-4819-AEA6-5AC854119C6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5EC30-DF20-4A57-AB36-DB6CFB27DF9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1DC89B1-838F-4819-AEA6-5AC854119C63}"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D5EC30-DF20-4A57-AB36-DB6CFB27DF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1DC89B1-838F-4819-AEA6-5AC854119C63}"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5EC30-DF20-4A57-AB36-DB6CFB27DF9A}"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en-US" smtClean="0"/>
              <a:t>Click to edit Master text styles</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1DC89B1-838F-4819-AEA6-5AC854119C63}"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D5EC30-DF20-4A57-AB36-DB6CFB27DF9A}"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1DC89B1-838F-4819-AEA6-5AC854119C63}"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D5EC30-DF20-4A57-AB36-DB6CFB27DF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1DC89B1-838F-4819-AEA6-5AC854119C63}"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D5EC30-DF20-4A57-AB36-DB6CFB27DF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C89B1-838F-4819-AEA6-5AC854119C63}"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5EC30-DF20-4A57-AB36-DB6CFB27DF9A}"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1DC89B1-838F-4819-AEA6-5AC854119C63}"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D5EC30-DF20-4A57-AB36-DB6CFB27DF9A}" type="slidenum">
              <a:rPr lang="en-US" smtClean="0"/>
              <a:t>‹#›</a:t>
            </a:fld>
            <a:endParaRPr lang="en-US"/>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en-US" smtClean="0"/>
              <a:t>Click to edit Master title style</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31DC89B1-838F-4819-AEA6-5AC854119C63}" type="datetimeFigureOut">
              <a:rPr lang="en-US" smtClean="0"/>
              <a:t>1/26/2019</a:t>
            </a:fld>
            <a:endParaRPr lang="en-US"/>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26D5EC30-DF20-4A57-AB36-DB6CFB27DF9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76450" y="685800"/>
            <a:ext cx="4850046" cy="461665"/>
          </a:xfrm>
          <a:prstGeom prst="rect">
            <a:avLst/>
          </a:prstGeom>
          <a:noFill/>
        </p:spPr>
        <p:txBody>
          <a:bodyPr wrap="none" rtlCol="0">
            <a:spAutoFit/>
          </a:bodyPr>
          <a:lstStyle/>
          <a:p>
            <a:r>
              <a:rPr lang="en-US" sz="2400" b="1" u="sng" dirty="0" smtClean="0"/>
              <a:t>Lesson 3 – 1</a:t>
            </a:r>
            <a:r>
              <a:rPr lang="en-US" sz="2400" b="1" u="sng" baseline="30000" dirty="0" smtClean="0"/>
              <a:t>st</a:t>
            </a:r>
            <a:r>
              <a:rPr lang="en-US" sz="2400" b="1" u="sng" dirty="0" smtClean="0"/>
              <a:t> Timothy Chapter 1</a:t>
            </a:r>
            <a:endParaRPr lang="en-US" sz="2400" b="1" u="sng" dirty="0"/>
          </a:p>
        </p:txBody>
      </p:sp>
      <p:sp>
        <p:nvSpPr>
          <p:cNvPr id="5" name="TextBox 4"/>
          <p:cNvSpPr txBox="1"/>
          <p:nvPr/>
        </p:nvSpPr>
        <p:spPr>
          <a:xfrm>
            <a:off x="990600" y="1571535"/>
            <a:ext cx="7137467" cy="1754326"/>
          </a:xfrm>
          <a:prstGeom prst="rect">
            <a:avLst/>
          </a:prstGeom>
          <a:noFill/>
        </p:spPr>
        <p:txBody>
          <a:bodyPr wrap="none" rtlCol="0">
            <a:spAutoFit/>
          </a:bodyPr>
          <a:lstStyle/>
          <a:p>
            <a:r>
              <a:rPr lang="en-US" sz="2400" b="1" u="sng" dirty="0" smtClean="0"/>
              <a:t>Goals:</a:t>
            </a:r>
          </a:p>
          <a:p>
            <a:endParaRPr lang="en-US" b="1" u="sng" dirty="0" smtClean="0"/>
          </a:p>
          <a:p>
            <a:pPr marL="342900" indent="-342900">
              <a:buFont typeface="+mj-lt"/>
              <a:buAutoNum type="arabicPeriod"/>
            </a:pPr>
            <a:r>
              <a:rPr lang="en-US" sz="2400" dirty="0" smtClean="0"/>
              <a:t>Understand Paul’s reason for writing to Timothy</a:t>
            </a:r>
          </a:p>
          <a:p>
            <a:pPr marL="342900" indent="-342900">
              <a:buFont typeface="+mj-lt"/>
              <a:buAutoNum type="arabicPeriod"/>
            </a:pPr>
            <a:r>
              <a:rPr lang="en-US" sz="2400" dirty="0" smtClean="0"/>
              <a:t>Understand Paul’s relationship with Timothy</a:t>
            </a:r>
          </a:p>
          <a:p>
            <a:pPr marL="342900" indent="-342900">
              <a:buFont typeface="+mj-lt"/>
              <a:buAutoNum type="arabicPeriod"/>
            </a:pPr>
            <a:endParaRPr lang="en-US" dirty="0" smtClean="0"/>
          </a:p>
        </p:txBody>
      </p:sp>
      <p:sp>
        <p:nvSpPr>
          <p:cNvPr id="6" name="TextBox 5"/>
          <p:cNvSpPr txBox="1"/>
          <p:nvPr/>
        </p:nvSpPr>
        <p:spPr>
          <a:xfrm>
            <a:off x="990600" y="3657600"/>
            <a:ext cx="7620000" cy="2769989"/>
          </a:xfrm>
          <a:prstGeom prst="rect">
            <a:avLst/>
          </a:prstGeom>
          <a:noFill/>
        </p:spPr>
        <p:txBody>
          <a:bodyPr wrap="square" rtlCol="0">
            <a:spAutoFit/>
          </a:bodyPr>
          <a:lstStyle/>
          <a:p>
            <a:r>
              <a:rPr lang="en-US" sz="2400" b="1" u="sng" dirty="0" smtClean="0"/>
              <a:t>Objectives</a:t>
            </a:r>
            <a:r>
              <a:rPr lang="en-US" sz="2000" b="1" u="sng" dirty="0" smtClean="0"/>
              <a:t>:</a:t>
            </a:r>
          </a:p>
          <a:p>
            <a:endParaRPr lang="en-US" dirty="0"/>
          </a:p>
          <a:p>
            <a:pPr marL="342900" lvl="0" indent="-342900">
              <a:buFontTx/>
              <a:buAutoNum type="arabicPeriod"/>
            </a:pPr>
            <a:r>
              <a:rPr lang="en-US" sz="2400" dirty="0"/>
              <a:t>List the reason Paul needed Timothy to stay in Ephesus.</a:t>
            </a:r>
          </a:p>
          <a:p>
            <a:pPr marL="342900" indent="-342900">
              <a:buAutoNum type="arabicPeriod"/>
            </a:pPr>
            <a:r>
              <a:rPr lang="en-US" sz="2400" dirty="0"/>
              <a:t>List the purpose of Paul’s charge to Timothy </a:t>
            </a:r>
            <a:endParaRPr lang="en-US" sz="2400" dirty="0" smtClean="0"/>
          </a:p>
          <a:p>
            <a:pPr marL="342900" indent="-342900">
              <a:buAutoNum type="arabicPeriod"/>
            </a:pPr>
            <a:r>
              <a:rPr lang="en-US" sz="2400" dirty="0" smtClean="0"/>
              <a:t>And </a:t>
            </a:r>
            <a:r>
              <a:rPr lang="en-US" sz="2400" dirty="0"/>
              <a:t>the 3 components of that </a:t>
            </a:r>
            <a:r>
              <a:rPr lang="en-US" sz="2400" dirty="0" smtClean="0"/>
              <a:t>purpose.</a:t>
            </a:r>
            <a:endParaRPr lang="en-US" sz="2400" dirty="0" smtClean="0"/>
          </a:p>
          <a:p>
            <a:pPr marL="342900" indent="-342900">
              <a:buAutoNum type="arabicPeriod"/>
            </a:pPr>
            <a:endParaRPr lang="en-US" dirty="0" smtClean="0"/>
          </a:p>
          <a:p>
            <a:pPr marL="342900" indent="-342900">
              <a:buAutoNum type="arabicPeriod"/>
            </a:pPr>
            <a:endParaRPr lang="en-US" dirty="0"/>
          </a:p>
        </p:txBody>
      </p:sp>
    </p:spTree>
    <p:extLst>
      <p:ext uri="{BB962C8B-B14F-4D97-AF65-F5344CB8AC3E}">
        <p14:creationId xmlns:p14="http://schemas.microsoft.com/office/powerpoint/2010/main" val="3814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5" y="533400"/>
            <a:ext cx="905712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23874"/>
            <a:ext cx="9048750"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75" y="523875"/>
            <a:ext cx="9048750" cy="6038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57577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52"/>
                                        </p:tgtEl>
                                        <p:attrNameLst>
                                          <p:attrName>style.visibility</p:attrName>
                                        </p:attrNameLst>
                                      </p:cBhvr>
                                      <p:to>
                                        <p:strVal val="visible"/>
                                      </p:to>
                                    </p:set>
                                    <p:animEffect transition="in" filter="fade">
                                      <p:cBhvr>
                                        <p:cTn id="1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533400"/>
            <a:ext cx="8991600" cy="597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5" y="533423"/>
            <a:ext cx="900112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 y="542948"/>
            <a:ext cx="8982075" cy="5972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25" y="542948"/>
            <a:ext cx="8982075" cy="5962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0935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5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75"/>
                                        </p:tgtEl>
                                        <p:attrNameLst>
                                          <p:attrName>style.visibility</p:attrName>
                                        </p:attrNameLst>
                                      </p:cBhvr>
                                      <p:to>
                                        <p:strVal val="visible"/>
                                      </p:to>
                                    </p:set>
                                    <p:animEffect transition="in" filter="fade">
                                      <p:cBhvr>
                                        <p:cTn id="12" dur="500"/>
                                        <p:tgtEl>
                                          <p:spTgt spid="307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76"/>
                                        </p:tgtEl>
                                        <p:attrNameLst>
                                          <p:attrName>style.visibility</p:attrName>
                                        </p:attrNameLst>
                                      </p:cBhvr>
                                      <p:to>
                                        <p:strVal val="visible"/>
                                      </p:to>
                                    </p:set>
                                    <p:animEffect transition="in" filter="fade">
                                      <p:cBhvr>
                                        <p:cTn id="17" dur="500"/>
                                        <p:tgtEl>
                                          <p:spTgt spid="307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078"/>
                                        </p:tgtEl>
                                        <p:attrNameLst>
                                          <p:attrName>style.visibility</p:attrName>
                                        </p:attrNameLst>
                                      </p:cBhvr>
                                      <p:to>
                                        <p:strVal val="visible"/>
                                      </p:to>
                                    </p:set>
                                    <p:animEffect transition="in" filter="fade">
                                      <p:cBhvr>
                                        <p:cTn id="22"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636" y="312092"/>
            <a:ext cx="5680529" cy="523220"/>
          </a:xfrm>
          <a:prstGeom prst="rect">
            <a:avLst/>
          </a:prstGeom>
          <a:noFill/>
        </p:spPr>
        <p:txBody>
          <a:bodyPr wrap="none" rtlCol="0">
            <a:spAutoFit/>
          </a:bodyPr>
          <a:lstStyle/>
          <a:p>
            <a:pPr algn="ctr"/>
            <a:r>
              <a:rPr lang="en-US" sz="2800" b="1" u="sng" dirty="0" smtClean="0"/>
              <a:t>Textual Study of 1 Timothy Chapter 1</a:t>
            </a:r>
            <a:endParaRPr lang="en-US" sz="2800" b="1" u="sng" dirty="0"/>
          </a:p>
        </p:txBody>
      </p:sp>
      <p:sp>
        <p:nvSpPr>
          <p:cNvPr id="5" name="TextBox 4"/>
          <p:cNvSpPr txBox="1"/>
          <p:nvPr/>
        </p:nvSpPr>
        <p:spPr>
          <a:xfrm>
            <a:off x="228600" y="838200"/>
            <a:ext cx="8610600" cy="6093976"/>
          </a:xfrm>
          <a:prstGeom prst="rect">
            <a:avLst/>
          </a:prstGeom>
          <a:noFill/>
        </p:spPr>
        <p:txBody>
          <a:bodyPr wrap="square" rtlCol="0">
            <a:spAutoFit/>
          </a:bodyPr>
          <a:lstStyle/>
          <a:p>
            <a:r>
              <a:rPr lang="en-US" sz="2600" b="1" u="sng" dirty="0" smtClean="0"/>
              <a:t>[1Ti 1:1-7 NKJV] </a:t>
            </a:r>
            <a:r>
              <a:rPr lang="en-US" sz="2600" dirty="0" smtClean="0"/>
              <a:t>1 Paul, an apostle of Jesus Christ, by the commandment of God our Savior and the Lord Jesus Christ, our hope, 2 To Timothy, a true son in the faith: Grace, mercy, [and] peace from God our Father and Jesus Christ our Lord. 3 As I urged you when I went into Macedonia--remain in Ephesus that you may charge some that they teach no other doctrine, 4 nor give heed to fables and endless genealogies, which cause disputes rather than godly edification which is in faith. 5 Now the purpose of the commandment is love from a pure heart, [from] a good conscience, and [from] sincere faith, 6 from which some, having strayed, have turned aside to idle talk, 7 desiring to be teachers of the law, understanding neither what they say nor the things which they affirm. </a:t>
            </a:r>
          </a:p>
        </p:txBody>
      </p:sp>
      <p:sp>
        <p:nvSpPr>
          <p:cNvPr id="7" name="Minus 6"/>
          <p:cNvSpPr/>
          <p:nvPr/>
        </p:nvSpPr>
        <p:spPr>
          <a:xfrm>
            <a:off x="4419600" y="1981200"/>
            <a:ext cx="4648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p:cNvSpPr/>
          <p:nvPr/>
        </p:nvSpPr>
        <p:spPr>
          <a:xfrm rot="5400000">
            <a:off x="1153897" y="648657"/>
            <a:ext cx="595252" cy="16585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inus 9"/>
          <p:cNvSpPr/>
          <p:nvPr/>
        </p:nvSpPr>
        <p:spPr>
          <a:xfrm>
            <a:off x="1143000" y="2000250"/>
            <a:ext cx="1828800" cy="1333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381000" y="3190875"/>
            <a:ext cx="56007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3733800" y="35814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76200" y="3962400"/>
            <a:ext cx="55626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5410200" y="48006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2552700" y="51816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5591175" y="51816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1330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1000" y="381000"/>
            <a:ext cx="8534400" cy="3539430"/>
          </a:xfrm>
          <a:prstGeom prst="rect">
            <a:avLst/>
          </a:prstGeom>
        </p:spPr>
        <p:txBody>
          <a:bodyPr wrap="square">
            <a:spAutoFit/>
          </a:bodyPr>
          <a:lstStyle/>
          <a:p>
            <a:r>
              <a:rPr lang="en-US" sz="3200" b="1" u="sng" dirty="0"/>
              <a:t>[</a:t>
            </a:r>
            <a:r>
              <a:rPr lang="en-US" sz="3200" b="1" u="sng" dirty="0" err="1"/>
              <a:t>Heb</a:t>
            </a:r>
            <a:r>
              <a:rPr lang="en-US" sz="3200" b="1" u="sng" dirty="0"/>
              <a:t> 10:22-23 NKJV] </a:t>
            </a:r>
            <a:r>
              <a:rPr lang="en-US" sz="3200" dirty="0"/>
              <a:t>22 let us draw near with a </a:t>
            </a:r>
            <a:r>
              <a:rPr lang="en-US" sz="3200" u="sng" dirty="0"/>
              <a:t>true heart in full assurance of faith</a:t>
            </a:r>
            <a:r>
              <a:rPr lang="en-US" sz="3200" dirty="0"/>
              <a:t>, having our hearts </a:t>
            </a:r>
            <a:r>
              <a:rPr lang="en-US" sz="3200" u="sng" dirty="0"/>
              <a:t>sprinkled from an evil conscience</a:t>
            </a:r>
            <a:r>
              <a:rPr lang="en-US" sz="3200" dirty="0"/>
              <a:t> and our bodies washed with pure water. 23 Let us hold fast the confession of [our] hope without wavering, for He who promised [is] faithful.</a:t>
            </a:r>
          </a:p>
        </p:txBody>
      </p:sp>
    </p:spTree>
    <p:extLst>
      <p:ext uri="{BB962C8B-B14F-4D97-AF65-F5344CB8AC3E}">
        <p14:creationId xmlns:p14="http://schemas.microsoft.com/office/powerpoint/2010/main" val="4949122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636" y="312092"/>
            <a:ext cx="5680529" cy="523220"/>
          </a:xfrm>
          <a:prstGeom prst="rect">
            <a:avLst/>
          </a:prstGeom>
          <a:noFill/>
        </p:spPr>
        <p:txBody>
          <a:bodyPr wrap="none" rtlCol="0">
            <a:spAutoFit/>
          </a:bodyPr>
          <a:lstStyle/>
          <a:p>
            <a:pPr algn="ctr"/>
            <a:r>
              <a:rPr lang="en-US" sz="2800" b="1" u="sng" dirty="0" smtClean="0"/>
              <a:t>Textual Study of 1 Timothy Chapter 1</a:t>
            </a:r>
            <a:endParaRPr lang="en-US" sz="2800" b="1" u="sng" dirty="0"/>
          </a:p>
        </p:txBody>
      </p:sp>
      <p:sp>
        <p:nvSpPr>
          <p:cNvPr id="5" name="TextBox 4"/>
          <p:cNvSpPr txBox="1"/>
          <p:nvPr/>
        </p:nvSpPr>
        <p:spPr>
          <a:xfrm>
            <a:off x="228600" y="838200"/>
            <a:ext cx="8610600" cy="6093976"/>
          </a:xfrm>
          <a:prstGeom prst="rect">
            <a:avLst/>
          </a:prstGeom>
          <a:noFill/>
        </p:spPr>
        <p:txBody>
          <a:bodyPr wrap="square" rtlCol="0">
            <a:spAutoFit/>
          </a:bodyPr>
          <a:lstStyle/>
          <a:p>
            <a:r>
              <a:rPr lang="en-US" sz="2600" b="1" u="sng" dirty="0" smtClean="0"/>
              <a:t>[1Ti 1:1-7 NKJV] </a:t>
            </a:r>
            <a:r>
              <a:rPr lang="en-US" sz="2600" dirty="0" smtClean="0"/>
              <a:t>1 Paul, an apostle of Jesus Christ, by the commandment of God our Savior and the Lord Jesus Christ, our hope, 2 To Timothy, a true son in the faith: Grace, mercy, [and] peace from God our Father and Jesus Christ our Lord. 3 As I urged you when I went into Macedonia--remain in Ephesus that you may charge some that they teach no other doctrine, 4 nor give heed to fables and endless genealogies, which cause disputes rather than godly edification which is in faith. 5 Now the purpose of the commandment is love from a pure heart, [from] a good conscience, and [from] sincere faith, 6 from which some, having strayed, have turned aside to idle talk, 7 desiring to be teachers of the law, understanding neither what they say nor the things which they affirm. </a:t>
            </a:r>
          </a:p>
        </p:txBody>
      </p:sp>
      <p:sp>
        <p:nvSpPr>
          <p:cNvPr id="7" name="Minus 6"/>
          <p:cNvSpPr/>
          <p:nvPr/>
        </p:nvSpPr>
        <p:spPr>
          <a:xfrm>
            <a:off x="4419600" y="1981200"/>
            <a:ext cx="4648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p:cNvSpPr/>
          <p:nvPr/>
        </p:nvSpPr>
        <p:spPr>
          <a:xfrm rot="5400000">
            <a:off x="1153897" y="648657"/>
            <a:ext cx="595252" cy="16585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inus 9"/>
          <p:cNvSpPr/>
          <p:nvPr/>
        </p:nvSpPr>
        <p:spPr>
          <a:xfrm>
            <a:off x="1143000" y="2000250"/>
            <a:ext cx="1828800" cy="1333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381000" y="3190875"/>
            <a:ext cx="56007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3733800" y="35814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a:off x="76200" y="3962400"/>
            <a:ext cx="55626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inus 12"/>
          <p:cNvSpPr/>
          <p:nvPr/>
        </p:nvSpPr>
        <p:spPr>
          <a:xfrm>
            <a:off x="5410200" y="48006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Minus 13"/>
          <p:cNvSpPr/>
          <p:nvPr/>
        </p:nvSpPr>
        <p:spPr>
          <a:xfrm>
            <a:off x="2552700" y="51816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Minus 14"/>
          <p:cNvSpPr/>
          <p:nvPr/>
        </p:nvSpPr>
        <p:spPr>
          <a:xfrm>
            <a:off x="5591175" y="5181600"/>
            <a:ext cx="28575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402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47625"/>
            <a:ext cx="8839200" cy="6001643"/>
          </a:xfrm>
          <a:prstGeom prst="rect">
            <a:avLst/>
          </a:prstGeom>
          <a:noFill/>
        </p:spPr>
        <p:txBody>
          <a:bodyPr wrap="square" rtlCol="0">
            <a:spAutoFit/>
          </a:bodyPr>
          <a:lstStyle/>
          <a:p>
            <a:r>
              <a:rPr lang="en-US" sz="3200" dirty="0" smtClean="0"/>
              <a:t>8 But we know that the law [is] good if one uses it lawfully, 9 knowing this: that the law is not made for a righteous person, but for [the] lawless and insubordinate, for [the] ungodly and for sinners, for [the] unholy and profane, for murderers of fathers and murderers of mothers, for manslayers, 10 for fornicators, for sodomites, for kidnappers, for liars, for perjurers, and if there is any other thing that is contrary to sound doctrine, 11 according to the glorious gospel of the blessed God which was committed to my trust. </a:t>
            </a:r>
            <a:endParaRPr lang="en-US" sz="3200" dirty="0"/>
          </a:p>
        </p:txBody>
      </p:sp>
      <p:sp>
        <p:nvSpPr>
          <p:cNvPr id="3" name="Minus 2"/>
          <p:cNvSpPr/>
          <p:nvPr/>
        </p:nvSpPr>
        <p:spPr>
          <a:xfrm>
            <a:off x="-28576" y="990600"/>
            <a:ext cx="3381375"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Minus 4"/>
          <p:cNvSpPr/>
          <p:nvPr/>
        </p:nvSpPr>
        <p:spPr>
          <a:xfrm>
            <a:off x="-476250" y="1447800"/>
            <a:ext cx="603885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476250" y="1981200"/>
            <a:ext cx="588645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6019799" y="4876800"/>
            <a:ext cx="2895601"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152400" y="4876800"/>
            <a:ext cx="64008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3665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8" grpId="0" animBg="1"/>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304800"/>
            <a:ext cx="8534400" cy="5539978"/>
          </a:xfrm>
          <a:prstGeom prst="rect">
            <a:avLst/>
          </a:prstGeom>
        </p:spPr>
        <p:txBody>
          <a:bodyPr wrap="square">
            <a:spAutoFit/>
          </a:bodyPr>
          <a:lstStyle/>
          <a:p>
            <a:r>
              <a:rPr lang="en-US" sz="2400" dirty="0" smtClean="0"/>
              <a:t>12 And I thank Christ Jesus our Lord who has enabled me, because He counted me faithful, putting [me] into the ministry, 13 although I was formerly a blasphemer, a persecutor, and an insolent man; but I obtained mercy because I did [it] ignorantly in unbelief. 14 And the grace of our Lord was exceedingly abundant, with faith and love which are in Christ Jesus. 15 This [is] a faithful saying and worthy of all acceptance, that Christ Jesus came into the world to save sinners, of whom I am chief. 16 However, for this reason I obtained mercy, that in me first Jesus Christ might show all longsuffering, as a pattern to those who are going to believe on Him for everlasting life. 17 Now to the King eternal, immortal, invisible, to God who alone is wise, [be] honor and glory forever and ever. Amen. </a:t>
            </a:r>
          </a:p>
          <a:p>
            <a:endParaRPr lang="en-US" dirty="0"/>
          </a:p>
        </p:txBody>
      </p:sp>
      <p:sp>
        <p:nvSpPr>
          <p:cNvPr id="5" name="Minus 4"/>
          <p:cNvSpPr/>
          <p:nvPr/>
        </p:nvSpPr>
        <p:spPr>
          <a:xfrm>
            <a:off x="1371600" y="685800"/>
            <a:ext cx="32766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Minus 5"/>
          <p:cNvSpPr/>
          <p:nvPr/>
        </p:nvSpPr>
        <p:spPr>
          <a:xfrm>
            <a:off x="3810000" y="1447800"/>
            <a:ext cx="4114800" cy="762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Minus 6"/>
          <p:cNvSpPr/>
          <p:nvPr/>
        </p:nvSpPr>
        <p:spPr>
          <a:xfrm>
            <a:off x="381000" y="1752600"/>
            <a:ext cx="16764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2895600" y="1714500"/>
            <a:ext cx="16764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Minus 8"/>
          <p:cNvSpPr/>
          <p:nvPr/>
        </p:nvSpPr>
        <p:spPr>
          <a:xfrm>
            <a:off x="5638800" y="1752599"/>
            <a:ext cx="2743200" cy="123825"/>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Minus 9"/>
          <p:cNvSpPr/>
          <p:nvPr/>
        </p:nvSpPr>
        <p:spPr>
          <a:xfrm>
            <a:off x="2514600" y="2124075"/>
            <a:ext cx="35814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Minus 10"/>
          <p:cNvSpPr/>
          <p:nvPr/>
        </p:nvSpPr>
        <p:spPr>
          <a:xfrm>
            <a:off x="-457200" y="3581400"/>
            <a:ext cx="7572375"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Minus 11"/>
          <p:cNvSpPr/>
          <p:nvPr/>
        </p:nvSpPr>
        <p:spPr>
          <a:xfrm flipV="1">
            <a:off x="2057400" y="4349110"/>
            <a:ext cx="4800600" cy="45719"/>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324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381000"/>
            <a:ext cx="8610600" cy="4524315"/>
          </a:xfrm>
          <a:prstGeom prst="rect">
            <a:avLst/>
          </a:prstGeom>
        </p:spPr>
        <p:txBody>
          <a:bodyPr wrap="square">
            <a:spAutoFit/>
          </a:bodyPr>
          <a:lstStyle/>
          <a:p>
            <a:r>
              <a:rPr lang="en-US" sz="3200" dirty="0"/>
              <a:t>18 This charge I commit to you, son Timothy, according to the prophecies previously made concerning you, that by them you may wage the good warfare, 19 having faith and a good conscience, which some having rejected, concerning the faith have suffered shipwreck, 20 of whom are </a:t>
            </a:r>
            <a:r>
              <a:rPr lang="en-US" sz="3200" dirty="0" err="1"/>
              <a:t>Hymenaeus</a:t>
            </a:r>
            <a:r>
              <a:rPr lang="en-US" sz="3200" dirty="0"/>
              <a:t> and Alexander, whom I delivered to Satan that they may learn not to blaspheme.</a:t>
            </a:r>
            <a:endParaRPr lang="en-US" sz="3200" dirty="0"/>
          </a:p>
        </p:txBody>
      </p:sp>
    </p:spTree>
    <p:extLst>
      <p:ext uri="{BB962C8B-B14F-4D97-AF65-F5344CB8AC3E}">
        <p14:creationId xmlns:p14="http://schemas.microsoft.com/office/powerpoint/2010/main" val="37348986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636" y="312092"/>
            <a:ext cx="5680529" cy="523220"/>
          </a:xfrm>
          <a:prstGeom prst="rect">
            <a:avLst/>
          </a:prstGeom>
          <a:noFill/>
        </p:spPr>
        <p:txBody>
          <a:bodyPr wrap="none" rtlCol="0">
            <a:spAutoFit/>
          </a:bodyPr>
          <a:lstStyle/>
          <a:p>
            <a:pPr algn="ctr"/>
            <a:r>
              <a:rPr lang="en-US" sz="2800" b="1" u="sng" dirty="0" smtClean="0"/>
              <a:t>Textual Study of 1 Timothy Chapter 1</a:t>
            </a:r>
            <a:endParaRPr lang="en-US" sz="2800" b="1" u="sng" dirty="0"/>
          </a:p>
        </p:txBody>
      </p:sp>
      <p:sp>
        <p:nvSpPr>
          <p:cNvPr id="5" name="TextBox 4"/>
          <p:cNvSpPr txBox="1"/>
          <p:nvPr/>
        </p:nvSpPr>
        <p:spPr>
          <a:xfrm>
            <a:off x="228600" y="838200"/>
            <a:ext cx="8610600" cy="6093976"/>
          </a:xfrm>
          <a:prstGeom prst="rect">
            <a:avLst/>
          </a:prstGeom>
          <a:noFill/>
        </p:spPr>
        <p:txBody>
          <a:bodyPr wrap="square" rtlCol="0">
            <a:spAutoFit/>
          </a:bodyPr>
          <a:lstStyle/>
          <a:p>
            <a:r>
              <a:rPr lang="en-US" sz="2600" b="1" u="sng" dirty="0" smtClean="0"/>
              <a:t>[1Ti 1:1-7 NKJV] </a:t>
            </a:r>
            <a:r>
              <a:rPr lang="en-US" sz="2600" dirty="0" smtClean="0"/>
              <a:t>1 Paul, an apostle of Jesus Christ, by the commandment of God our Savior and the Lord Jesus Christ, our hope, 2 To Timothy, a true son in the faith: Grace, mercy, [and] peace from God our Father and Jesus Christ our Lord. 3 As I urged you when I went into Macedonia--remain in Ephesus that you may charge some that they teach no other doctrine, 4 nor give heed to fables and endless genealogies, which cause disputes rather than godly edification which is in faith. 5 Now the purpose of the commandment is love from a pure heart, [from] a good conscience, and [from] sincere faith, 6 from which some, having strayed, have turned aside to idle talk, 7 desiring to be teachers of the law, understanding neither what they say nor the things which they affirm. </a:t>
            </a:r>
          </a:p>
        </p:txBody>
      </p:sp>
      <p:sp>
        <p:nvSpPr>
          <p:cNvPr id="7" name="Minus 6"/>
          <p:cNvSpPr/>
          <p:nvPr/>
        </p:nvSpPr>
        <p:spPr>
          <a:xfrm>
            <a:off x="4419600" y="1981200"/>
            <a:ext cx="4648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p:cNvSpPr/>
          <p:nvPr/>
        </p:nvSpPr>
        <p:spPr>
          <a:xfrm rot="5400000">
            <a:off x="1153897" y="648657"/>
            <a:ext cx="595252" cy="16585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inus 9"/>
          <p:cNvSpPr/>
          <p:nvPr/>
        </p:nvSpPr>
        <p:spPr>
          <a:xfrm>
            <a:off x="1143000" y="2000250"/>
            <a:ext cx="1828800" cy="1333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50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9" grpId="0" animBg="1"/>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762000"/>
            <a:ext cx="8998128"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253" y="757237"/>
            <a:ext cx="9010650" cy="5267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92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9"/>
                                        </p:tgtEl>
                                        <p:attrNameLst>
                                          <p:attrName>style.visibility</p:attrName>
                                        </p:attrNameLst>
                                      </p:cBhvr>
                                      <p:to>
                                        <p:strVal val="visible"/>
                                      </p:to>
                                    </p:set>
                                    <p:animEffect transition="in" filter="fade">
                                      <p:cBhvr>
                                        <p:cTn id="12" dur="500"/>
                                        <p:tgtEl>
                                          <p:spTgt spid="10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75" y="533400"/>
            <a:ext cx="9057125" cy="601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523874"/>
            <a:ext cx="9048750" cy="6029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4363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fade">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19100" y="1143000"/>
            <a:ext cx="8458200" cy="3970318"/>
          </a:xfrm>
          <a:prstGeom prst="rect">
            <a:avLst/>
          </a:prstGeom>
        </p:spPr>
        <p:txBody>
          <a:bodyPr wrap="square">
            <a:spAutoFit/>
          </a:bodyPr>
          <a:lstStyle/>
          <a:p>
            <a:r>
              <a:rPr lang="en-US" sz="2800" b="1" u="sng" dirty="0"/>
              <a:t>[Act 16:1-3 NKJV] </a:t>
            </a:r>
            <a:r>
              <a:rPr lang="en-US" sz="2800" dirty="0"/>
              <a:t>1 Then he came to </a:t>
            </a:r>
            <a:r>
              <a:rPr lang="en-US" sz="2800" u="sng" dirty="0" err="1"/>
              <a:t>Derbe</a:t>
            </a:r>
            <a:r>
              <a:rPr lang="en-US" sz="2800" dirty="0"/>
              <a:t> and </a:t>
            </a:r>
            <a:r>
              <a:rPr lang="en-US" sz="2800" u="sng" dirty="0" err="1"/>
              <a:t>Lystra</a:t>
            </a:r>
            <a:r>
              <a:rPr lang="en-US" sz="2800" dirty="0"/>
              <a:t>. And behold, a certain disciple was there, named Timothy, [the] son of a certain Jewish woman </a:t>
            </a:r>
            <a:r>
              <a:rPr lang="en-US" sz="2800" u="sng" dirty="0"/>
              <a:t>who believed</a:t>
            </a:r>
            <a:r>
              <a:rPr lang="en-US" sz="2800" dirty="0"/>
              <a:t>, but his father [was] Greek. 2 He was </a:t>
            </a:r>
            <a:r>
              <a:rPr lang="en-US" sz="2800" u="sng" dirty="0"/>
              <a:t>well spoken of by the brethren who were at </a:t>
            </a:r>
            <a:r>
              <a:rPr lang="en-US" sz="2800" u="sng" dirty="0" err="1"/>
              <a:t>Lystra</a:t>
            </a:r>
            <a:r>
              <a:rPr lang="en-US" sz="2800" u="sng" dirty="0"/>
              <a:t> and </a:t>
            </a:r>
            <a:r>
              <a:rPr lang="en-US" sz="2800" u="sng" dirty="0" err="1"/>
              <a:t>Iconium</a:t>
            </a:r>
            <a:r>
              <a:rPr lang="en-US" sz="2800" dirty="0"/>
              <a:t>. 3 Paul wanted to have him go on with him. And he took [him] and circumcised him because of the Jews who were in that region, for they all knew that his father was Greek.</a:t>
            </a:r>
          </a:p>
        </p:txBody>
      </p:sp>
    </p:spTree>
    <p:extLst>
      <p:ext uri="{BB962C8B-B14F-4D97-AF65-F5344CB8AC3E}">
        <p14:creationId xmlns:p14="http://schemas.microsoft.com/office/powerpoint/2010/main" val="3534016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 y="533399"/>
            <a:ext cx="8001000" cy="1877437"/>
          </a:xfrm>
          <a:prstGeom prst="rect">
            <a:avLst/>
          </a:prstGeom>
          <a:noFill/>
        </p:spPr>
        <p:txBody>
          <a:bodyPr wrap="square" rtlCol="0">
            <a:spAutoFit/>
          </a:bodyPr>
          <a:lstStyle/>
          <a:p>
            <a:r>
              <a:rPr lang="en-US" sz="2800" b="1" u="sng" dirty="0"/>
              <a:t> [2Ti 1:5 NKJV] </a:t>
            </a:r>
            <a:r>
              <a:rPr lang="en-US" sz="2800" dirty="0"/>
              <a:t>5 when I call to remembrance the genuine faith that is in you, which dwelt first in your </a:t>
            </a:r>
            <a:r>
              <a:rPr lang="en-US" sz="2800" u="sng" dirty="0"/>
              <a:t>grandmother Lois </a:t>
            </a:r>
            <a:r>
              <a:rPr lang="en-US" sz="2800" dirty="0"/>
              <a:t>and your </a:t>
            </a:r>
            <a:r>
              <a:rPr lang="en-US" sz="2800" u="sng" dirty="0"/>
              <a:t>mother Eunice</a:t>
            </a:r>
            <a:r>
              <a:rPr lang="en-US" sz="2800" dirty="0"/>
              <a:t>, and I am persuaded is in you also.</a:t>
            </a:r>
          </a:p>
        </p:txBody>
      </p:sp>
      <p:sp>
        <p:nvSpPr>
          <p:cNvPr id="2" name="Rectangle 1"/>
          <p:cNvSpPr/>
          <p:nvPr/>
        </p:nvSpPr>
        <p:spPr>
          <a:xfrm>
            <a:off x="304800" y="3124200"/>
            <a:ext cx="8305800" cy="3108543"/>
          </a:xfrm>
          <a:prstGeom prst="rect">
            <a:avLst/>
          </a:prstGeom>
        </p:spPr>
        <p:txBody>
          <a:bodyPr wrap="square">
            <a:spAutoFit/>
          </a:bodyPr>
          <a:lstStyle/>
          <a:p>
            <a:r>
              <a:rPr lang="en-US" sz="2800" b="1" u="sng" dirty="0"/>
              <a:t>[2Ti 3:14-15 NKJV] </a:t>
            </a:r>
            <a:r>
              <a:rPr lang="en-US" sz="2800" dirty="0"/>
              <a:t>14 But you must continue in the things which you have learned and been assured of, knowing from whom you have learned [them], 15 and that from </a:t>
            </a:r>
            <a:r>
              <a:rPr lang="en-US" sz="2800" u="sng" dirty="0"/>
              <a:t>childhood you have known the Holy Scriptures</a:t>
            </a:r>
            <a:r>
              <a:rPr lang="en-US" sz="2800" dirty="0"/>
              <a:t>, which are able to make you wise for salvation through faith which is in Christ Jesus.</a:t>
            </a:r>
          </a:p>
        </p:txBody>
      </p:sp>
    </p:spTree>
    <p:extLst>
      <p:ext uri="{BB962C8B-B14F-4D97-AF65-F5344CB8AC3E}">
        <p14:creationId xmlns:p14="http://schemas.microsoft.com/office/powerpoint/2010/main" val="7452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636" y="312092"/>
            <a:ext cx="5680529" cy="523220"/>
          </a:xfrm>
          <a:prstGeom prst="rect">
            <a:avLst/>
          </a:prstGeom>
          <a:noFill/>
        </p:spPr>
        <p:txBody>
          <a:bodyPr wrap="none" rtlCol="0">
            <a:spAutoFit/>
          </a:bodyPr>
          <a:lstStyle/>
          <a:p>
            <a:pPr algn="ctr"/>
            <a:r>
              <a:rPr lang="en-US" sz="2800" b="1" u="sng" dirty="0" smtClean="0"/>
              <a:t>Textual Study of 1 Timothy Chapter 1</a:t>
            </a:r>
            <a:endParaRPr lang="en-US" sz="2800" b="1" u="sng" dirty="0"/>
          </a:p>
        </p:txBody>
      </p:sp>
      <p:sp>
        <p:nvSpPr>
          <p:cNvPr id="5" name="TextBox 4"/>
          <p:cNvSpPr txBox="1"/>
          <p:nvPr/>
        </p:nvSpPr>
        <p:spPr>
          <a:xfrm>
            <a:off x="228600" y="838200"/>
            <a:ext cx="8610600" cy="6093976"/>
          </a:xfrm>
          <a:prstGeom prst="rect">
            <a:avLst/>
          </a:prstGeom>
          <a:noFill/>
        </p:spPr>
        <p:txBody>
          <a:bodyPr wrap="square" rtlCol="0">
            <a:spAutoFit/>
          </a:bodyPr>
          <a:lstStyle/>
          <a:p>
            <a:r>
              <a:rPr lang="en-US" sz="2600" b="1" u="sng" dirty="0" smtClean="0"/>
              <a:t>[1Ti 1:1-7 NKJV] </a:t>
            </a:r>
            <a:r>
              <a:rPr lang="en-US" sz="2600" dirty="0" smtClean="0"/>
              <a:t>1 Paul, an apostle of Jesus Christ, by the commandment of God our Savior and the Lord Jesus Christ, our hope, 2 To Timothy, a true son in the faith: Grace, mercy, [and] peace from God our Father and Jesus Christ our Lord. 3 As I urged you when I went into Macedonia--remain in Ephesus that you may charge some that they teach no other doctrine, 4 nor give heed to fables and endless genealogies, which cause disputes rather than godly edification which is in faith. 5 Now the purpose of the commandment is love from a pure heart, [from] a good conscience, and [from] sincere faith, 6 from which some, having strayed, have turned aside to idle talk, 7 desiring to be teachers of the law, understanding neither what they say nor the things which they affirm. </a:t>
            </a:r>
          </a:p>
        </p:txBody>
      </p:sp>
      <p:sp>
        <p:nvSpPr>
          <p:cNvPr id="7" name="Minus 6"/>
          <p:cNvSpPr/>
          <p:nvPr/>
        </p:nvSpPr>
        <p:spPr>
          <a:xfrm>
            <a:off x="4419600" y="1981200"/>
            <a:ext cx="4648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p:cNvSpPr/>
          <p:nvPr/>
        </p:nvSpPr>
        <p:spPr>
          <a:xfrm rot="5400000">
            <a:off x="1153897" y="648657"/>
            <a:ext cx="595252" cy="16585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inus 9"/>
          <p:cNvSpPr/>
          <p:nvPr/>
        </p:nvSpPr>
        <p:spPr>
          <a:xfrm>
            <a:off x="1143000" y="2000250"/>
            <a:ext cx="1828800" cy="1333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69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609600" y="304800"/>
            <a:ext cx="7772400" cy="1077218"/>
          </a:xfrm>
          <a:prstGeom prst="rect">
            <a:avLst/>
          </a:prstGeom>
        </p:spPr>
        <p:txBody>
          <a:bodyPr wrap="square">
            <a:spAutoFit/>
          </a:bodyPr>
          <a:lstStyle/>
          <a:p>
            <a:pPr lvl="1" algn="ctr"/>
            <a:r>
              <a:rPr lang="en-US" sz="3200" b="1" dirty="0" smtClean="0"/>
              <a:t>Lesson to us all about the importance of influence in our lives.  </a:t>
            </a:r>
            <a:endParaRPr lang="en-US" sz="3200" b="1" dirty="0"/>
          </a:p>
        </p:txBody>
      </p:sp>
      <p:sp>
        <p:nvSpPr>
          <p:cNvPr id="7" name="Rectangle 6"/>
          <p:cNvSpPr/>
          <p:nvPr/>
        </p:nvSpPr>
        <p:spPr>
          <a:xfrm>
            <a:off x="1038225" y="2386280"/>
            <a:ext cx="7770461" cy="584775"/>
          </a:xfrm>
          <a:prstGeom prst="rect">
            <a:avLst/>
          </a:prstGeom>
        </p:spPr>
        <p:txBody>
          <a:bodyPr wrap="none">
            <a:spAutoFit/>
          </a:bodyPr>
          <a:lstStyle/>
          <a:p>
            <a:pPr marL="285750" indent="-285750">
              <a:buFont typeface="Arial" panose="020B0604020202020204" pitchFamily="34" charset="0"/>
              <a:buChar char="•"/>
            </a:pPr>
            <a:r>
              <a:rPr lang="en-US" sz="3200" dirty="0" smtClean="0"/>
              <a:t>Older Men/Women of the congregation </a:t>
            </a:r>
            <a:endParaRPr lang="en-US" sz="3200" dirty="0"/>
          </a:p>
        </p:txBody>
      </p:sp>
      <p:sp>
        <p:nvSpPr>
          <p:cNvPr id="9" name="TextBox 8"/>
          <p:cNvSpPr txBox="1"/>
          <p:nvPr/>
        </p:nvSpPr>
        <p:spPr>
          <a:xfrm>
            <a:off x="1038225" y="1765012"/>
            <a:ext cx="4546437" cy="584775"/>
          </a:xfrm>
          <a:prstGeom prst="rect">
            <a:avLst/>
          </a:prstGeom>
          <a:noFill/>
        </p:spPr>
        <p:txBody>
          <a:bodyPr wrap="none" rtlCol="0">
            <a:spAutoFit/>
          </a:bodyPr>
          <a:lstStyle/>
          <a:p>
            <a:pPr marL="285750" indent="-285750">
              <a:buFont typeface="Arial" panose="020B0604020202020204" pitchFamily="34" charset="0"/>
              <a:buChar char="•"/>
            </a:pPr>
            <a:r>
              <a:rPr lang="en-US" sz="3200" dirty="0" smtClean="0"/>
              <a:t>Parents/Grandparents</a:t>
            </a:r>
            <a:endParaRPr lang="en-US" sz="2400" dirty="0"/>
          </a:p>
        </p:txBody>
      </p:sp>
      <p:sp>
        <p:nvSpPr>
          <p:cNvPr id="10" name="Rectangle 9"/>
          <p:cNvSpPr/>
          <p:nvPr/>
        </p:nvSpPr>
        <p:spPr>
          <a:xfrm>
            <a:off x="1066800" y="3072080"/>
            <a:ext cx="7058151" cy="584775"/>
          </a:xfrm>
          <a:prstGeom prst="rect">
            <a:avLst/>
          </a:prstGeom>
        </p:spPr>
        <p:txBody>
          <a:bodyPr wrap="none">
            <a:spAutoFit/>
          </a:bodyPr>
          <a:lstStyle/>
          <a:p>
            <a:pPr marL="285750" indent="-285750">
              <a:buFont typeface="Arial" panose="020B0604020202020204" pitchFamily="34" charset="0"/>
              <a:buChar char="•"/>
            </a:pPr>
            <a:r>
              <a:rPr lang="en-US" sz="3200" dirty="0" smtClean="0"/>
              <a:t>Younger Men/Women of the church </a:t>
            </a:r>
            <a:endParaRPr lang="en-US" sz="3200" dirty="0"/>
          </a:p>
        </p:txBody>
      </p:sp>
      <p:sp>
        <p:nvSpPr>
          <p:cNvPr id="2" name="Rectangle 1"/>
          <p:cNvSpPr/>
          <p:nvPr/>
        </p:nvSpPr>
        <p:spPr>
          <a:xfrm>
            <a:off x="457200" y="4114800"/>
            <a:ext cx="8458200" cy="2308324"/>
          </a:xfrm>
          <a:prstGeom prst="rect">
            <a:avLst/>
          </a:prstGeom>
        </p:spPr>
        <p:txBody>
          <a:bodyPr wrap="square">
            <a:spAutoFit/>
          </a:bodyPr>
          <a:lstStyle/>
          <a:p>
            <a:r>
              <a:rPr lang="en-US" sz="2400" b="1" u="sng" dirty="0"/>
              <a:t>[2Ti 3:10-11 NKJV] </a:t>
            </a:r>
            <a:r>
              <a:rPr lang="en-US" sz="2400" dirty="0"/>
              <a:t>10 But you have carefully followed my doctrine, manner of life, purpose, faith, longsuffering, love, perseverance, 11 persecutions, afflictions, which happened to me at Antioch, at </a:t>
            </a:r>
            <a:r>
              <a:rPr lang="en-US" sz="2400" u="sng" dirty="0" err="1"/>
              <a:t>Iconium</a:t>
            </a:r>
            <a:r>
              <a:rPr lang="en-US" sz="2400" u="sng" dirty="0"/>
              <a:t>, at </a:t>
            </a:r>
            <a:r>
              <a:rPr lang="en-US" sz="2400" u="sng" dirty="0" err="1"/>
              <a:t>Lystra</a:t>
            </a:r>
            <a:r>
              <a:rPr lang="en-US" sz="2400" u="sng" dirty="0"/>
              <a:t>-</a:t>
            </a:r>
            <a:r>
              <a:rPr lang="en-US" sz="2400" dirty="0"/>
              <a:t>-what persecutions I endured. And out of [them] all the Lord delivered me.</a:t>
            </a:r>
          </a:p>
        </p:txBody>
      </p:sp>
    </p:spTree>
    <p:extLst>
      <p:ext uri="{BB962C8B-B14F-4D97-AF65-F5344CB8AC3E}">
        <p14:creationId xmlns:p14="http://schemas.microsoft.com/office/powerpoint/2010/main" val="2165698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P spid="10" grpId="0"/>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93636" y="312092"/>
            <a:ext cx="5680529" cy="523220"/>
          </a:xfrm>
          <a:prstGeom prst="rect">
            <a:avLst/>
          </a:prstGeom>
          <a:noFill/>
        </p:spPr>
        <p:txBody>
          <a:bodyPr wrap="none" rtlCol="0">
            <a:spAutoFit/>
          </a:bodyPr>
          <a:lstStyle/>
          <a:p>
            <a:pPr algn="ctr"/>
            <a:r>
              <a:rPr lang="en-US" sz="2800" b="1" u="sng" dirty="0" smtClean="0"/>
              <a:t>Textual Study of 1 Timothy Chapter 1</a:t>
            </a:r>
            <a:endParaRPr lang="en-US" sz="2800" b="1" u="sng" dirty="0"/>
          </a:p>
        </p:txBody>
      </p:sp>
      <p:sp>
        <p:nvSpPr>
          <p:cNvPr id="5" name="TextBox 4"/>
          <p:cNvSpPr txBox="1"/>
          <p:nvPr/>
        </p:nvSpPr>
        <p:spPr>
          <a:xfrm>
            <a:off x="228600" y="838200"/>
            <a:ext cx="8610600" cy="6093976"/>
          </a:xfrm>
          <a:prstGeom prst="rect">
            <a:avLst/>
          </a:prstGeom>
          <a:noFill/>
        </p:spPr>
        <p:txBody>
          <a:bodyPr wrap="square" rtlCol="0">
            <a:spAutoFit/>
          </a:bodyPr>
          <a:lstStyle/>
          <a:p>
            <a:r>
              <a:rPr lang="en-US" sz="2600" b="1" u="sng" dirty="0" smtClean="0"/>
              <a:t>[1Ti 1:1-7 NKJV] </a:t>
            </a:r>
            <a:r>
              <a:rPr lang="en-US" sz="2600" dirty="0" smtClean="0"/>
              <a:t>1 Paul, an apostle of Jesus Christ, by the commandment of God our Savior and the Lord Jesus Christ, our hope, 2 To Timothy, a true son in the faith: Grace, mercy, [and] peace from God our Father and Jesus Christ our Lord. 3 As I urged you when I went into Macedonia--remain in Ephesus that you may charge some that they teach no other doctrine, 4 nor give heed to fables and endless genealogies, which cause disputes rather than godly edification which is in faith. 5 Now the purpose of the commandment is love from a pure heart, [from] a good conscience, and [from] sincere faith, 6 from which some, having strayed, have turned aside to idle talk, 7 desiring to be teachers of the law, understanding neither what they say nor the things which they affirm. </a:t>
            </a:r>
          </a:p>
        </p:txBody>
      </p:sp>
      <p:sp>
        <p:nvSpPr>
          <p:cNvPr id="7" name="Minus 6"/>
          <p:cNvSpPr/>
          <p:nvPr/>
        </p:nvSpPr>
        <p:spPr>
          <a:xfrm>
            <a:off x="4419600" y="1981200"/>
            <a:ext cx="46482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urved Right Arrow 8"/>
          <p:cNvSpPr/>
          <p:nvPr/>
        </p:nvSpPr>
        <p:spPr>
          <a:xfrm rot="5400000">
            <a:off x="1153897" y="648657"/>
            <a:ext cx="595252" cy="165855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Minus 9"/>
          <p:cNvSpPr/>
          <p:nvPr/>
        </p:nvSpPr>
        <p:spPr>
          <a:xfrm>
            <a:off x="1143000" y="2000250"/>
            <a:ext cx="1828800" cy="13335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Minus 7"/>
          <p:cNvSpPr/>
          <p:nvPr/>
        </p:nvSpPr>
        <p:spPr>
          <a:xfrm>
            <a:off x="-266700" y="3200400"/>
            <a:ext cx="5753100" cy="152400"/>
          </a:xfrm>
          <a:prstGeom prst="mathMin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5279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Lst>
  </p:timing>
</p:sld>
</file>

<file path=ppt/theme/theme1.xml><?xml version="1.0" encoding="utf-8"?>
<a:theme xmlns:a="http://schemas.openxmlformats.org/drawingml/2006/main" name="Slipstream">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Slipstream">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ipstream">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7377</TotalTime>
  <Words>1654</Words>
  <Application>Microsoft Office PowerPoint</Application>
  <PresentationFormat>On-screen Show (4:3)</PresentationFormat>
  <Paragraphs>32</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Slipstream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 Morolez</dc:creator>
  <cp:lastModifiedBy>Alex Morolez</cp:lastModifiedBy>
  <cp:revision>55</cp:revision>
  <dcterms:created xsi:type="dcterms:W3CDTF">2019-01-22T02:56:56Z</dcterms:created>
  <dcterms:modified xsi:type="dcterms:W3CDTF">2019-01-27T06:05:27Z</dcterms:modified>
</cp:coreProperties>
</file>