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r>
              <a:t>Title Text</a:t>
            </a:r>
          </a:p>
        </p:txBody>
      </p:sp>
      <p:sp>
        <p:nvSpPr>
          <p:cNvPr id="61" name="Shape 61"/>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11948543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1/13/2019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228" y="182880"/>
            <a:ext cx="5212772" cy="6402359"/>
          </a:xfrm>
        </p:spPr>
        <p:txBody>
          <a:bodyPr>
            <a:normAutofit/>
          </a:bodyPr>
          <a:lstStyle/>
          <a:p>
            <a:pPr algn="ctr"/>
            <a:r>
              <a:rPr lang="en-US" dirty="0" smtClean="0"/>
              <a:t>Hosea and Amos</a:t>
            </a:r>
            <a:br>
              <a:rPr lang="en-US" dirty="0" smtClean="0"/>
            </a:br>
            <a:r>
              <a:rPr lang="en-US" dirty="0" smtClean="0"/>
              <a:t/>
            </a:r>
            <a:br>
              <a:rPr lang="en-US" dirty="0" smtClean="0"/>
            </a:br>
            <a:r>
              <a:rPr lang="en-US" dirty="0" smtClean="0">
                <a:solidFill>
                  <a:srgbClr val="FF0000"/>
                </a:solidFill>
              </a:rPr>
              <a:t>God’s Warning to His People</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Lesson 11,12, &amp;13</a:t>
            </a:r>
            <a:endParaRPr lang="en-US" dirty="0">
              <a:solidFill>
                <a:srgbClr val="FF0000"/>
              </a:solidFill>
            </a:endParaRPr>
          </a:p>
        </p:txBody>
      </p:sp>
      <p:pic>
        <p:nvPicPr>
          <p:cNvPr id="3" name="Hosea -Gods Love.jpg"/>
          <p:cNvPicPr>
            <a:picLocks noChangeAspect="1"/>
          </p:cNvPicPr>
          <p:nvPr/>
        </p:nvPicPr>
        <p:blipFill rotWithShape="1">
          <a:blip r:embed="rId2">
            <a:extLst/>
          </a:blip>
          <a:srcRect t="1190" r="16632"/>
          <a:stretch/>
        </p:blipFill>
        <p:spPr>
          <a:xfrm>
            <a:off x="1782149" y="1"/>
            <a:ext cx="4843138" cy="3234170"/>
          </a:xfrm>
          <a:prstGeom prst="rect">
            <a:avLst/>
          </a:prstGeom>
          <a:ln w="12700">
            <a:miter lim="400000"/>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149" y="3225646"/>
            <a:ext cx="4843138" cy="3632354"/>
          </a:xfrm>
          <a:prstGeom prst="rect">
            <a:avLst/>
          </a:prstGeom>
        </p:spPr>
      </p:pic>
    </p:spTree>
    <p:extLst>
      <p:ext uri="{BB962C8B-B14F-4D97-AF65-F5344CB8AC3E}">
        <p14:creationId xmlns:p14="http://schemas.microsoft.com/office/powerpoint/2010/main" val="262241628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7383"/>
          </a:xfrm>
        </p:spPr>
        <p:txBody>
          <a:bodyPr>
            <a:normAutofit/>
          </a:bodyPr>
          <a:lstStyle/>
          <a:p>
            <a:r>
              <a:rPr lang="en-US" sz="5400" b="1" dirty="0" smtClean="0"/>
              <a:t>Chapter 9:1-10</a:t>
            </a:r>
            <a:endParaRPr lang="en-US" sz="5400" b="1" dirty="0"/>
          </a:p>
        </p:txBody>
      </p:sp>
      <p:sp>
        <p:nvSpPr>
          <p:cNvPr id="3" name="Content Placeholder 2"/>
          <p:cNvSpPr>
            <a:spLocks noGrp="1"/>
          </p:cNvSpPr>
          <p:nvPr>
            <p:ph sz="quarter" idx="13"/>
          </p:nvPr>
        </p:nvSpPr>
        <p:spPr>
          <a:xfrm>
            <a:off x="913774" y="1485900"/>
            <a:ext cx="10363826" cy="4305299"/>
          </a:xfrm>
        </p:spPr>
        <p:txBody>
          <a:bodyPr>
            <a:normAutofit fontScale="92500" lnSpcReduction="10000"/>
          </a:bodyPr>
          <a:lstStyle/>
          <a:p>
            <a:r>
              <a:rPr lang="en-US" sz="2400" b="1" dirty="0"/>
              <a:t>Question 1: </a:t>
            </a:r>
            <a:r>
              <a:rPr lang="en-US" sz="2400" dirty="0"/>
              <a:t>What did Amos see? </a:t>
            </a:r>
            <a:endParaRPr lang="en-US" sz="2400" dirty="0" smtClean="0"/>
          </a:p>
          <a:p>
            <a:endParaRPr lang="en-US" sz="2400" dirty="0"/>
          </a:p>
          <a:p>
            <a:r>
              <a:rPr lang="en-US" sz="2400" b="1" dirty="0"/>
              <a:t>Question 2: </a:t>
            </a:r>
            <a:r>
              <a:rPr lang="en-US" sz="2400" dirty="0"/>
              <a:t>Read Jonah 1:17-2:9.  How does the story of Jonah illustrate the principle being taught in vs. 2-4? </a:t>
            </a:r>
            <a:endParaRPr lang="en-US" sz="2400" dirty="0" smtClean="0"/>
          </a:p>
          <a:p>
            <a:endParaRPr lang="en-US" sz="2400" dirty="0"/>
          </a:p>
          <a:p>
            <a:r>
              <a:rPr lang="en-US" sz="2400" b="1" dirty="0"/>
              <a:t>Question 3: </a:t>
            </a:r>
            <a:r>
              <a:rPr lang="en-US" sz="2400" dirty="0"/>
              <a:t>Based on your knowledge of the coming days of Israel, what does it mean that they will be sifted as grain</a:t>
            </a:r>
            <a:r>
              <a:rPr lang="en-US" sz="2400" dirty="0" smtClean="0"/>
              <a:t>?</a:t>
            </a:r>
          </a:p>
          <a:p>
            <a:endParaRPr lang="en-US" sz="2400" dirty="0"/>
          </a:p>
          <a:p>
            <a:r>
              <a:rPr lang="en-US" sz="2400" b="1" dirty="0"/>
              <a:t>Question 4: </a:t>
            </a:r>
            <a:r>
              <a:rPr lang="en-US" sz="2400" dirty="0"/>
              <a:t>What would the sinners say? </a:t>
            </a:r>
          </a:p>
          <a:p>
            <a:endParaRPr lang="en-US" dirty="0"/>
          </a:p>
        </p:txBody>
      </p:sp>
    </p:spTree>
    <p:extLst>
      <p:ext uri="{BB962C8B-B14F-4D97-AF65-F5344CB8AC3E}">
        <p14:creationId xmlns:p14="http://schemas.microsoft.com/office/powerpoint/2010/main" val="164229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75943"/>
          </a:xfrm>
        </p:spPr>
        <p:txBody>
          <a:bodyPr>
            <a:normAutofit fontScale="90000"/>
          </a:bodyPr>
          <a:lstStyle/>
          <a:p>
            <a:r>
              <a:rPr lang="en-US" sz="5400" b="1" dirty="0"/>
              <a:t>Chapter </a:t>
            </a:r>
            <a:r>
              <a:rPr lang="en-US" sz="5400" b="1" dirty="0" smtClean="0"/>
              <a:t>9:11-15</a:t>
            </a:r>
            <a:endParaRPr lang="en-US" sz="5400" dirty="0"/>
          </a:p>
        </p:txBody>
      </p:sp>
      <p:sp>
        <p:nvSpPr>
          <p:cNvPr id="3" name="Content Placeholder 2"/>
          <p:cNvSpPr>
            <a:spLocks noGrp="1"/>
          </p:cNvSpPr>
          <p:nvPr>
            <p:ph sz="quarter" idx="13"/>
          </p:nvPr>
        </p:nvSpPr>
        <p:spPr>
          <a:xfrm>
            <a:off x="913774" y="1394460"/>
            <a:ext cx="10363826" cy="4800600"/>
          </a:xfrm>
        </p:spPr>
        <p:txBody>
          <a:bodyPr>
            <a:normAutofit lnSpcReduction="10000"/>
          </a:bodyPr>
          <a:lstStyle/>
          <a:p>
            <a:r>
              <a:rPr lang="en-US" sz="3200" b="1" dirty="0"/>
              <a:t>Question 5:</a:t>
            </a:r>
            <a:r>
              <a:rPr lang="en-US" sz="3200" dirty="0"/>
              <a:t> Be prepared to discuss how vs. 11-15 are fulfilled in the Christian age</a:t>
            </a:r>
            <a:r>
              <a:rPr lang="en-US" dirty="0" smtClean="0"/>
              <a:t>.</a:t>
            </a:r>
          </a:p>
          <a:p>
            <a:pPr lvl="1"/>
            <a:r>
              <a:rPr lang="en-US" sz="3200" dirty="0"/>
              <a:t>Vs. 11 I will restore David’s fallen tent</a:t>
            </a:r>
            <a:r>
              <a:rPr lang="en-US" sz="3200" dirty="0" smtClean="0"/>
              <a:t>.</a:t>
            </a:r>
          </a:p>
          <a:p>
            <a:pPr lvl="1"/>
            <a:r>
              <a:rPr lang="en-US" sz="3200" dirty="0"/>
              <a:t>Vs. 12: all the nations that bear my </a:t>
            </a:r>
            <a:r>
              <a:rPr lang="en-US" sz="3200" dirty="0" smtClean="0"/>
              <a:t>name</a:t>
            </a:r>
          </a:p>
          <a:p>
            <a:pPr lvl="1"/>
            <a:r>
              <a:rPr lang="en-US" sz="3200" dirty="0" smtClean="0"/>
              <a:t>Vs</a:t>
            </a:r>
            <a:r>
              <a:rPr lang="en-US" sz="3200" dirty="0"/>
              <a:t>. 13-15</a:t>
            </a:r>
          </a:p>
          <a:p>
            <a:pPr lvl="2"/>
            <a:r>
              <a:rPr lang="en-US" sz="3200" dirty="0"/>
              <a:t>The fullness of spiritual blessings will be given to God’s people during the reign of the Messiah. </a:t>
            </a:r>
          </a:p>
          <a:p>
            <a:pPr lvl="1"/>
            <a:endParaRPr lang="en-US" dirty="0"/>
          </a:p>
          <a:p>
            <a:endParaRPr lang="en-US" dirty="0"/>
          </a:p>
          <a:p>
            <a:endParaRPr lang="en-US" dirty="0"/>
          </a:p>
        </p:txBody>
      </p:sp>
    </p:spTree>
    <p:extLst>
      <p:ext uri="{BB962C8B-B14F-4D97-AF65-F5344CB8AC3E}">
        <p14:creationId xmlns:p14="http://schemas.microsoft.com/office/powerpoint/2010/main" val="3461561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13103"/>
          </a:xfrm>
        </p:spPr>
        <p:txBody>
          <a:bodyPr>
            <a:normAutofit/>
          </a:bodyPr>
          <a:lstStyle/>
          <a:p>
            <a:r>
              <a:rPr lang="en-US" sz="4400" b="1" dirty="0"/>
              <a:t>The Assyrian Invasion II Kings 15, </a:t>
            </a:r>
            <a:r>
              <a:rPr lang="en-US" sz="4400" b="1" dirty="0" smtClean="0"/>
              <a:t>17</a:t>
            </a:r>
            <a:endParaRPr lang="en-US" sz="4400" b="1" dirty="0"/>
          </a:p>
        </p:txBody>
      </p:sp>
      <p:sp>
        <p:nvSpPr>
          <p:cNvPr id="3" name="Content Placeholder 2"/>
          <p:cNvSpPr>
            <a:spLocks noGrp="1"/>
          </p:cNvSpPr>
          <p:nvPr>
            <p:ph sz="quarter" idx="13"/>
          </p:nvPr>
        </p:nvSpPr>
        <p:spPr>
          <a:xfrm>
            <a:off x="913774" y="1531620"/>
            <a:ext cx="10363826" cy="4259579"/>
          </a:xfrm>
        </p:spPr>
        <p:txBody>
          <a:bodyPr>
            <a:normAutofit fontScale="92500" lnSpcReduction="10000"/>
          </a:bodyPr>
          <a:lstStyle/>
          <a:p>
            <a:r>
              <a:rPr lang="en-US" sz="2400" b="1" dirty="0"/>
              <a:t>Question 6</a:t>
            </a:r>
            <a:r>
              <a:rPr lang="en-US" sz="2400" dirty="0"/>
              <a:t>: </a:t>
            </a:r>
            <a:r>
              <a:rPr lang="en-US" sz="2400" dirty="0" smtClean="0"/>
              <a:t>Summarize </a:t>
            </a:r>
            <a:r>
              <a:rPr lang="en-US" sz="2400" dirty="0"/>
              <a:t>what happened during the reign </a:t>
            </a:r>
            <a:r>
              <a:rPr lang="en-US" sz="2400" dirty="0" smtClean="0"/>
              <a:t>of:</a:t>
            </a:r>
          </a:p>
          <a:p>
            <a:pPr lvl="1"/>
            <a:r>
              <a:rPr lang="en-US" sz="2400" dirty="0"/>
              <a:t>Menahem: </a:t>
            </a:r>
          </a:p>
          <a:p>
            <a:pPr lvl="1"/>
            <a:r>
              <a:rPr lang="en-US" sz="2400" dirty="0" err="1"/>
              <a:t>Pekahiah</a:t>
            </a:r>
            <a:r>
              <a:rPr lang="en-US" sz="2400" dirty="0"/>
              <a:t>:</a:t>
            </a:r>
          </a:p>
          <a:p>
            <a:pPr lvl="1"/>
            <a:r>
              <a:rPr lang="en-US" sz="2400" dirty="0" err="1"/>
              <a:t>Pekah</a:t>
            </a:r>
            <a:endParaRPr lang="en-US" sz="2400" dirty="0"/>
          </a:p>
          <a:p>
            <a:r>
              <a:rPr lang="en-US" sz="2400" b="1" dirty="0"/>
              <a:t>Question 7:  </a:t>
            </a:r>
            <a:r>
              <a:rPr lang="en-US" sz="2400" dirty="0"/>
              <a:t>Why was the Assyrians king angry at </a:t>
            </a:r>
            <a:r>
              <a:rPr lang="en-US" sz="2400" dirty="0" err="1"/>
              <a:t>Hoshea</a:t>
            </a:r>
            <a:r>
              <a:rPr lang="en-US" sz="2400" dirty="0"/>
              <a:t>?</a:t>
            </a:r>
          </a:p>
          <a:p>
            <a:r>
              <a:rPr lang="en-US" sz="2400" b="1" dirty="0"/>
              <a:t>Question 8: </a:t>
            </a:r>
            <a:r>
              <a:rPr lang="en-US" sz="2400" dirty="0"/>
              <a:t>List the reasons given in II Kings 17 for the destruction of Israel?</a:t>
            </a:r>
          </a:p>
          <a:p>
            <a:r>
              <a:rPr lang="en-US" sz="2400" b="1" dirty="0"/>
              <a:t>Question 9: </a:t>
            </a:r>
            <a:r>
              <a:rPr lang="en-US" sz="2400" dirty="0"/>
              <a:t>How well do these reasons match the warning of Hosea and Amos?</a:t>
            </a:r>
          </a:p>
          <a:p>
            <a:endParaRPr lang="en-US" dirty="0"/>
          </a:p>
          <a:p>
            <a:endParaRPr lang="en-US" dirty="0" smtClean="0"/>
          </a:p>
          <a:p>
            <a:endParaRPr lang="en-US" dirty="0"/>
          </a:p>
        </p:txBody>
      </p:sp>
    </p:spTree>
    <p:extLst>
      <p:ext uri="{BB962C8B-B14F-4D97-AF65-F5344CB8AC3E}">
        <p14:creationId xmlns:p14="http://schemas.microsoft.com/office/powerpoint/2010/main" val="308910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58823"/>
          </a:xfrm>
        </p:spPr>
        <p:txBody>
          <a:bodyPr>
            <a:normAutofit/>
          </a:bodyPr>
          <a:lstStyle/>
          <a:p>
            <a:r>
              <a:rPr lang="en-US" sz="5400" b="1" dirty="0" smtClean="0"/>
              <a:t>Lessons Learned</a:t>
            </a:r>
            <a:endParaRPr lang="en-US" sz="5400" b="1" dirty="0"/>
          </a:p>
        </p:txBody>
      </p:sp>
      <p:sp>
        <p:nvSpPr>
          <p:cNvPr id="3" name="Content Placeholder 2"/>
          <p:cNvSpPr>
            <a:spLocks noGrp="1"/>
          </p:cNvSpPr>
          <p:nvPr>
            <p:ph sz="quarter" idx="13"/>
          </p:nvPr>
        </p:nvSpPr>
        <p:spPr>
          <a:xfrm>
            <a:off x="913774" y="1577340"/>
            <a:ext cx="10363826" cy="4213859"/>
          </a:xfrm>
        </p:spPr>
        <p:txBody>
          <a:bodyPr>
            <a:noAutofit/>
          </a:bodyPr>
          <a:lstStyle/>
          <a:p>
            <a:pPr lvl="1"/>
            <a:r>
              <a:rPr lang="en-US" sz="4400" dirty="0"/>
              <a:t>When one rejects the love of the truth the time may come when he will seek it but cannot find truth:</a:t>
            </a:r>
          </a:p>
          <a:p>
            <a:pPr lvl="2"/>
            <a:r>
              <a:rPr lang="en-US" sz="4400" b="1" dirty="0"/>
              <a:t>2 Thessalonians 2:10-12</a:t>
            </a:r>
            <a:r>
              <a:rPr lang="en-US" sz="4400" dirty="0"/>
              <a:t> </a:t>
            </a:r>
          </a:p>
          <a:p>
            <a:pPr lvl="2"/>
            <a:r>
              <a:rPr lang="en-US" sz="4400" b="1" dirty="0"/>
              <a:t>James </a:t>
            </a:r>
            <a:r>
              <a:rPr lang="en-US" sz="4400" b="1" dirty="0" smtClean="0"/>
              <a:t>1:22-25</a:t>
            </a:r>
            <a:endParaRPr lang="en-US" sz="4400" dirty="0"/>
          </a:p>
        </p:txBody>
      </p:sp>
    </p:spTree>
    <p:extLst>
      <p:ext uri="{BB962C8B-B14F-4D97-AF65-F5344CB8AC3E}">
        <p14:creationId xmlns:p14="http://schemas.microsoft.com/office/powerpoint/2010/main" val="286520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228" y="182880"/>
            <a:ext cx="5212772" cy="6402359"/>
          </a:xfrm>
        </p:spPr>
        <p:txBody>
          <a:bodyPr>
            <a:normAutofit/>
          </a:bodyPr>
          <a:lstStyle/>
          <a:p>
            <a:pPr algn="ctr"/>
            <a:r>
              <a:rPr lang="en-US" dirty="0" smtClean="0"/>
              <a:t>Hosea and Amos</a:t>
            </a:r>
            <a:br>
              <a:rPr lang="en-US" dirty="0" smtClean="0"/>
            </a:br>
            <a:r>
              <a:rPr lang="en-US" dirty="0" smtClean="0"/>
              <a:t/>
            </a:r>
            <a:br>
              <a:rPr lang="en-US" dirty="0" smtClean="0"/>
            </a:br>
            <a:r>
              <a:rPr lang="en-US" dirty="0" smtClean="0">
                <a:solidFill>
                  <a:srgbClr val="FF0000"/>
                </a:solidFill>
              </a:rPr>
              <a:t>God’s Warning to His People</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Lesson 11,12, &amp;13</a:t>
            </a:r>
            <a:endParaRPr lang="en-US" dirty="0">
              <a:solidFill>
                <a:srgbClr val="FF0000"/>
              </a:solidFill>
            </a:endParaRPr>
          </a:p>
        </p:txBody>
      </p:sp>
      <p:pic>
        <p:nvPicPr>
          <p:cNvPr id="3" name="Hosea -Gods Love.jpg"/>
          <p:cNvPicPr>
            <a:picLocks noChangeAspect="1"/>
          </p:cNvPicPr>
          <p:nvPr/>
        </p:nvPicPr>
        <p:blipFill rotWithShape="1">
          <a:blip r:embed="rId2">
            <a:extLst/>
          </a:blip>
          <a:srcRect t="1190" r="16632"/>
          <a:stretch/>
        </p:blipFill>
        <p:spPr>
          <a:xfrm>
            <a:off x="1782149" y="1"/>
            <a:ext cx="4843138" cy="3234170"/>
          </a:xfrm>
          <a:prstGeom prst="rect">
            <a:avLst/>
          </a:prstGeom>
          <a:ln w="12700">
            <a:miter lim="400000"/>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149" y="3225646"/>
            <a:ext cx="4843138" cy="3632354"/>
          </a:xfrm>
          <a:prstGeom prst="rect">
            <a:avLst/>
          </a:prstGeom>
        </p:spPr>
      </p:pic>
    </p:spTree>
    <p:extLst>
      <p:ext uri="{BB962C8B-B14F-4D97-AF65-F5344CB8AC3E}">
        <p14:creationId xmlns:p14="http://schemas.microsoft.com/office/powerpoint/2010/main" val="45566042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 xmlns:a16="http://schemas.microsoft.com/office/drawing/2014/main" id="{7C57FD6E-4E2E-4C25-AB84-56B531D38008}"/>
              </a:ext>
            </a:extLst>
          </p:cNvPr>
          <p:cNvSpPr txBox="1"/>
          <p:nvPr/>
        </p:nvSpPr>
        <p:spPr>
          <a:xfrm>
            <a:off x="1508760" y="1775892"/>
            <a:ext cx="9829799" cy="5122139"/>
          </a:xfrm>
          <a:prstGeom prst="rect">
            <a:avLst/>
          </a:prstGeom>
        </p:spPr>
        <p:txBody>
          <a:bodyPr vert="horz" wrap="square" lIns="0" tIns="250031" rIns="0" bIns="0" rtlCol="0">
            <a:spAutoFit/>
          </a:bodyPr>
          <a:lstStyle/>
          <a:p>
            <a:pPr marL="8929">
              <a:spcBef>
                <a:spcPts val="1969"/>
              </a:spcBef>
            </a:pPr>
            <a:r>
              <a:rPr sz="3164" spc="-4" dirty="0">
                <a:solidFill>
                  <a:srgbClr val="86382E"/>
                </a:solidFill>
                <a:latin typeface="Verdana"/>
                <a:cs typeface="Verdana"/>
              </a:rPr>
              <a:t>Date: </a:t>
            </a:r>
            <a:r>
              <a:rPr sz="3164" dirty="0">
                <a:latin typeface="Verdana"/>
                <a:cs typeface="Verdana"/>
              </a:rPr>
              <a:t>760-720</a:t>
            </a:r>
            <a:r>
              <a:rPr sz="3164" spc="-4" dirty="0">
                <a:latin typeface="Verdana"/>
                <a:cs typeface="Verdana"/>
              </a:rPr>
              <a:t> </a:t>
            </a:r>
            <a:r>
              <a:rPr sz="3164" spc="-11" dirty="0">
                <a:latin typeface="Verdana"/>
                <a:cs typeface="Verdana"/>
              </a:rPr>
              <a:t>B.C.</a:t>
            </a:r>
            <a:endParaRPr sz="3164" dirty="0">
              <a:latin typeface="Verdana"/>
              <a:cs typeface="Verdana"/>
            </a:endParaRPr>
          </a:p>
          <a:p>
            <a:pPr marL="8929">
              <a:spcBef>
                <a:spcPts val="1898"/>
              </a:spcBef>
              <a:tabLst>
                <a:tab pos="5819717" algn="l"/>
              </a:tabLst>
            </a:pPr>
            <a:r>
              <a:rPr sz="3164" spc="-4" dirty="0">
                <a:solidFill>
                  <a:srgbClr val="86382E"/>
                </a:solidFill>
                <a:latin typeface="Verdana"/>
                <a:cs typeface="Verdana"/>
              </a:rPr>
              <a:t>Prophesied </a:t>
            </a:r>
            <a:r>
              <a:rPr sz="3164" spc="-116" dirty="0">
                <a:solidFill>
                  <a:srgbClr val="86382E"/>
                </a:solidFill>
                <a:latin typeface="Verdana"/>
                <a:cs typeface="Verdana"/>
              </a:rPr>
              <a:t>To:</a:t>
            </a:r>
            <a:r>
              <a:rPr sz="3164" spc="11" dirty="0">
                <a:solidFill>
                  <a:srgbClr val="86382E"/>
                </a:solidFill>
                <a:latin typeface="Verdana"/>
                <a:cs typeface="Verdana"/>
              </a:rPr>
              <a:t> </a:t>
            </a:r>
            <a:r>
              <a:rPr sz="3164" spc="-11" dirty="0">
                <a:latin typeface="Verdana"/>
                <a:cs typeface="Verdana"/>
              </a:rPr>
              <a:t>Israel</a:t>
            </a:r>
            <a:r>
              <a:rPr sz="3164" spc="4" dirty="0">
                <a:latin typeface="Verdana"/>
                <a:cs typeface="Verdana"/>
              </a:rPr>
              <a:t> </a:t>
            </a:r>
            <a:r>
              <a:rPr sz="2109" spc="-4" dirty="0">
                <a:latin typeface="Verdana"/>
                <a:cs typeface="Verdana"/>
              </a:rPr>
              <a:t>(Northern	Kingdom)</a:t>
            </a:r>
            <a:endParaRPr sz="2109" dirty="0">
              <a:latin typeface="Verdana"/>
              <a:cs typeface="Verdana"/>
            </a:endParaRPr>
          </a:p>
          <a:p>
            <a:pPr marL="8929">
              <a:spcBef>
                <a:spcPts val="1898"/>
              </a:spcBef>
            </a:pPr>
            <a:r>
              <a:rPr sz="3164" spc="-4" dirty="0">
                <a:solidFill>
                  <a:srgbClr val="86382E"/>
                </a:solidFill>
                <a:latin typeface="Verdana"/>
                <a:cs typeface="Verdana"/>
              </a:rPr>
              <a:t>Purpose:</a:t>
            </a:r>
            <a:endParaRPr sz="3164" dirty="0">
              <a:latin typeface="Verdana"/>
              <a:cs typeface="Verdana"/>
            </a:endParaRPr>
          </a:p>
          <a:p>
            <a:pPr marL="431735" marR="1112153" indent="-422806">
              <a:buAutoNum type="arabicPeriod"/>
              <a:tabLst>
                <a:tab pos="573266" algn="l"/>
                <a:tab pos="1162603" algn="l"/>
              </a:tabLst>
            </a:pPr>
            <a:r>
              <a:rPr sz="3164" spc="-172" dirty="0">
                <a:latin typeface="Verdana"/>
                <a:cs typeface="Verdana"/>
              </a:rPr>
              <a:t>To	</a:t>
            </a:r>
            <a:r>
              <a:rPr sz="3164" spc="-7" dirty="0">
                <a:latin typeface="Verdana"/>
                <a:cs typeface="Verdana"/>
              </a:rPr>
              <a:t>Demonstrate </a:t>
            </a:r>
            <a:r>
              <a:rPr sz="3164" spc="-4" dirty="0">
                <a:latin typeface="Verdana"/>
                <a:cs typeface="Verdana"/>
              </a:rPr>
              <a:t>God's </a:t>
            </a:r>
            <a:r>
              <a:rPr sz="3164" spc="-7" dirty="0">
                <a:latin typeface="Verdana"/>
                <a:cs typeface="Verdana"/>
              </a:rPr>
              <a:t>Loving  </a:t>
            </a:r>
            <a:r>
              <a:rPr sz="3164" spc="-11" dirty="0">
                <a:latin typeface="Verdana"/>
                <a:cs typeface="Verdana"/>
              </a:rPr>
              <a:t>Relationship </a:t>
            </a:r>
            <a:r>
              <a:rPr sz="3164" spc="-4" dirty="0">
                <a:latin typeface="Verdana"/>
                <a:cs typeface="Verdana"/>
              </a:rPr>
              <a:t>With His </a:t>
            </a:r>
            <a:r>
              <a:rPr sz="3164" spc="-18" dirty="0">
                <a:latin typeface="Verdana"/>
                <a:cs typeface="Verdana"/>
              </a:rPr>
              <a:t>People</a:t>
            </a:r>
            <a:endParaRPr sz="3164" dirty="0">
              <a:latin typeface="Verdana"/>
              <a:cs typeface="Verdana"/>
            </a:endParaRPr>
          </a:p>
          <a:p>
            <a:pPr marL="572819" indent="-563890">
              <a:buAutoNum type="arabicPeriod"/>
              <a:tabLst>
                <a:tab pos="573266" algn="l"/>
                <a:tab pos="1162603" algn="l"/>
                <a:tab pos="2046165" algn="l"/>
                <a:tab pos="3321279" algn="l"/>
                <a:tab pos="3910618" algn="l"/>
              </a:tabLst>
            </a:pPr>
            <a:r>
              <a:rPr sz="3164" spc="-172" dirty="0">
                <a:latin typeface="Verdana"/>
                <a:cs typeface="Verdana"/>
              </a:rPr>
              <a:t>To	</a:t>
            </a:r>
            <a:r>
              <a:rPr sz="3164" spc="-4" dirty="0">
                <a:latin typeface="Verdana"/>
                <a:cs typeface="Verdana"/>
              </a:rPr>
              <a:t>Call	</a:t>
            </a:r>
            <a:r>
              <a:rPr sz="3164" spc="-11" dirty="0">
                <a:latin typeface="Verdana"/>
                <a:cs typeface="Verdana"/>
              </a:rPr>
              <a:t>Israel	</a:t>
            </a:r>
            <a:r>
              <a:rPr sz="3164" spc="-172" dirty="0">
                <a:latin typeface="Verdana"/>
                <a:cs typeface="Verdana"/>
              </a:rPr>
              <a:t>To	</a:t>
            </a:r>
            <a:r>
              <a:rPr sz="3164" spc="-11" dirty="0">
                <a:latin typeface="Verdana"/>
                <a:cs typeface="Verdana"/>
              </a:rPr>
              <a:t>Repentance</a:t>
            </a:r>
            <a:endParaRPr sz="3164" dirty="0">
              <a:latin typeface="Verdana"/>
              <a:cs typeface="Verdana"/>
            </a:endParaRPr>
          </a:p>
          <a:p>
            <a:pPr marL="8929" marR="3572">
              <a:lnSpc>
                <a:spcPct val="150000"/>
              </a:lnSpc>
              <a:tabLst>
                <a:tab pos="2016252" algn="l"/>
                <a:tab pos="4186535" algn="l"/>
              </a:tabLst>
            </a:pPr>
            <a:r>
              <a:rPr sz="3164" spc="-7" dirty="0">
                <a:solidFill>
                  <a:srgbClr val="86382E"/>
                </a:solidFill>
                <a:latin typeface="Verdana"/>
                <a:cs typeface="Verdana"/>
              </a:rPr>
              <a:t>Contemporaries: </a:t>
            </a:r>
            <a:r>
              <a:rPr sz="3164" spc="-4" dirty="0">
                <a:latin typeface="Verdana"/>
                <a:cs typeface="Verdana"/>
              </a:rPr>
              <a:t>Amos, Isaiah, Micah  </a:t>
            </a:r>
            <a:r>
              <a:rPr sz="3164" spc="-4" dirty="0">
                <a:solidFill>
                  <a:srgbClr val="86382E"/>
                </a:solidFill>
                <a:latin typeface="Verdana"/>
                <a:cs typeface="Verdana"/>
              </a:rPr>
              <a:t>Historical	</a:t>
            </a:r>
            <a:r>
              <a:rPr sz="3164" spc="-18" dirty="0">
                <a:solidFill>
                  <a:srgbClr val="86382E"/>
                </a:solidFill>
                <a:latin typeface="Verdana"/>
                <a:cs typeface="Verdana"/>
              </a:rPr>
              <a:t>Parallel:</a:t>
            </a:r>
            <a:r>
              <a:rPr sz="3164" dirty="0">
                <a:solidFill>
                  <a:srgbClr val="86382E"/>
                </a:solidFill>
                <a:latin typeface="Verdana"/>
                <a:cs typeface="Verdana"/>
              </a:rPr>
              <a:t> </a:t>
            </a:r>
            <a:r>
              <a:rPr sz="3164" dirty="0">
                <a:latin typeface="Verdana"/>
                <a:cs typeface="Verdana"/>
              </a:rPr>
              <a:t>2	</a:t>
            </a:r>
            <a:r>
              <a:rPr sz="3164" spc="-4" dirty="0">
                <a:latin typeface="Verdana"/>
                <a:cs typeface="Verdana"/>
              </a:rPr>
              <a:t>Kings</a:t>
            </a:r>
            <a:r>
              <a:rPr sz="3164" spc="-14" dirty="0">
                <a:latin typeface="Verdana"/>
                <a:cs typeface="Verdana"/>
              </a:rPr>
              <a:t> </a:t>
            </a:r>
            <a:r>
              <a:rPr sz="3164" spc="-4" dirty="0">
                <a:latin typeface="Verdana"/>
                <a:cs typeface="Verdana"/>
              </a:rPr>
              <a:t>13-17</a:t>
            </a:r>
            <a:endParaRPr sz="3164" dirty="0">
              <a:latin typeface="Verdana"/>
              <a:cs typeface="Verdana"/>
            </a:endParaRPr>
          </a:p>
        </p:txBody>
      </p:sp>
      <p:sp>
        <p:nvSpPr>
          <p:cNvPr id="5" name="object 2">
            <a:extLst>
              <a:ext uri="{FF2B5EF4-FFF2-40B4-BE49-F238E27FC236}">
                <a16:creationId xmlns="" xmlns:a16="http://schemas.microsoft.com/office/drawing/2014/main" id="{A216A379-2896-4EC7-BB1B-47097A564A57}"/>
              </a:ext>
            </a:extLst>
          </p:cNvPr>
          <p:cNvSpPr txBox="1">
            <a:spLocks noGrp="1"/>
          </p:cNvSpPr>
          <p:nvPr>
            <p:ph type="title"/>
          </p:nvPr>
        </p:nvSpPr>
        <p:spPr>
          <a:xfrm>
            <a:off x="1816245" y="434630"/>
            <a:ext cx="8553016" cy="840916"/>
          </a:xfrm>
          <a:prstGeom prst="rect">
            <a:avLst/>
          </a:prstGeom>
        </p:spPr>
        <p:txBody>
          <a:bodyPr vert="horz" wrap="square" lIns="0" tIns="9823" rIns="0" bIns="0" rtlCol="0" anchor="ctr">
            <a:spAutoFit/>
          </a:bodyPr>
          <a:lstStyle/>
          <a:p>
            <a:pPr marL="8929">
              <a:lnSpc>
                <a:spcPct val="100000"/>
              </a:lnSpc>
              <a:spcBef>
                <a:spcPts val="77"/>
              </a:spcBef>
            </a:pPr>
            <a:r>
              <a:rPr sz="5400" b="1" spc="-120" dirty="0"/>
              <a:t>Hosea</a:t>
            </a:r>
            <a:r>
              <a:rPr lang="en-US" sz="5400" b="1" spc="-120" dirty="0"/>
              <a:t> 1:1</a:t>
            </a:r>
            <a:endParaRPr sz="5400" b="1" dirty="0"/>
          </a:p>
        </p:txBody>
      </p:sp>
    </p:spTree>
    <p:extLst>
      <p:ext uri="{BB962C8B-B14F-4D97-AF65-F5344CB8AC3E}">
        <p14:creationId xmlns:p14="http://schemas.microsoft.com/office/powerpoint/2010/main" val="3633583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 xmlns:a16="http://schemas.microsoft.com/office/drawing/2014/main" id="{7C57FD6E-4E2E-4C25-AB84-56B531D38008}"/>
              </a:ext>
            </a:extLst>
          </p:cNvPr>
          <p:cNvSpPr txBox="1"/>
          <p:nvPr/>
        </p:nvSpPr>
        <p:spPr>
          <a:xfrm>
            <a:off x="2070030" y="1730171"/>
            <a:ext cx="9199950" cy="4850976"/>
          </a:xfrm>
          <a:prstGeom prst="rect">
            <a:avLst/>
          </a:prstGeom>
        </p:spPr>
        <p:txBody>
          <a:bodyPr vert="horz" wrap="square" lIns="0" tIns="250031" rIns="0" bIns="0" rtlCol="0">
            <a:spAutoFit/>
          </a:bodyPr>
          <a:lstStyle/>
          <a:p>
            <a:pPr marL="8929">
              <a:spcBef>
                <a:spcPts val="1969"/>
              </a:spcBef>
            </a:pPr>
            <a:r>
              <a:rPr sz="2812" spc="-4" dirty="0">
                <a:solidFill>
                  <a:srgbClr val="86382E"/>
                </a:solidFill>
                <a:latin typeface="Verdana"/>
                <a:cs typeface="Verdana"/>
              </a:rPr>
              <a:t>Date: </a:t>
            </a:r>
            <a:r>
              <a:rPr sz="2812" dirty="0">
                <a:latin typeface="Verdana"/>
                <a:cs typeface="Verdana"/>
              </a:rPr>
              <a:t>7</a:t>
            </a:r>
            <a:r>
              <a:rPr lang="en-US" sz="2812" dirty="0">
                <a:latin typeface="Verdana"/>
                <a:cs typeface="Verdana"/>
              </a:rPr>
              <a:t>65</a:t>
            </a:r>
            <a:r>
              <a:rPr sz="2812" dirty="0">
                <a:latin typeface="Verdana"/>
                <a:cs typeface="Verdana"/>
              </a:rPr>
              <a:t>-7</a:t>
            </a:r>
            <a:r>
              <a:rPr lang="en-US" sz="2812" dirty="0">
                <a:latin typeface="Verdana"/>
                <a:cs typeface="Verdana"/>
              </a:rPr>
              <a:t>55</a:t>
            </a:r>
            <a:r>
              <a:rPr sz="2812" spc="-4" dirty="0">
                <a:latin typeface="Verdana"/>
                <a:cs typeface="Verdana"/>
              </a:rPr>
              <a:t> </a:t>
            </a:r>
            <a:r>
              <a:rPr sz="2812" spc="-11" dirty="0">
                <a:latin typeface="Verdana"/>
                <a:cs typeface="Verdana"/>
              </a:rPr>
              <a:t>B.C.</a:t>
            </a:r>
            <a:endParaRPr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Prophesied </a:t>
            </a:r>
            <a:r>
              <a:rPr sz="2812" spc="-116" dirty="0">
                <a:solidFill>
                  <a:srgbClr val="86382E"/>
                </a:solidFill>
                <a:latin typeface="Verdana"/>
                <a:cs typeface="Verdana"/>
              </a:rPr>
              <a:t>To:</a:t>
            </a:r>
            <a:r>
              <a:rPr sz="2812" spc="11" dirty="0">
                <a:solidFill>
                  <a:srgbClr val="86382E"/>
                </a:solidFill>
                <a:latin typeface="Verdana"/>
                <a:cs typeface="Verdana"/>
              </a:rPr>
              <a:t> </a:t>
            </a:r>
            <a:r>
              <a:rPr sz="2812" spc="-11" dirty="0">
                <a:latin typeface="Verdana"/>
                <a:cs typeface="Verdana"/>
              </a:rPr>
              <a:t>Israel</a:t>
            </a:r>
            <a:r>
              <a:rPr sz="2812" spc="4" dirty="0">
                <a:latin typeface="Verdana"/>
                <a:cs typeface="Verdana"/>
              </a:rPr>
              <a:t> </a:t>
            </a:r>
            <a:r>
              <a:rPr sz="2812" spc="-4" dirty="0">
                <a:latin typeface="Verdana"/>
                <a:cs typeface="Verdana"/>
              </a:rPr>
              <a:t>(Northern	Kingdom)</a:t>
            </a:r>
            <a:endParaRPr lang="en-US"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Purpose:</a:t>
            </a:r>
            <a:endParaRPr sz="2812" dirty="0">
              <a:latin typeface="Verdana"/>
              <a:cs typeface="Verdana"/>
            </a:endParaRPr>
          </a:p>
          <a:p>
            <a:pPr marL="572819" indent="-563890">
              <a:buAutoNum type="arabicPeriod"/>
              <a:tabLst>
                <a:tab pos="573266" algn="l"/>
                <a:tab pos="1162603" algn="l"/>
                <a:tab pos="2046165" algn="l"/>
                <a:tab pos="3321279" algn="l"/>
                <a:tab pos="3910618" algn="l"/>
              </a:tabLst>
            </a:pPr>
            <a:r>
              <a:rPr lang="en-US" sz="2812" spc="-172" dirty="0">
                <a:latin typeface="Verdana"/>
                <a:cs typeface="Verdana"/>
              </a:rPr>
              <a:t>God’s Judgement on Israel</a:t>
            </a:r>
          </a:p>
          <a:p>
            <a:pPr marL="572819" indent="-563890">
              <a:buAutoNum type="arabicPeriod"/>
              <a:tabLst>
                <a:tab pos="573266" algn="l"/>
                <a:tab pos="1162603" algn="l"/>
                <a:tab pos="2046165" algn="l"/>
                <a:tab pos="3321279" algn="l"/>
                <a:tab pos="3910618" algn="l"/>
              </a:tabLst>
            </a:pPr>
            <a:r>
              <a:rPr lang="en-US" sz="2812" spc="-172" dirty="0">
                <a:latin typeface="Verdana"/>
                <a:cs typeface="Verdana"/>
              </a:rPr>
              <a:t>The sin of Israel are great</a:t>
            </a:r>
            <a:endParaRPr sz="2812" dirty="0">
              <a:latin typeface="Verdana"/>
              <a:cs typeface="Verdana"/>
            </a:endParaRPr>
          </a:p>
          <a:p>
            <a:pPr marL="8929" marR="3572">
              <a:lnSpc>
                <a:spcPct val="150000"/>
              </a:lnSpc>
              <a:tabLst>
                <a:tab pos="2016252" algn="l"/>
                <a:tab pos="4186535" algn="l"/>
              </a:tabLst>
            </a:pPr>
            <a:r>
              <a:rPr sz="2812" spc="-7" dirty="0">
                <a:solidFill>
                  <a:srgbClr val="86382E"/>
                </a:solidFill>
                <a:latin typeface="Verdana"/>
                <a:cs typeface="Verdana"/>
              </a:rPr>
              <a:t>Contemporaries: </a:t>
            </a:r>
            <a:endParaRPr lang="en-US" sz="2812" spc="-7" dirty="0">
              <a:solidFill>
                <a:srgbClr val="86382E"/>
              </a:solidFill>
              <a:latin typeface="Verdana"/>
              <a:cs typeface="Verdana"/>
            </a:endParaRPr>
          </a:p>
          <a:p>
            <a:pPr marL="8929" marR="3572">
              <a:lnSpc>
                <a:spcPct val="150000"/>
              </a:lnSpc>
              <a:tabLst>
                <a:tab pos="2016252" algn="l"/>
                <a:tab pos="4186535" algn="l"/>
              </a:tabLst>
            </a:pPr>
            <a:r>
              <a:rPr lang="en-US" sz="2812" spc="-4" dirty="0">
                <a:latin typeface="Verdana"/>
                <a:cs typeface="Verdana"/>
              </a:rPr>
              <a:t>After: Obadiah, Joel, and Jonah</a:t>
            </a:r>
          </a:p>
          <a:p>
            <a:pPr marL="8929" marR="3572">
              <a:lnSpc>
                <a:spcPct val="150000"/>
              </a:lnSpc>
              <a:tabLst>
                <a:tab pos="2016252" algn="l"/>
                <a:tab pos="4186535" algn="l"/>
              </a:tabLst>
            </a:pPr>
            <a:r>
              <a:rPr lang="en-US" sz="2812" spc="-4" dirty="0">
                <a:latin typeface="Verdana"/>
                <a:cs typeface="Verdana"/>
              </a:rPr>
              <a:t>Before: Hosea, Micah, and Isaiah</a:t>
            </a:r>
            <a:endParaRPr sz="2812" dirty="0">
              <a:latin typeface="Verdana"/>
              <a:cs typeface="Verdana"/>
            </a:endParaRPr>
          </a:p>
        </p:txBody>
      </p:sp>
      <p:sp>
        <p:nvSpPr>
          <p:cNvPr id="5" name="object 2">
            <a:extLst>
              <a:ext uri="{FF2B5EF4-FFF2-40B4-BE49-F238E27FC236}">
                <a16:creationId xmlns="" xmlns:a16="http://schemas.microsoft.com/office/drawing/2014/main" id="{A216A379-2896-4EC7-BB1B-47097A564A57}"/>
              </a:ext>
            </a:extLst>
          </p:cNvPr>
          <p:cNvSpPr txBox="1">
            <a:spLocks noGrp="1"/>
          </p:cNvSpPr>
          <p:nvPr>
            <p:ph type="title"/>
          </p:nvPr>
        </p:nvSpPr>
        <p:spPr>
          <a:xfrm>
            <a:off x="1816245" y="708950"/>
            <a:ext cx="8553016" cy="840916"/>
          </a:xfrm>
          <a:prstGeom prst="rect">
            <a:avLst/>
          </a:prstGeom>
        </p:spPr>
        <p:txBody>
          <a:bodyPr vert="horz" wrap="square" lIns="0" tIns="9823" rIns="0" bIns="0" rtlCol="0" anchor="ctr">
            <a:spAutoFit/>
          </a:bodyPr>
          <a:lstStyle/>
          <a:p>
            <a:pPr marL="8929">
              <a:lnSpc>
                <a:spcPct val="100000"/>
              </a:lnSpc>
              <a:spcBef>
                <a:spcPts val="77"/>
              </a:spcBef>
            </a:pPr>
            <a:r>
              <a:rPr lang="en-US" sz="5400" b="1" spc="-120" dirty="0"/>
              <a:t>Amos 1:1</a:t>
            </a:r>
            <a:endParaRPr sz="5400" b="1" dirty="0"/>
          </a:p>
        </p:txBody>
      </p:sp>
    </p:spTree>
    <p:extLst>
      <p:ext uri="{BB962C8B-B14F-4D97-AF65-F5344CB8AC3E}">
        <p14:creationId xmlns:p14="http://schemas.microsoft.com/office/powerpoint/2010/main" val="2713959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 xmlns:a16="http://schemas.microsoft.com/office/drawing/2014/main" id="{7C57FD6E-4E2E-4C25-AB84-56B531D38008}"/>
              </a:ext>
            </a:extLst>
          </p:cNvPr>
          <p:cNvSpPr txBox="1"/>
          <p:nvPr/>
        </p:nvSpPr>
        <p:spPr>
          <a:xfrm>
            <a:off x="1508759" y="1775891"/>
            <a:ext cx="9715501" cy="4307622"/>
          </a:xfrm>
          <a:prstGeom prst="rect">
            <a:avLst/>
          </a:prstGeom>
        </p:spPr>
        <p:txBody>
          <a:bodyPr vert="horz" wrap="square" lIns="0" tIns="250031" rIns="0" bIns="0" rtlCol="0">
            <a:spAutoFit/>
          </a:bodyPr>
          <a:lstStyle/>
          <a:p>
            <a:pPr marL="410751" indent="-401822">
              <a:spcBef>
                <a:spcPts val="1969"/>
              </a:spcBef>
              <a:buFont typeface="Arial" panose="020B0604020202020204" pitchFamily="34" charset="0"/>
              <a:buChar char="•"/>
            </a:pPr>
            <a:r>
              <a:rPr lang="en-US" sz="2812" dirty="0">
                <a:latin typeface="Verdana"/>
                <a:cs typeface="Verdana"/>
              </a:rPr>
              <a:t>II Kings 14:23-24 &amp; I Kings 13:33	</a:t>
            </a:r>
          </a:p>
          <a:p>
            <a:pPr marL="8929" lvl="7">
              <a:spcBef>
                <a:spcPts val="1969"/>
              </a:spcBef>
            </a:pPr>
            <a:r>
              <a:rPr lang="en-US" sz="2812" dirty="0">
                <a:latin typeface="Verdana"/>
                <a:cs typeface="Verdana"/>
              </a:rPr>
              <a:t>			King Amaziah did evil in the </a:t>
            </a:r>
            <a:r>
              <a:rPr lang="en-US" sz="2812" dirty="0" smtClean="0">
                <a:latin typeface="Verdana"/>
                <a:cs typeface="Verdana"/>
              </a:rPr>
              <a:t>eyes of </a:t>
            </a:r>
            <a:r>
              <a:rPr lang="en-US" sz="2812" dirty="0">
                <a:latin typeface="Verdana"/>
                <a:cs typeface="Verdana"/>
              </a:rPr>
              <a:t>the Lord</a:t>
            </a:r>
          </a:p>
          <a:p>
            <a:pPr marL="8929" lvl="7">
              <a:spcBef>
                <a:spcPts val="1969"/>
              </a:spcBef>
            </a:pPr>
            <a:r>
              <a:rPr lang="en-US" sz="2812" dirty="0">
                <a:latin typeface="Verdana"/>
                <a:cs typeface="Verdana"/>
              </a:rPr>
              <a:t>			Appointed Priest from all sorts of </a:t>
            </a:r>
            <a:r>
              <a:rPr lang="en-US" sz="2812" dirty="0" smtClean="0">
                <a:latin typeface="Verdana"/>
                <a:cs typeface="Verdana"/>
              </a:rPr>
              <a:t>people </a:t>
            </a:r>
            <a:endParaRPr lang="en-US" sz="2812" dirty="0">
              <a:latin typeface="Verdana"/>
              <a:cs typeface="Verdana"/>
            </a:endParaRPr>
          </a:p>
          <a:p>
            <a:pPr marL="410751" indent="-401822">
              <a:spcBef>
                <a:spcPts val="1969"/>
              </a:spcBef>
              <a:buFont typeface="Arial" panose="020B0604020202020204" pitchFamily="34" charset="0"/>
              <a:buChar char="•"/>
            </a:pPr>
            <a:r>
              <a:rPr lang="en-US" sz="2812" dirty="0">
                <a:latin typeface="Verdana"/>
                <a:cs typeface="Verdana"/>
              </a:rPr>
              <a:t>II Chronicles 27:1-2</a:t>
            </a:r>
          </a:p>
          <a:p>
            <a:pPr marL="8929">
              <a:spcBef>
                <a:spcPts val="1969"/>
              </a:spcBef>
            </a:pPr>
            <a:r>
              <a:rPr lang="en-US" sz="2812" dirty="0">
                <a:latin typeface="Verdana"/>
                <a:cs typeface="Verdana"/>
              </a:rPr>
              <a:t>			Jotham did what was right, but the 			</a:t>
            </a:r>
            <a:r>
              <a:rPr lang="en-US" sz="2812" dirty="0" smtClean="0">
                <a:latin typeface="Verdana"/>
                <a:cs typeface="Verdana"/>
              </a:rPr>
              <a:t>				people </a:t>
            </a:r>
            <a:r>
              <a:rPr lang="en-US" sz="2812" dirty="0">
                <a:latin typeface="Verdana"/>
                <a:cs typeface="Verdana"/>
              </a:rPr>
              <a:t>continued in their corrupt 				</a:t>
            </a:r>
            <a:r>
              <a:rPr lang="en-US" sz="2812" dirty="0" smtClean="0">
                <a:latin typeface="Verdana"/>
                <a:cs typeface="Verdana"/>
              </a:rPr>
              <a:t>				practices</a:t>
            </a:r>
            <a:endParaRPr lang="en-US" sz="2812" dirty="0">
              <a:latin typeface="Verdana"/>
              <a:cs typeface="Verdana"/>
            </a:endParaRPr>
          </a:p>
        </p:txBody>
      </p:sp>
      <p:sp>
        <p:nvSpPr>
          <p:cNvPr id="5" name="object 2">
            <a:extLst>
              <a:ext uri="{FF2B5EF4-FFF2-40B4-BE49-F238E27FC236}">
                <a16:creationId xmlns="" xmlns:a16="http://schemas.microsoft.com/office/drawing/2014/main" id="{A216A379-2896-4EC7-BB1B-47097A564A57}"/>
              </a:ext>
            </a:extLst>
          </p:cNvPr>
          <p:cNvSpPr txBox="1">
            <a:spLocks noGrp="1"/>
          </p:cNvSpPr>
          <p:nvPr>
            <p:ph type="title"/>
          </p:nvPr>
        </p:nvSpPr>
        <p:spPr>
          <a:xfrm>
            <a:off x="1816245" y="708950"/>
            <a:ext cx="8553016" cy="840916"/>
          </a:xfrm>
          <a:prstGeom prst="rect">
            <a:avLst/>
          </a:prstGeom>
        </p:spPr>
        <p:txBody>
          <a:bodyPr vert="horz" wrap="square" lIns="0" tIns="9823" rIns="0" bIns="0" rtlCol="0" anchor="ctr">
            <a:spAutoFit/>
          </a:bodyPr>
          <a:lstStyle/>
          <a:p>
            <a:pPr marL="8929">
              <a:lnSpc>
                <a:spcPct val="100000"/>
              </a:lnSpc>
              <a:spcBef>
                <a:spcPts val="77"/>
              </a:spcBef>
            </a:pPr>
            <a:r>
              <a:rPr lang="en-US" sz="5400" b="1" spc="-120" dirty="0"/>
              <a:t>What Happened?</a:t>
            </a:r>
            <a:endParaRPr sz="5400" b="1" dirty="0"/>
          </a:p>
        </p:txBody>
      </p:sp>
    </p:spTree>
    <p:extLst>
      <p:ext uri="{BB962C8B-B14F-4D97-AF65-F5344CB8AC3E}">
        <p14:creationId xmlns:p14="http://schemas.microsoft.com/office/powerpoint/2010/main" val="2285958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35963"/>
          </a:xfrm>
        </p:spPr>
        <p:txBody>
          <a:bodyPr>
            <a:normAutofit/>
          </a:bodyPr>
          <a:lstStyle/>
          <a:p>
            <a:r>
              <a:rPr lang="en-US" sz="5400" b="1" dirty="0" smtClean="0"/>
              <a:t>The Book of Hosea</a:t>
            </a:r>
            <a:endParaRPr lang="en-US" sz="5400" b="1" dirty="0"/>
          </a:p>
        </p:txBody>
      </p:sp>
      <p:sp>
        <p:nvSpPr>
          <p:cNvPr id="3" name="Content Placeholder 2"/>
          <p:cNvSpPr>
            <a:spLocks noGrp="1"/>
          </p:cNvSpPr>
          <p:nvPr>
            <p:ph sz="quarter" idx="13"/>
          </p:nvPr>
        </p:nvSpPr>
        <p:spPr>
          <a:xfrm>
            <a:off x="913774" y="1554480"/>
            <a:ext cx="10363826" cy="4236719"/>
          </a:xfrm>
        </p:spPr>
        <p:txBody>
          <a:bodyPr/>
          <a:lstStyle/>
          <a:p>
            <a:r>
              <a:rPr lang="en-US" sz="2400" b="1" dirty="0"/>
              <a:t>Question 2: </a:t>
            </a:r>
            <a:r>
              <a:rPr lang="en-US" sz="2400" dirty="0"/>
              <a:t>Describe the marriage of Hosea and Gomer, including their reunion.</a:t>
            </a:r>
            <a:r>
              <a:rPr lang="en-US" sz="2400" b="1" dirty="0"/>
              <a:t> </a:t>
            </a:r>
            <a:endParaRPr lang="en-US" sz="2400" dirty="0"/>
          </a:p>
          <a:p>
            <a:r>
              <a:rPr lang="en-US" sz="2400" b="1" dirty="0"/>
              <a:t>Question 3: </a:t>
            </a:r>
            <a:r>
              <a:rPr lang="en-US" sz="2400" dirty="0"/>
              <a:t>According to Hosea 4, why were the people destroyed whose fault was it? </a:t>
            </a:r>
          </a:p>
          <a:p>
            <a:r>
              <a:rPr lang="en-US" sz="2400" b="1" dirty="0"/>
              <a:t>Question 4: </a:t>
            </a:r>
            <a:r>
              <a:rPr lang="en-US" sz="2400" dirty="0"/>
              <a:t>What type of spirit did Israel develop (Hosea 5:4)?</a:t>
            </a:r>
          </a:p>
          <a:p>
            <a:r>
              <a:rPr lang="en-US" sz="2400" b="1" dirty="0"/>
              <a:t>Question 5: In Hosea 7:8-16</a:t>
            </a:r>
            <a:r>
              <a:rPr lang="en-US" sz="2400" dirty="0"/>
              <a:t> Israel is described as a cake, hair, a dove, and a bow.  Find each image and be prepared to explain its meaning</a:t>
            </a:r>
            <a:r>
              <a:rPr lang="en-US" dirty="0"/>
              <a:t>. </a:t>
            </a:r>
          </a:p>
          <a:p>
            <a:endParaRPr lang="en-US" dirty="0"/>
          </a:p>
        </p:txBody>
      </p:sp>
    </p:spTree>
    <p:extLst>
      <p:ext uri="{BB962C8B-B14F-4D97-AF65-F5344CB8AC3E}">
        <p14:creationId xmlns:p14="http://schemas.microsoft.com/office/powerpoint/2010/main" val="3595499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58823"/>
          </a:xfrm>
        </p:spPr>
        <p:txBody>
          <a:bodyPr>
            <a:normAutofit/>
          </a:bodyPr>
          <a:lstStyle/>
          <a:p>
            <a:r>
              <a:rPr lang="en-US" sz="5400" b="1" dirty="0"/>
              <a:t>The Book of Hosea</a:t>
            </a:r>
            <a:endParaRPr lang="en-US" sz="5400" dirty="0"/>
          </a:p>
        </p:txBody>
      </p:sp>
      <p:sp>
        <p:nvSpPr>
          <p:cNvPr id="3" name="Content Placeholder 2"/>
          <p:cNvSpPr>
            <a:spLocks noGrp="1"/>
          </p:cNvSpPr>
          <p:nvPr>
            <p:ph sz="quarter" idx="13"/>
          </p:nvPr>
        </p:nvSpPr>
        <p:spPr>
          <a:xfrm>
            <a:off x="913774" y="1577340"/>
            <a:ext cx="10363826" cy="4213859"/>
          </a:xfrm>
        </p:spPr>
        <p:txBody>
          <a:bodyPr>
            <a:normAutofit/>
          </a:bodyPr>
          <a:lstStyle/>
          <a:p>
            <a:r>
              <a:rPr lang="en-US" sz="3200" b="1" dirty="0"/>
              <a:t>Question 6: </a:t>
            </a:r>
            <a:r>
              <a:rPr lang="en-US" sz="3200" dirty="0"/>
              <a:t>List all that God had done for Israel from 11:1-4.  Read also </a:t>
            </a:r>
            <a:r>
              <a:rPr lang="en-US" sz="3200" dirty="0" smtClean="0"/>
              <a:t>11:8-9</a:t>
            </a:r>
          </a:p>
          <a:p>
            <a:endParaRPr lang="en-US" sz="3200" dirty="0"/>
          </a:p>
          <a:p>
            <a:r>
              <a:rPr lang="en-US" sz="3200" b="1" dirty="0"/>
              <a:t>Question 7: </a:t>
            </a:r>
            <a:r>
              <a:rPr lang="en-US" sz="3200" dirty="0"/>
              <a:t>When did Israel die (13:1)?  Use Isaiah 44:9-20 to explain the foolishness of idolatry.</a:t>
            </a:r>
          </a:p>
        </p:txBody>
      </p:sp>
    </p:spTree>
    <p:extLst>
      <p:ext uri="{BB962C8B-B14F-4D97-AF65-F5344CB8AC3E}">
        <p14:creationId xmlns:p14="http://schemas.microsoft.com/office/powerpoint/2010/main" val="345130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fontScale="90000"/>
          </a:bodyPr>
          <a:lstStyle/>
          <a:p>
            <a:pPr algn="ctr"/>
            <a:r>
              <a:rPr lang="en-US" sz="5400" b="1" dirty="0" smtClean="0"/>
              <a:t>Review the Book of Hosea</a:t>
            </a:r>
            <a:endParaRPr lang="en-US" sz="5400" b="1" dirty="0"/>
          </a:p>
        </p:txBody>
      </p:sp>
      <p:sp>
        <p:nvSpPr>
          <p:cNvPr id="3" name="Content Placeholder 2"/>
          <p:cNvSpPr>
            <a:spLocks noGrp="1"/>
          </p:cNvSpPr>
          <p:nvPr>
            <p:ph idx="4294967295"/>
          </p:nvPr>
        </p:nvSpPr>
        <p:spPr>
          <a:xfrm>
            <a:off x="2030681" y="1140031"/>
            <a:ext cx="8622079" cy="5189517"/>
          </a:xfrm>
          <a:prstGeom prst="rect">
            <a:avLst/>
          </a:prstGeom>
        </p:spPr>
        <p:txBody>
          <a:bodyPr>
            <a:normAutofit fontScale="92500" lnSpcReduction="10000"/>
          </a:bodyPr>
          <a:lstStyle/>
          <a:p>
            <a:r>
              <a:rPr lang="en-US" sz="2400" dirty="0"/>
              <a:t>Hosea was a living example of the lesson intended for Israel.  </a:t>
            </a:r>
            <a:endParaRPr lang="en-US" sz="2400" dirty="0" smtClean="0"/>
          </a:p>
          <a:p>
            <a:pPr marL="0" indent="0">
              <a:buNone/>
            </a:pPr>
            <a:endParaRPr lang="en-US" sz="1200" dirty="0" smtClean="0"/>
          </a:p>
          <a:p>
            <a:r>
              <a:rPr lang="en-US" sz="2400" dirty="0" smtClean="0"/>
              <a:t>The </a:t>
            </a:r>
            <a:r>
              <a:rPr lang="en-US" sz="2400" dirty="0"/>
              <a:t>tender loving God was offering one last chance for restoration to Israel which had committed spiritual </a:t>
            </a:r>
            <a:r>
              <a:rPr lang="en-US" sz="2400" dirty="0" smtClean="0"/>
              <a:t>adultery</a:t>
            </a:r>
          </a:p>
          <a:p>
            <a:pPr marL="0" indent="0">
              <a:buNone/>
            </a:pPr>
            <a:endParaRPr lang="en-US" sz="1200" dirty="0" smtClean="0"/>
          </a:p>
          <a:p>
            <a:r>
              <a:rPr lang="en-US" sz="2400" dirty="0" smtClean="0"/>
              <a:t>The </a:t>
            </a:r>
            <a:r>
              <a:rPr lang="en-US" sz="2400" dirty="0"/>
              <a:t>righteousness of God is portrayed in Hosea.  Although doom of wicked nation of Israel is announced, Hosea often speaks of the loving-kindness of the Lord.  </a:t>
            </a:r>
            <a:endParaRPr lang="en-US" sz="2400" dirty="0" smtClean="0"/>
          </a:p>
          <a:p>
            <a:pPr marL="0" indent="0">
              <a:buNone/>
            </a:pPr>
            <a:endParaRPr lang="en-US" sz="1200" dirty="0" smtClean="0"/>
          </a:p>
          <a:p>
            <a:r>
              <a:rPr lang="en-US" sz="2400" dirty="0" smtClean="0"/>
              <a:t>God </a:t>
            </a:r>
            <a:r>
              <a:rPr lang="en-US" sz="2400" dirty="0"/>
              <a:t>loved His people, but Israel had sown to the wind and deserved to reap the whirlwind.  </a:t>
            </a:r>
          </a:p>
          <a:p>
            <a:endParaRPr lang="en-US" dirty="0"/>
          </a:p>
        </p:txBody>
      </p:sp>
    </p:spTree>
    <p:extLst>
      <p:ext uri="{BB962C8B-B14F-4D97-AF65-F5344CB8AC3E}">
        <p14:creationId xmlns:p14="http://schemas.microsoft.com/office/powerpoint/2010/main" val="2579971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30223"/>
          </a:xfrm>
        </p:spPr>
        <p:txBody>
          <a:bodyPr>
            <a:normAutofit fontScale="90000"/>
          </a:bodyPr>
          <a:lstStyle/>
          <a:p>
            <a:r>
              <a:rPr lang="en-US" sz="5400" b="1" dirty="0"/>
              <a:t>The Book of </a:t>
            </a:r>
            <a:r>
              <a:rPr lang="en-US" sz="5400" b="1" dirty="0" smtClean="0"/>
              <a:t>Amos</a:t>
            </a:r>
            <a:endParaRPr lang="en-US" sz="5400" dirty="0"/>
          </a:p>
        </p:txBody>
      </p:sp>
      <p:sp>
        <p:nvSpPr>
          <p:cNvPr id="3" name="Content Placeholder 2"/>
          <p:cNvSpPr>
            <a:spLocks noGrp="1"/>
          </p:cNvSpPr>
          <p:nvPr>
            <p:ph sz="quarter" idx="13"/>
          </p:nvPr>
        </p:nvSpPr>
        <p:spPr>
          <a:xfrm>
            <a:off x="913774" y="1554480"/>
            <a:ext cx="10363826" cy="4892040"/>
          </a:xfrm>
        </p:spPr>
        <p:txBody>
          <a:bodyPr>
            <a:normAutofit/>
          </a:bodyPr>
          <a:lstStyle/>
          <a:p>
            <a:r>
              <a:rPr lang="en-US" sz="2400" b="1" dirty="0"/>
              <a:t>Question 8: How were the sins of Judah different from the sins of the other nations? (2:4)</a:t>
            </a:r>
            <a:endParaRPr lang="en-US" sz="2400" dirty="0"/>
          </a:p>
          <a:p>
            <a:r>
              <a:rPr lang="en-US" sz="2400" b="1" dirty="0"/>
              <a:t>Question 9: Read Amos 3:3-6</a:t>
            </a:r>
            <a:r>
              <a:rPr lang="en-US" sz="2400" dirty="0"/>
              <a:t> carefully.  These are points of common sense, but what is the lesson Amos is teaching?  </a:t>
            </a:r>
          </a:p>
          <a:p>
            <a:r>
              <a:rPr lang="en-US" sz="2400" b="1" dirty="0"/>
              <a:t>Question 10: </a:t>
            </a:r>
            <a:r>
              <a:rPr lang="en-US" sz="2400" dirty="0"/>
              <a:t>List the characteristics of those in ease at Zion</a:t>
            </a:r>
            <a:r>
              <a:rPr lang="en-US" sz="2400" dirty="0" smtClean="0"/>
              <a:t>.</a:t>
            </a:r>
          </a:p>
          <a:p>
            <a:r>
              <a:rPr lang="en-US" sz="2400" b="1" dirty="0"/>
              <a:t>Question 11: </a:t>
            </a:r>
            <a:r>
              <a:rPr lang="en-US" sz="2400" dirty="0"/>
              <a:t>Why were the people anxious for the New Moon and Sabbath to be over? (Amos 8:5,6)</a:t>
            </a:r>
          </a:p>
          <a:p>
            <a:r>
              <a:rPr lang="en-US" sz="2400" b="1" dirty="0"/>
              <a:t>What is the lesson for us today? </a:t>
            </a:r>
            <a:endParaRPr lang="en-US" sz="2400" dirty="0"/>
          </a:p>
          <a:p>
            <a:r>
              <a:rPr lang="en-US" sz="2400" b="1" dirty="0"/>
              <a:t>Question 12: </a:t>
            </a:r>
            <a:r>
              <a:rPr lang="en-US" sz="2400" dirty="0"/>
              <a:t>Describe how Amos 9:11-15 is fulfilled today. </a:t>
            </a:r>
          </a:p>
          <a:p>
            <a:endParaRPr lang="en-US" dirty="0"/>
          </a:p>
        </p:txBody>
      </p:sp>
    </p:spTree>
    <p:extLst>
      <p:ext uri="{BB962C8B-B14F-4D97-AF65-F5344CB8AC3E}">
        <p14:creationId xmlns:p14="http://schemas.microsoft.com/office/powerpoint/2010/main" val="3610991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 xmlns:a16="http://schemas.microsoft.com/office/drawing/2014/main" id="{7C57FD6E-4E2E-4C25-AB84-56B531D38008}"/>
              </a:ext>
            </a:extLst>
          </p:cNvPr>
          <p:cNvSpPr txBox="1"/>
          <p:nvPr/>
        </p:nvSpPr>
        <p:spPr>
          <a:xfrm>
            <a:off x="2502917" y="1775892"/>
            <a:ext cx="7612559" cy="4753705"/>
          </a:xfrm>
          <a:prstGeom prst="rect">
            <a:avLst/>
          </a:prstGeom>
        </p:spPr>
        <p:txBody>
          <a:bodyPr vert="horz" wrap="square" lIns="0" tIns="250031" rIns="0" bIns="0" rtlCol="0">
            <a:spAutoFit/>
          </a:bodyPr>
          <a:lstStyle/>
          <a:p>
            <a:pPr marL="321457" lvl="1" indent="-321457">
              <a:buFont typeface="Arial" panose="020B0604020202020204" pitchFamily="34" charset="0"/>
              <a:buChar char="•"/>
            </a:pPr>
            <a:r>
              <a:rPr lang="en-US" sz="2250" dirty="0"/>
              <a:t>Don’t Depend on You			</a:t>
            </a:r>
            <a:r>
              <a:rPr lang="en-US" sz="2250" b="1" dirty="0"/>
              <a:t>Proverbs 3:5</a:t>
            </a:r>
            <a:r>
              <a:rPr lang="en-US" sz="2250" dirty="0"/>
              <a:t>	</a:t>
            </a:r>
          </a:p>
          <a:p>
            <a:pPr marL="321457" lvl="1" indent="-321457">
              <a:buFont typeface="Arial" panose="020B0604020202020204" pitchFamily="34" charset="0"/>
              <a:buChar char="•"/>
            </a:pPr>
            <a:endParaRPr lang="en-US" sz="2250" dirty="0"/>
          </a:p>
          <a:p>
            <a:pPr marL="321457" lvl="2" indent="-321457">
              <a:buFont typeface="Arial" panose="020B0604020202020204" pitchFamily="34" charset="0"/>
              <a:buChar char="•"/>
            </a:pPr>
            <a:r>
              <a:rPr lang="en-US" sz="2250" dirty="0"/>
              <a:t>Cry out to God					</a:t>
            </a:r>
            <a:r>
              <a:rPr lang="en-US" sz="2250" b="1" dirty="0"/>
              <a:t>Proverbs 3:6</a:t>
            </a:r>
            <a:r>
              <a:rPr lang="en-US" sz="2250" dirty="0"/>
              <a:t>	</a:t>
            </a:r>
          </a:p>
          <a:p>
            <a:pPr marL="321457" lvl="2" indent="-321457">
              <a:buFont typeface="Arial" panose="020B0604020202020204" pitchFamily="34" charset="0"/>
              <a:buChar char="•"/>
            </a:pPr>
            <a:endParaRPr lang="en-US" sz="2250" dirty="0"/>
          </a:p>
          <a:p>
            <a:pPr marL="321457" lvl="2" indent="-321457">
              <a:buFont typeface="Arial" panose="020B0604020202020204" pitchFamily="34" charset="0"/>
              <a:buChar char="•"/>
            </a:pPr>
            <a:r>
              <a:rPr lang="en-US" sz="2250" dirty="0"/>
              <a:t>Run from Evil						</a:t>
            </a:r>
            <a:r>
              <a:rPr lang="en-US" sz="2250" b="1" dirty="0"/>
              <a:t>2 Timothy 2:22</a:t>
            </a:r>
          </a:p>
          <a:p>
            <a:pPr marL="321457" lvl="2" indent="-321457">
              <a:buFont typeface="Arial" panose="020B0604020202020204" pitchFamily="34" charset="0"/>
              <a:buChar char="•"/>
            </a:pPr>
            <a:endParaRPr lang="en-US" sz="2250" dirty="0"/>
          </a:p>
          <a:p>
            <a:pPr marL="321457" lvl="1" indent="-321457">
              <a:buFont typeface="Arial" panose="020B0604020202020204" pitchFamily="34" charset="0"/>
              <a:buChar char="•"/>
            </a:pPr>
            <a:r>
              <a:rPr lang="en-US" sz="2250" dirty="0"/>
              <a:t>Put God First in Your Life		</a:t>
            </a:r>
            <a:r>
              <a:rPr lang="en-US" sz="2250" b="1" dirty="0"/>
              <a:t>Proverbs 3:9-10</a:t>
            </a:r>
          </a:p>
          <a:p>
            <a:pPr lvl="1"/>
            <a:r>
              <a:rPr lang="en-US" sz="2250" dirty="0"/>
              <a:t>	</a:t>
            </a:r>
          </a:p>
          <a:p>
            <a:pPr marL="321457" lvl="1" indent="-321457">
              <a:buFont typeface="Arial" panose="020B0604020202020204" pitchFamily="34" charset="0"/>
              <a:buChar char="•"/>
            </a:pPr>
            <a:r>
              <a:rPr lang="en-US" sz="2250" dirty="0"/>
              <a:t>Check Yourself by God’s Word </a:t>
            </a:r>
            <a:r>
              <a:rPr lang="en-US" sz="2250" b="1" dirty="0"/>
              <a:t>Jeremiah 17:9</a:t>
            </a:r>
          </a:p>
          <a:p>
            <a:pPr lvl="1"/>
            <a:endParaRPr lang="en-US" sz="2250" dirty="0"/>
          </a:p>
          <a:p>
            <a:pPr marL="321457" lvl="1" indent="-321457">
              <a:buFont typeface="Arial" panose="020B0604020202020204" pitchFamily="34" charset="0"/>
              <a:buChar char="•"/>
            </a:pPr>
            <a:r>
              <a:rPr lang="en-US" sz="2250" dirty="0"/>
              <a:t>Rest in God’s Love 				</a:t>
            </a:r>
            <a:r>
              <a:rPr lang="en-US" sz="2250" b="1" dirty="0"/>
              <a:t>Proverbs 3:12</a:t>
            </a:r>
            <a:r>
              <a:rPr lang="en-US" sz="2250" dirty="0"/>
              <a:t>	 </a:t>
            </a:r>
            <a:r>
              <a:rPr lang="en-US" sz="2250" b="1" dirty="0"/>
              <a:t>	</a:t>
            </a:r>
            <a:endParaRPr lang="en-US" sz="2250" dirty="0"/>
          </a:p>
          <a:p>
            <a:pPr lvl="2"/>
            <a:endParaRPr lang="en-US" sz="2250" dirty="0"/>
          </a:p>
          <a:p>
            <a:pPr marL="321457" lvl="2" indent="-321457">
              <a:buFont typeface="Arial" panose="020B0604020202020204" pitchFamily="34" charset="0"/>
              <a:buChar char="•"/>
            </a:pPr>
            <a:endParaRPr lang="en-US" sz="2250" dirty="0"/>
          </a:p>
        </p:txBody>
      </p:sp>
      <p:sp>
        <p:nvSpPr>
          <p:cNvPr id="5" name="object 2">
            <a:extLst>
              <a:ext uri="{FF2B5EF4-FFF2-40B4-BE49-F238E27FC236}">
                <a16:creationId xmlns="" xmlns:a16="http://schemas.microsoft.com/office/drawing/2014/main" id="{A216A379-2896-4EC7-BB1B-47097A564A57}"/>
              </a:ext>
            </a:extLst>
          </p:cNvPr>
          <p:cNvSpPr txBox="1">
            <a:spLocks noGrp="1"/>
          </p:cNvSpPr>
          <p:nvPr>
            <p:ph type="title"/>
          </p:nvPr>
        </p:nvSpPr>
        <p:spPr>
          <a:xfrm>
            <a:off x="1816245" y="372383"/>
            <a:ext cx="8553016" cy="1514049"/>
          </a:xfrm>
          <a:prstGeom prst="rect">
            <a:avLst/>
          </a:prstGeom>
        </p:spPr>
        <p:txBody>
          <a:bodyPr vert="horz" wrap="square" lIns="0" tIns="9823" rIns="0" bIns="0" rtlCol="0" anchor="ctr">
            <a:spAutoFit/>
          </a:bodyPr>
          <a:lstStyle/>
          <a:p>
            <a:pPr marL="8929">
              <a:lnSpc>
                <a:spcPct val="100000"/>
              </a:lnSpc>
              <a:spcBef>
                <a:spcPts val="77"/>
              </a:spcBef>
            </a:pPr>
            <a:r>
              <a:rPr lang="en-US" sz="4887" spc="-120" dirty="0"/>
              <a:t>How do we overcome us depending on us</a:t>
            </a:r>
            <a:endParaRPr sz="4887" dirty="0"/>
          </a:p>
        </p:txBody>
      </p:sp>
    </p:spTree>
    <p:extLst>
      <p:ext uri="{BB962C8B-B14F-4D97-AF65-F5344CB8AC3E}">
        <p14:creationId xmlns:p14="http://schemas.microsoft.com/office/powerpoint/2010/main" val="2612818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a16="http://schemas.microsoft.com/office/drawing/2014/main" xmlns="" id="{7C57FD6E-4E2E-4C25-AB84-56B531D38008}"/>
              </a:ext>
            </a:extLst>
          </p:cNvPr>
          <p:cNvSpPr txBox="1"/>
          <p:nvPr/>
        </p:nvSpPr>
        <p:spPr>
          <a:xfrm>
            <a:off x="2525777" y="1250111"/>
            <a:ext cx="8469883" cy="5338289"/>
          </a:xfrm>
          <a:prstGeom prst="rect">
            <a:avLst/>
          </a:prstGeom>
        </p:spPr>
        <p:txBody>
          <a:bodyPr vert="horz" wrap="square" lIns="0" tIns="250031" rIns="0" bIns="0" rtlCol="0">
            <a:spAutoFit/>
          </a:bodyPr>
          <a:lstStyle/>
          <a:p>
            <a:pPr marL="8929">
              <a:spcBef>
                <a:spcPts val="1969"/>
              </a:spcBef>
            </a:pPr>
            <a:r>
              <a:rPr sz="2812" spc="-4" dirty="0">
                <a:solidFill>
                  <a:srgbClr val="86382E"/>
                </a:solidFill>
                <a:latin typeface="Verdana"/>
                <a:cs typeface="Verdana"/>
              </a:rPr>
              <a:t>Date: </a:t>
            </a:r>
            <a:r>
              <a:rPr sz="2812" dirty="0">
                <a:latin typeface="Verdana"/>
                <a:cs typeface="Verdana"/>
              </a:rPr>
              <a:t>7</a:t>
            </a:r>
            <a:r>
              <a:rPr lang="en-US" sz="2812" dirty="0">
                <a:latin typeface="Verdana"/>
                <a:cs typeface="Verdana"/>
              </a:rPr>
              <a:t>65</a:t>
            </a:r>
            <a:r>
              <a:rPr sz="2812" dirty="0">
                <a:latin typeface="Verdana"/>
                <a:cs typeface="Verdana"/>
              </a:rPr>
              <a:t>-7</a:t>
            </a:r>
            <a:r>
              <a:rPr lang="en-US" sz="2812" dirty="0">
                <a:latin typeface="Verdana"/>
                <a:cs typeface="Verdana"/>
              </a:rPr>
              <a:t>55</a:t>
            </a:r>
            <a:r>
              <a:rPr sz="2812" spc="-4" dirty="0">
                <a:latin typeface="Verdana"/>
                <a:cs typeface="Verdana"/>
              </a:rPr>
              <a:t> </a:t>
            </a:r>
            <a:r>
              <a:rPr sz="2812" spc="-11" dirty="0">
                <a:latin typeface="Verdana"/>
                <a:cs typeface="Verdana"/>
              </a:rPr>
              <a:t>B.C.</a:t>
            </a:r>
            <a:endParaRPr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Prophesied </a:t>
            </a:r>
            <a:r>
              <a:rPr sz="2812" spc="-116" dirty="0">
                <a:solidFill>
                  <a:srgbClr val="86382E"/>
                </a:solidFill>
                <a:latin typeface="Verdana"/>
                <a:cs typeface="Verdana"/>
              </a:rPr>
              <a:t>To:</a:t>
            </a:r>
            <a:r>
              <a:rPr sz="2812" spc="11" dirty="0">
                <a:solidFill>
                  <a:srgbClr val="86382E"/>
                </a:solidFill>
                <a:latin typeface="Verdana"/>
                <a:cs typeface="Verdana"/>
              </a:rPr>
              <a:t> </a:t>
            </a:r>
            <a:r>
              <a:rPr sz="2812" spc="-11" dirty="0">
                <a:latin typeface="Verdana"/>
                <a:cs typeface="Verdana"/>
              </a:rPr>
              <a:t>Israel</a:t>
            </a:r>
            <a:r>
              <a:rPr sz="2812" spc="4" dirty="0">
                <a:latin typeface="Verdana"/>
                <a:cs typeface="Verdana"/>
              </a:rPr>
              <a:t> </a:t>
            </a:r>
            <a:r>
              <a:rPr sz="2812" spc="-4" dirty="0">
                <a:latin typeface="Verdana"/>
                <a:cs typeface="Verdana"/>
              </a:rPr>
              <a:t>(Northern	Kingdom)</a:t>
            </a:r>
            <a:endParaRPr lang="en-US" sz="2812" dirty="0">
              <a:latin typeface="Verdana"/>
              <a:cs typeface="Verdana"/>
            </a:endParaRPr>
          </a:p>
          <a:p>
            <a:pPr marL="8929">
              <a:spcBef>
                <a:spcPts val="1898"/>
              </a:spcBef>
              <a:tabLst>
                <a:tab pos="5819717" algn="l"/>
              </a:tabLst>
            </a:pPr>
            <a:r>
              <a:rPr sz="2812" spc="-4" dirty="0" smtClean="0">
                <a:solidFill>
                  <a:srgbClr val="86382E"/>
                </a:solidFill>
                <a:latin typeface="Verdana"/>
                <a:cs typeface="Verdana"/>
              </a:rPr>
              <a:t>Purpose:</a:t>
            </a:r>
            <a:endParaRPr lang="en-US" sz="2812" dirty="0">
              <a:latin typeface="Verdana"/>
              <a:cs typeface="Verdana"/>
            </a:endParaRPr>
          </a:p>
          <a:p>
            <a:pPr marL="980479" lvl="1" indent="-514350">
              <a:spcBef>
                <a:spcPts val="1898"/>
              </a:spcBef>
              <a:buFont typeface="+mj-lt"/>
              <a:buAutoNum type="arabicPeriod"/>
              <a:tabLst>
                <a:tab pos="5819717" algn="l"/>
              </a:tabLst>
            </a:pPr>
            <a:r>
              <a:rPr lang="en-US" sz="2812" spc="-172" dirty="0" smtClean="0">
                <a:latin typeface="Verdana"/>
                <a:cs typeface="Verdana"/>
              </a:rPr>
              <a:t>God’s </a:t>
            </a:r>
            <a:r>
              <a:rPr lang="en-US" sz="2812" spc="-172" dirty="0">
                <a:latin typeface="Verdana"/>
                <a:cs typeface="Verdana"/>
              </a:rPr>
              <a:t>Judgement on </a:t>
            </a:r>
            <a:r>
              <a:rPr lang="en-US" sz="2812" spc="-172" dirty="0" smtClean="0">
                <a:latin typeface="Verdana"/>
                <a:cs typeface="Verdana"/>
              </a:rPr>
              <a:t>Israel</a:t>
            </a:r>
          </a:p>
          <a:p>
            <a:pPr marL="980479" lvl="1" indent="-514350">
              <a:spcBef>
                <a:spcPts val="1898"/>
              </a:spcBef>
              <a:buFont typeface="+mj-lt"/>
              <a:buAutoNum type="arabicPeriod"/>
              <a:tabLst>
                <a:tab pos="5819717" algn="l"/>
              </a:tabLst>
            </a:pPr>
            <a:r>
              <a:rPr lang="en-US" sz="2812" spc="-172" dirty="0" smtClean="0">
                <a:latin typeface="Verdana"/>
                <a:cs typeface="Verdana"/>
              </a:rPr>
              <a:t>The </a:t>
            </a:r>
            <a:r>
              <a:rPr lang="en-US" sz="2812" spc="-172" dirty="0">
                <a:latin typeface="Verdana"/>
                <a:cs typeface="Verdana"/>
              </a:rPr>
              <a:t>sin of Israel are great</a:t>
            </a:r>
            <a:endParaRPr sz="2812" dirty="0">
              <a:latin typeface="Verdana"/>
              <a:cs typeface="Verdana"/>
            </a:endParaRPr>
          </a:p>
          <a:p>
            <a:pPr marL="8929" marR="3572">
              <a:lnSpc>
                <a:spcPct val="150000"/>
              </a:lnSpc>
              <a:tabLst>
                <a:tab pos="2016252" algn="l"/>
                <a:tab pos="4186535" algn="l"/>
              </a:tabLst>
            </a:pPr>
            <a:r>
              <a:rPr sz="2812" spc="-7" dirty="0">
                <a:solidFill>
                  <a:srgbClr val="86382E"/>
                </a:solidFill>
                <a:latin typeface="Verdana"/>
                <a:cs typeface="Verdana"/>
              </a:rPr>
              <a:t>Contemporaries: </a:t>
            </a:r>
            <a:endParaRPr lang="en-US" sz="2812" spc="-7" dirty="0">
              <a:solidFill>
                <a:srgbClr val="86382E"/>
              </a:solidFill>
              <a:latin typeface="Verdana"/>
              <a:cs typeface="Verdana"/>
            </a:endParaRPr>
          </a:p>
          <a:p>
            <a:pPr marL="8929" marR="3572">
              <a:lnSpc>
                <a:spcPct val="150000"/>
              </a:lnSpc>
              <a:tabLst>
                <a:tab pos="2016252" algn="l"/>
                <a:tab pos="4186535" algn="l"/>
              </a:tabLst>
            </a:pPr>
            <a:r>
              <a:rPr lang="en-US" sz="2812" spc="-4" dirty="0" smtClean="0">
                <a:latin typeface="Verdana"/>
                <a:cs typeface="Verdana"/>
              </a:rPr>
              <a:t>	After</a:t>
            </a:r>
            <a:r>
              <a:rPr lang="en-US" sz="2812" spc="-4" dirty="0">
                <a:latin typeface="Verdana"/>
                <a:cs typeface="Verdana"/>
              </a:rPr>
              <a:t>: Obadiah, Joel, and Jonah</a:t>
            </a:r>
          </a:p>
          <a:p>
            <a:pPr marL="8929" marR="3572">
              <a:lnSpc>
                <a:spcPct val="150000"/>
              </a:lnSpc>
              <a:tabLst>
                <a:tab pos="2016252" algn="l"/>
                <a:tab pos="4186535" algn="l"/>
              </a:tabLst>
            </a:pPr>
            <a:r>
              <a:rPr lang="en-US" sz="2812" spc="-4" dirty="0" smtClean="0">
                <a:latin typeface="Verdana"/>
                <a:cs typeface="Verdana"/>
              </a:rPr>
              <a:t>	Before</a:t>
            </a:r>
            <a:r>
              <a:rPr lang="en-US" sz="2812" spc="-4" dirty="0">
                <a:latin typeface="Verdana"/>
                <a:cs typeface="Verdana"/>
              </a:rPr>
              <a:t>: Hosea, Micah, and Isaiah</a:t>
            </a:r>
            <a:endParaRPr sz="2812" dirty="0">
              <a:latin typeface="Verdana"/>
              <a:cs typeface="Verdana"/>
            </a:endParaRPr>
          </a:p>
        </p:txBody>
      </p:sp>
      <p:sp>
        <p:nvSpPr>
          <p:cNvPr id="5" name="object 2">
            <a:extLst>
              <a:ext uri="{FF2B5EF4-FFF2-40B4-BE49-F238E27FC236}">
                <a16:creationId xmlns:a16="http://schemas.microsoft.com/office/drawing/2014/main" xmlns="" id="{A216A379-2896-4EC7-BB1B-47097A564A57}"/>
              </a:ext>
            </a:extLst>
          </p:cNvPr>
          <p:cNvSpPr txBox="1">
            <a:spLocks noGrp="1"/>
          </p:cNvSpPr>
          <p:nvPr>
            <p:ph type="title"/>
          </p:nvPr>
        </p:nvSpPr>
        <p:spPr>
          <a:xfrm>
            <a:off x="1861965" y="245523"/>
            <a:ext cx="8553016" cy="686771"/>
          </a:xfrm>
          <a:prstGeom prst="rect">
            <a:avLst/>
          </a:prstGeom>
        </p:spPr>
        <p:txBody>
          <a:bodyPr vert="horz" wrap="square" lIns="0" tIns="9823" rIns="0" bIns="0" rtlCol="0" anchor="t">
            <a:spAutoFit/>
          </a:bodyPr>
          <a:lstStyle/>
          <a:p>
            <a:pPr marL="8929" algn="ctr">
              <a:spcBef>
                <a:spcPts val="77"/>
              </a:spcBef>
            </a:pPr>
            <a:r>
              <a:rPr lang="en-US" sz="4887" b="1" spc="-120" dirty="0" smtClean="0"/>
              <a:t>Amos- Means Burden-Bearer</a:t>
            </a:r>
            <a:endParaRPr sz="4887" b="1" dirty="0"/>
          </a:p>
        </p:txBody>
      </p:sp>
    </p:spTree>
    <p:extLst>
      <p:ext uri="{BB962C8B-B14F-4D97-AF65-F5344CB8AC3E}">
        <p14:creationId xmlns:p14="http://schemas.microsoft.com/office/powerpoint/2010/main" val="1018209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3471"/>
            <a:ext cx="8911687" cy="1280890"/>
          </a:xfrm>
        </p:spPr>
        <p:txBody>
          <a:bodyPr>
            <a:normAutofit/>
          </a:bodyPr>
          <a:lstStyle/>
          <a:p>
            <a:pPr algn="ctr"/>
            <a:r>
              <a:rPr lang="en-US" sz="5400" b="1" dirty="0" smtClean="0"/>
              <a:t>Review: Amos 1-2</a:t>
            </a:r>
            <a:endParaRPr lang="en-US" sz="5400" b="1" dirty="0"/>
          </a:p>
        </p:txBody>
      </p:sp>
      <p:sp>
        <p:nvSpPr>
          <p:cNvPr id="3" name="Content Placeholder 2"/>
          <p:cNvSpPr>
            <a:spLocks noGrp="1"/>
          </p:cNvSpPr>
          <p:nvPr>
            <p:ph idx="4294967295"/>
          </p:nvPr>
        </p:nvSpPr>
        <p:spPr>
          <a:xfrm>
            <a:off x="2589212" y="1092530"/>
            <a:ext cx="8429308" cy="4818692"/>
          </a:xfrm>
          <a:prstGeom prst="rect">
            <a:avLst/>
          </a:prstGeom>
        </p:spPr>
        <p:txBody>
          <a:bodyPr>
            <a:normAutofit fontScale="92500" lnSpcReduction="20000"/>
          </a:bodyPr>
          <a:lstStyle/>
          <a:p>
            <a:r>
              <a:rPr lang="en-US" sz="2800" dirty="0"/>
              <a:t>Judgement is coming against both heathen and covenant Nations</a:t>
            </a:r>
          </a:p>
          <a:p>
            <a:pPr lvl="2"/>
            <a:r>
              <a:rPr lang="en-US" sz="2800" dirty="0"/>
              <a:t>Damascus</a:t>
            </a:r>
          </a:p>
          <a:p>
            <a:pPr lvl="2"/>
            <a:r>
              <a:rPr lang="en-US" sz="2800" dirty="0"/>
              <a:t>Gaza </a:t>
            </a:r>
          </a:p>
          <a:p>
            <a:pPr lvl="2"/>
            <a:r>
              <a:rPr lang="en-US" sz="2800" dirty="0"/>
              <a:t>Tyre</a:t>
            </a:r>
          </a:p>
          <a:p>
            <a:pPr lvl="2"/>
            <a:r>
              <a:rPr lang="en-US" sz="2800" dirty="0"/>
              <a:t>Edom</a:t>
            </a:r>
          </a:p>
          <a:p>
            <a:pPr lvl="2"/>
            <a:r>
              <a:rPr lang="en-US" sz="2800" dirty="0"/>
              <a:t>Ammon</a:t>
            </a:r>
          </a:p>
          <a:p>
            <a:pPr lvl="2"/>
            <a:r>
              <a:rPr lang="en-US" sz="2800" dirty="0"/>
              <a:t>Moab</a:t>
            </a:r>
          </a:p>
          <a:p>
            <a:pPr lvl="2"/>
            <a:r>
              <a:rPr lang="en-US" sz="2800" dirty="0"/>
              <a:t>Judah </a:t>
            </a:r>
          </a:p>
          <a:p>
            <a:pPr lvl="2"/>
            <a:r>
              <a:rPr lang="en-US" sz="2800" dirty="0"/>
              <a:t>Israel</a:t>
            </a:r>
          </a:p>
          <a:p>
            <a:endParaRPr lang="en-US" dirty="0" smtClean="0"/>
          </a:p>
        </p:txBody>
      </p:sp>
    </p:spTree>
    <p:extLst>
      <p:ext uri="{BB962C8B-B14F-4D97-AF65-F5344CB8AC3E}">
        <p14:creationId xmlns:p14="http://schemas.microsoft.com/office/powerpoint/2010/main" val="204294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a:bodyPr>
          <a:lstStyle/>
          <a:p>
            <a:pPr algn="ctr"/>
            <a:r>
              <a:rPr lang="en-US" sz="5400" b="1" dirty="0" smtClean="0"/>
              <a:t>Review: Amos 3-4</a:t>
            </a:r>
            <a:endParaRPr lang="en-US" sz="5400" b="1" dirty="0"/>
          </a:p>
        </p:txBody>
      </p:sp>
      <p:sp>
        <p:nvSpPr>
          <p:cNvPr id="3" name="Content Placeholder 2"/>
          <p:cNvSpPr>
            <a:spLocks noGrp="1"/>
          </p:cNvSpPr>
          <p:nvPr>
            <p:ph idx="4294967295"/>
          </p:nvPr>
        </p:nvSpPr>
        <p:spPr>
          <a:xfrm>
            <a:off x="2030681" y="1140031"/>
            <a:ext cx="8622079" cy="5189517"/>
          </a:xfrm>
          <a:prstGeom prst="rect">
            <a:avLst/>
          </a:prstGeom>
        </p:spPr>
        <p:txBody>
          <a:bodyPr>
            <a:normAutofit lnSpcReduction="10000"/>
          </a:bodyPr>
          <a:lstStyle/>
          <a:p>
            <a:r>
              <a:rPr lang="en-US" sz="2000" b="1" dirty="0"/>
              <a:t>Chapter </a:t>
            </a:r>
            <a:r>
              <a:rPr lang="en-US" sz="2000" b="1" dirty="0" smtClean="0"/>
              <a:t>3</a:t>
            </a:r>
          </a:p>
          <a:p>
            <a:pPr lvl="2"/>
            <a:r>
              <a:rPr lang="en-US" sz="2000" dirty="0"/>
              <a:t>Their main concern was a selfish desire to be pampered. </a:t>
            </a:r>
          </a:p>
          <a:p>
            <a:pPr lvl="2"/>
            <a:r>
              <a:rPr lang="en-US" sz="2000" dirty="0"/>
              <a:t>Luxury may characterize them now, but the day is coming when they will be torn away as helpless fish taken by hooks</a:t>
            </a:r>
            <a:r>
              <a:rPr lang="en-US" sz="2000" dirty="0" smtClean="0"/>
              <a:t>.</a:t>
            </a:r>
          </a:p>
          <a:p>
            <a:pPr marL="914400" lvl="2" indent="0">
              <a:buNone/>
            </a:pPr>
            <a:endParaRPr lang="en-US" sz="2000" dirty="0" smtClean="0"/>
          </a:p>
          <a:p>
            <a:r>
              <a:rPr lang="en-US" sz="2000" b="1" dirty="0" smtClean="0"/>
              <a:t>Chapter </a:t>
            </a:r>
            <a:r>
              <a:rPr lang="en-US" sz="2000" b="1" dirty="0"/>
              <a:t>4</a:t>
            </a:r>
          </a:p>
          <a:p>
            <a:pPr lvl="2"/>
            <a:r>
              <a:rPr lang="en-US" sz="2000" dirty="0"/>
              <a:t>Since the people liked the idolatrous form of worship offered in Bethel and Gilgal, they must have thought God was pleased too.  </a:t>
            </a:r>
          </a:p>
          <a:p>
            <a:pPr lvl="2"/>
            <a:r>
              <a:rPr lang="en-US" sz="2000" dirty="0"/>
              <a:t>God gave them several signs they were not going in the right direction- Famine, Drought, Blasting, Mildew, Locusts, Pestilence, and overthrown cities. </a:t>
            </a:r>
          </a:p>
          <a:p>
            <a:endParaRPr lang="en-US" dirty="0"/>
          </a:p>
        </p:txBody>
      </p:sp>
    </p:spTree>
    <p:extLst>
      <p:ext uri="{BB962C8B-B14F-4D97-AF65-F5344CB8AC3E}">
        <p14:creationId xmlns:p14="http://schemas.microsoft.com/office/powerpoint/2010/main" val="317788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95983"/>
          </a:xfrm>
        </p:spPr>
        <p:txBody>
          <a:bodyPr>
            <a:normAutofit/>
          </a:bodyPr>
          <a:lstStyle/>
          <a:p>
            <a:r>
              <a:rPr lang="en-US" sz="5400" b="1" dirty="0" smtClean="0"/>
              <a:t>Review: Chapter 5-6</a:t>
            </a:r>
            <a:endParaRPr lang="en-US" sz="5400" b="1" dirty="0"/>
          </a:p>
        </p:txBody>
      </p:sp>
      <p:sp>
        <p:nvSpPr>
          <p:cNvPr id="3" name="Content Placeholder 2"/>
          <p:cNvSpPr>
            <a:spLocks noGrp="1"/>
          </p:cNvSpPr>
          <p:nvPr>
            <p:ph sz="quarter" idx="13"/>
          </p:nvPr>
        </p:nvSpPr>
        <p:spPr>
          <a:xfrm>
            <a:off x="913774" y="1714500"/>
            <a:ext cx="10363826" cy="4076699"/>
          </a:xfrm>
        </p:spPr>
        <p:txBody>
          <a:bodyPr>
            <a:noAutofit/>
          </a:bodyPr>
          <a:lstStyle/>
          <a:p>
            <a:pPr lvl="1"/>
            <a:r>
              <a:rPr lang="en-US" sz="2400" b="1" dirty="0"/>
              <a:t>Chapter 5</a:t>
            </a:r>
          </a:p>
          <a:p>
            <a:pPr lvl="2"/>
            <a:r>
              <a:rPr lang="en-US" sz="2400" dirty="0"/>
              <a:t>Israel is fallen.  Past tense is used because it is so certain.  Only a small remnant will be left in each city. </a:t>
            </a:r>
          </a:p>
          <a:p>
            <a:pPr lvl="2"/>
            <a:r>
              <a:rPr lang="en-US" sz="2400" dirty="0"/>
              <a:t>The ruling class had perverted justice and turned righteousness into unrighteousness, but they should seek the omnipotent Lord. </a:t>
            </a:r>
          </a:p>
          <a:p>
            <a:pPr lvl="1"/>
            <a:r>
              <a:rPr lang="en-US" sz="2400" b="1" dirty="0" smtClean="0"/>
              <a:t>Chapter </a:t>
            </a:r>
            <a:r>
              <a:rPr lang="en-US" sz="2400" b="1" dirty="0"/>
              <a:t>6</a:t>
            </a:r>
          </a:p>
          <a:p>
            <a:pPr lvl="2"/>
            <a:r>
              <a:rPr lang="en-US" sz="2400" dirty="0"/>
              <a:t>Israel’s values were all confused. They felt not guilt though they had false standards of justice and false standards of worship. </a:t>
            </a:r>
          </a:p>
        </p:txBody>
      </p:sp>
    </p:spTree>
    <p:extLst>
      <p:ext uri="{BB962C8B-B14F-4D97-AF65-F5344CB8AC3E}">
        <p14:creationId xmlns:p14="http://schemas.microsoft.com/office/powerpoint/2010/main" val="206909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13103"/>
          </a:xfrm>
        </p:spPr>
        <p:txBody>
          <a:bodyPr>
            <a:normAutofit/>
          </a:bodyPr>
          <a:lstStyle/>
          <a:p>
            <a:r>
              <a:rPr lang="en-US" sz="5400" b="1" dirty="0"/>
              <a:t>Review: Chapter </a:t>
            </a:r>
            <a:r>
              <a:rPr lang="en-US" sz="5400" b="1" dirty="0" smtClean="0"/>
              <a:t>7</a:t>
            </a:r>
            <a:endParaRPr lang="en-US" sz="5400" dirty="0"/>
          </a:p>
        </p:txBody>
      </p:sp>
      <p:sp>
        <p:nvSpPr>
          <p:cNvPr id="3" name="Content Placeholder 2"/>
          <p:cNvSpPr>
            <a:spLocks noGrp="1"/>
          </p:cNvSpPr>
          <p:nvPr>
            <p:ph sz="quarter" idx="13"/>
          </p:nvPr>
        </p:nvSpPr>
        <p:spPr>
          <a:xfrm>
            <a:off x="913774" y="1531620"/>
            <a:ext cx="10363826" cy="4259579"/>
          </a:xfrm>
        </p:spPr>
        <p:txBody>
          <a:bodyPr/>
          <a:lstStyle/>
          <a:p>
            <a:pPr lvl="0"/>
            <a:r>
              <a:rPr lang="en-US" sz="2800" b="1" dirty="0"/>
              <a:t>Chapter 7</a:t>
            </a:r>
            <a:endParaRPr lang="en-US" sz="2800" dirty="0"/>
          </a:p>
          <a:p>
            <a:pPr lvl="1"/>
            <a:r>
              <a:rPr lang="en-US" sz="2800" dirty="0"/>
              <a:t>Amos saw a swarm of locust eating up the latter growth of the crops.  The king had taken the first harvest as taxes, and now if this second growth destroyed by locust the people would perish. </a:t>
            </a:r>
          </a:p>
          <a:p>
            <a:pPr lvl="1"/>
            <a:r>
              <a:rPr lang="en-US" sz="2800" dirty="0"/>
              <a:t>Amos’ message was not popular in the idolatrous headquarters of Bethel. </a:t>
            </a:r>
          </a:p>
          <a:p>
            <a:endParaRPr lang="en-US" dirty="0"/>
          </a:p>
        </p:txBody>
      </p:sp>
    </p:spTree>
    <p:extLst>
      <p:ext uri="{BB962C8B-B14F-4D97-AF65-F5344CB8AC3E}">
        <p14:creationId xmlns:p14="http://schemas.microsoft.com/office/powerpoint/2010/main" val="269586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58823"/>
          </a:xfrm>
        </p:spPr>
        <p:txBody>
          <a:bodyPr>
            <a:normAutofit/>
          </a:bodyPr>
          <a:lstStyle/>
          <a:p>
            <a:r>
              <a:rPr lang="en-US" sz="5400" b="1" dirty="0" smtClean="0"/>
              <a:t>Chapter 8:1-4</a:t>
            </a:r>
            <a:endParaRPr lang="en-US" sz="5400" b="1" dirty="0"/>
          </a:p>
        </p:txBody>
      </p:sp>
      <p:sp>
        <p:nvSpPr>
          <p:cNvPr id="3" name="Content Placeholder 2"/>
          <p:cNvSpPr>
            <a:spLocks noGrp="1"/>
          </p:cNvSpPr>
          <p:nvPr>
            <p:ph sz="quarter" idx="13"/>
          </p:nvPr>
        </p:nvSpPr>
        <p:spPr>
          <a:xfrm>
            <a:off x="913774" y="1577340"/>
            <a:ext cx="10363826" cy="4213859"/>
          </a:xfrm>
        </p:spPr>
        <p:txBody>
          <a:bodyPr/>
          <a:lstStyle/>
          <a:p>
            <a:r>
              <a:rPr lang="en-US" sz="2400" b="1" dirty="0"/>
              <a:t>Question 6: </a:t>
            </a:r>
            <a:r>
              <a:rPr lang="en-US" sz="2400" dirty="0"/>
              <a:t>How would the basket of fruit signify the end of Israel?</a:t>
            </a:r>
          </a:p>
          <a:p>
            <a:r>
              <a:rPr lang="en-US" sz="2400" b="1" dirty="0"/>
              <a:t>Question 7: </a:t>
            </a:r>
            <a:r>
              <a:rPr lang="en-US" sz="2400" dirty="0"/>
              <a:t>Why were the people anxious for the new moon and Sabbath to be over?  Is there a lesson here for us? </a:t>
            </a:r>
          </a:p>
          <a:p>
            <a:r>
              <a:rPr lang="en-US" sz="2400" b="1" dirty="0"/>
              <a:t>Question 8: </a:t>
            </a:r>
            <a:r>
              <a:rPr lang="en-US" sz="2400" dirty="0"/>
              <a:t>Using vs. 7 and other passages you may know, be prepared to discuss God’s knowledge of our actions</a:t>
            </a:r>
            <a:r>
              <a:rPr lang="en-US" sz="2400" b="1" dirty="0"/>
              <a:t>. </a:t>
            </a:r>
            <a:endParaRPr lang="en-US" sz="2400" dirty="0"/>
          </a:p>
          <a:p>
            <a:r>
              <a:rPr lang="en-US" sz="2400" b="1" dirty="0"/>
              <a:t>Question 9: </a:t>
            </a:r>
            <a:r>
              <a:rPr lang="en-US" sz="2400" dirty="0"/>
              <a:t>Isaiah 3:1, 10 and Mark 13:24.  What does the darkening of the sun and moon in vs. 9 mean? </a:t>
            </a:r>
          </a:p>
          <a:p>
            <a:endParaRPr lang="en-US" dirty="0"/>
          </a:p>
        </p:txBody>
      </p:sp>
    </p:spTree>
    <p:extLst>
      <p:ext uri="{BB962C8B-B14F-4D97-AF65-F5344CB8AC3E}">
        <p14:creationId xmlns:p14="http://schemas.microsoft.com/office/powerpoint/2010/main" val="272155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81683"/>
          </a:xfrm>
        </p:spPr>
        <p:txBody>
          <a:bodyPr>
            <a:normAutofit/>
          </a:bodyPr>
          <a:lstStyle/>
          <a:p>
            <a:r>
              <a:rPr lang="en-US" sz="5400" b="1" dirty="0"/>
              <a:t>Chapter 8:1-4</a:t>
            </a:r>
            <a:endParaRPr lang="en-US" sz="5400" dirty="0"/>
          </a:p>
        </p:txBody>
      </p:sp>
      <p:sp>
        <p:nvSpPr>
          <p:cNvPr id="3" name="Content Placeholder 2"/>
          <p:cNvSpPr>
            <a:spLocks noGrp="1"/>
          </p:cNvSpPr>
          <p:nvPr>
            <p:ph sz="quarter" idx="13"/>
          </p:nvPr>
        </p:nvSpPr>
        <p:spPr>
          <a:xfrm>
            <a:off x="913774" y="1600200"/>
            <a:ext cx="10363826" cy="4190999"/>
          </a:xfrm>
        </p:spPr>
        <p:txBody>
          <a:bodyPr/>
          <a:lstStyle/>
          <a:p>
            <a:pPr marL="0" indent="0">
              <a:buNone/>
            </a:pPr>
            <a:endParaRPr lang="en-US" sz="2800" b="1" dirty="0"/>
          </a:p>
          <a:p>
            <a:r>
              <a:rPr lang="en-US" sz="2800" b="1" dirty="0" smtClean="0"/>
              <a:t>Question </a:t>
            </a:r>
            <a:r>
              <a:rPr lang="en-US" sz="2800" b="1" dirty="0"/>
              <a:t>10: </a:t>
            </a:r>
            <a:r>
              <a:rPr lang="en-US" sz="2800" dirty="0"/>
              <a:t>Describe the eventual mourning of Israel</a:t>
            </a:r>
            <a:r>
              <a:rPr lang="en-US" sz="2800" dirty="0" smtClean="0"/>
              <a:t>.</a:t>
            </a:r>
          </a:p>
          <a:p>
            <a:endParaRPr lang="en-US" sz="2800" dirty="0"/>
          </a:p>
          <a:p>
            <a:r>
              <a:rPr lang="en-US" sz="2800" b="1" dirty="0"/>
              <a:t>Question 11: </a:t>
            </a:r>
            <a:r>
              <a:rPr lang="en-US" sz="2800" dirty="0"/>
              <a:t>What would be the fate of Israel according to vs. 12-14?</a:t>
            </a:r>
          </a:p>
          <a:p>
            <a:endParaRPr lang="en-US" dirty="0"/>
          </a:p>
        </p:txBody>
      </p:sp>
    </p:spTree>
    <p:extLst>
      <p:ext uri="{BB962C8B-B14F-4D97-AF65-F5344CB8AC3E}">
        <p14:creationId xmlns:p14="http://schemas.microsoft.com/office/powerpoint/2010/main" val="428934755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45</TotalTime>
  <Words>985</Words>
  <Application>Microsoft Office PowerPoint</Application>
  <PresentationFormat>Widescreen</PresentationFormat>
  <Paragraphs>135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Tw Cen MT</vt:lpstr>
      <vt:lpstr>Verdana</vt:lpstr>
      <vt:lpstr>Droplet</vt:lpstr>
      <vt:lpstr>Hosea and Amos  God’s Warning to His People  Lesson 11,12, &amp;13</vt:lpstr>
      <vt:lpstr>Review the Book of Hosea</vt:lpstr>
      <vt:lpstr>Amos- Means Burden-Bearer</vt:lpstr>
      <vt:lpstr>Review: Amos 1-2</vt:lpstr>
      <vt:lpstr>Review: Amos 3-4</vt:lpstr>
      <vt:lpstr>Review: Chapter 5-6</vt:lpstr>
      <vt:lpstr>Review: Chapter 7</vt:lpstr>
      <vt:lpstr>Chapter 8:1-4</vt:lpstr>
      <vt:lpstr>Chapter 8:1-4</vt:lpstr>
      <vt:lpstr>Chapter 9:1-10</vt:lpstr>
      <vt:lpstr>Chapter 9:11-15</vt:lpstr>
      <vt:lpstr>The Assyrian Invasion II Kings 15, 17</vt:lpstr>
      <vt:lpstr>Lessons Learned</vt:lpstr>
      <vt:lpstr>Hosea and Amos  God’s Warning to His People  Lesson 11,12, &amp;13</vt:lpstr>
      <vt:lpstr>Hosea 1:1</vt:lpstr>
      <vt:lpstr>Amos 1:1</vt:lpstr>
      <vt:lpstr>What Happened?</vt:lpstr>
      <vt:lpstr>The Book of Hosea</vt:lpstr>
      <vt:lpstr>The Book of Hosea</vt:lpstr>
      <vt:lpstr>The Book of Amos</vt:lpstr>
      <vt:lpstr>How do we overcome us depending on us</vt:lpstr>
    </vt:vector>
  </TitlesOfParts>
  <Company>University of St. Thomas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and Amos  God’s Warning to His People  Lesson 11,12, &amp;13</dc:title>
  <dc:creator>Jenkins, H. E.</dc:creator>
  <cp:lastModifiedBy>Jenkins, H. E.</cp:lastModifiedBy>
  <cp:revision>6</cp:revision>
  <dcterms:created xsi:type="dcterms:W3CDTF">2019-01-12T23:35:52Z</dcterms:created>
  <dcterms:modified xsi:type="dcterms:W3CDTF">2019-01-13T13:25:48Z</dcterms:modified>
</cp:coreProperties>
</file>