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79" r:id="rId3"/>
    <p:sldId id="288" r:id="rId4"/>
    <p:sldId id="263" r:id="rId5"/>
    <p:sldId id="289" r:id="rId6"/>
    <p:sldId id="293" r:id="rId7"/>
    <p:sldId id="297" r:id="rId8"/>
    <p:sldId id="298" r:id="rId9"/>
    <p:sldId id="299" r:id="rId10"/>
    <p:sldId id="290" r:id="rId11"/>
    <p:sldId id="291" r:id="rId12"/>
    <p:sldId id="294" r:id="rId13"/>
    <p:sldId id="305" r:id="rId14"/>
    <p:sldId id="301" r:id="rId15"/>
    <p:sldId id="303" r:id="rId16"/>
    <p:sldId id="295" r:id="rId17"/>
    <p:sldId id="300" r:id="rId18"/>
    <p:sldId id="296" r:id="rId19"/>
    <p:sldId id="3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49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1DC89B1-838F-4819-AEA6-5AC854119C63}" type="datetimeFigureOut">
              <a:rPr lang="en-US" smtClean="0"/>
              <a:t>1/28/2019</a:t>
            </a:fld>
            <a:endParaRPr lang="en-US"/>
          </a:p>
        </p:txBody>
      </p:sp>
      <p:sp>
        <p:nvSpPr>
          <p:cNvPr id="8" name="Slide Number Placeholder 7"/>
          <p:cNvSpPr>
            <a:spLocks noGrp="1"/>
          </p:cNvSpPr>
          <p:nvPr>
            <p:ph type="sldNum" sz="quarter" idx="11"/>
          </p:nvPr>
        </p:nvSpPr>
        <p:spPr/>
        <p:txBody>
          <a:bodyPr/>
          <a:lstStyle/>
          <a:p>
            <a:fld id="{26D5EC30-DF20-4A57-AB36-DB6CFB27DF9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C89B1-838F-4819-AEA6-5AC854119C6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5EC30-DF20-4A57-AB36-DB6CFB27DF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C89B1-838F-4819-AEA6-5AC854119C6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5EC30-DF20-4A57-AB36-DB6CFB27DF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1DC89B1-838F-4819-AEA6-5AC854119C6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5EC30-DF20-4A57-AB36-DB6CFB27DF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C89B1-838F-4819-AEA6-5AC854119C6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5EC30-DF20-4A57-AB36-DB6CFB27DF9A}"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1DC89B1-838F-4819-AEA6-5AC854119C6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5EC30-DF20-4A57-AB36-DB6CFB27DF9A}"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1DC89B1-838F-4819-AEA6-5AC854119C63}"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5EC30-DF20-4A57-AB36-DB6CFB27DF9A}"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DC89B1-838F-4819-AEA6-5AC854119C63}"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5EC30-DF20-4A57-AB36-DB6CFB27DF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C89B1-838F-4819-AEA6-5AC854119C63}"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5EC30-DF20-4A57-AB36-DB6CFB27DF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C89B1-838F-4819-AEA6-5AC854119C6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5EC30-DF20-4A57-AB36-DB6CFB27DF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C89B1-838F-4819-AEA6-5AC854119C6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5EC30-DF20-4A57-AB36-DB6CFB27DF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1DC89B1-838F-4819-AEA6-5AC854119C63}" type="datetimeFigureOut">
              <a:rPr lang="en-US" smtClean="0"/>
              <a:t>1/28/2019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6D5EC30-DF20-4A57-AB36-DB6CFB27DF9A}"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7710" y="312092"/>
            <a:ext cx="5432385" cy="523220"/>
          </a:xfrm>
          <a:prstGeom prst="rect">
            <a:avLst/>
          </a:prstGeom>
          <a:noFill/>
        </p:spPr>
        <p:txBody>
          <a:bodyPr wrap="none" rtlCol="0">
            <a:spAutoFit/>
          </a:bodyPr>
          <a:lstStyle/>
          <a:p>
            <a:pPr algn="ctr"/>
            <a:r>
              <a:rPr lang="en-US" sz="2800" b="1" u="sng" dirty="0" smtClean="0"/>
              <a:t>Summary - 1 </a:t>
            </a:r>
            <a:r>
              <a:rPr lang="en-US" sz="2800" b="1" u="sng" dirty="0" smtClean="0"/>
              <a:t>Timothy Chapter 1</a:t>
            </a:r>
            <a:endParaRPr lang="en-US" sz="2800" b="1" u="sng" dirty="0"/>
          </a:p>
        </p:txBody>
      </p:sp>
      <p:sp>
        <p:nvSpPr>
          <p:cNvPr id="2" name="Rectangle 1"/>
          <p:cNvSpPr/>
          <p:nvPr/>
        </p:nvSpPr>
        <p:spPr>
          <a:xfrm>
            <a:off x="762000" y="914400"/>
            <a:ext cx="7543800" cy="461665"/>
          </a:xfrm>
          <a:prstGeom prst="rect">
            <a:avLst/>
          </a:prstGeom>
        </p:spPr>
        <p:txBody>
          <a:bodyPr wrap="square">
            <a:spAutoFit/>
          </a:bodyPr>
          <a:lstStyle/>
          <a:p>
            <a:pPr marL="342900" indent="-342900">
              <a:buAutoNum type="arabicPeriod"/>
            </a:pPr>
            <a:r>
              <a:rPr lang="en-US" sz="2400" dirty="0"/>
              <a:t>Who did we see influenced Timothy’s life? </a:t>
            </a:r>
            <a:endParaRPr lang="en-US" sz="2400" dirty="0" smtClean="0"/>
          </a:p>
        </p:txBody>
      </p:sp>
      <p:sp>
        <p:nvSpPr>
          <p:cNvPr id="11" name="Rectangle 10"/>
          <p:cNvSpPr/>
          <p:nvPr/>
        </p:nvSpPr>
        <p:spPr>
          <a:xfrm>
            <a:off x="1295400" y="1447800"/>
            <a:ext cx="7543800" cy="461665"/>
          </a:xfrm>
          <a:prstGeom prst="rect">
            <a:avLst/>
          </a:prstGeom>
        </p:spPr>
        <p:txBody>
          <a:bodyPr wrap="square">
            <a:spAutoFit/>
          </a:bodyPr>
          <a:lstStyle/>
          <a:p>
            <a:r>
              <a:rPr lang="en-US" sz="2400" dirty="0" smtClean="0"/>
              <a:t>- Paul</a:t>
            </a:r>
            <a:r>
              <a:rPr lang="en-US" sz="2400" dirty="0"/>
              <a:t>, Mother, </a:t>
            </a:r>
            <a:r>
              <a:rPr lang="en-US" sz="2400" dirty="0" smtClean="0"/>
              <a:t>Grandmother</a:t>
            </a:r>
            <a:endParaRPr lang="en-US" sz="2400" dirty="0"/>
          </a:p>
        </p:txBody>
      </p:sp>
      <p:sp>
        <p:nvSpPr>
          <p:cNvPr id="15" name="Rectangle 14"/>
          <p:cNvSpPr/>
          <p:nvPr/>
        </p:nvSpPr>
        <p:spPr>
          <a:xfrm>
            <a:off x="762000" y="1988403"/>
            <a:ext cx="7972425" cy="830997"/>
          </a:xfrm>
          <a:prstGeom prst="rect">
            <a:avLst/>
          </a:prstGeom>
        </p:spPr>
        <p:txBody>
          <a:bodyPr wrap="square">
            <a:spAutoFit/>
          </a:bodyPr>
          <a:lstStyle/>
          <a:p>
            <a:r>
              <a:rPr lang="en-US" sz="2400" dirty="0"/>
              <a:t>2</a:t>
            </a:r>
            <a:r>
              <a:rPr lang="en-US" sz="2400" dirty="0" smtClean="0"/>
              <a:t>.  What </a:t>
            </a:r>
            <a:r>
              <a:rPr lang="en-US" sz="2400" dirty="0"/>
              <a:t>was the charge Paul </a:t>
            </a:r>
            <a:r>
              <a:rPr lang="en-US" sz="2400" dirty="0" smtClean="0"/>
              <a:t>gave </a:t>
            </a:r>
            <a:r>
              <a:rPr lang="en-US" sz="2400" dirty="0"/>
              <a:t>Timothy </a:t>
            </a:r>
            <a:r>
              <a:rPr lang="en-US" sz="2400" dirty="0" smtClean="0"/>
              <a:t>to </a:t>
            </a:r>
            <a:r>
              <a:rPr lang="en-US" sz="2400" dirty="0"/>
              <a:t>do in Chapter 1</a:t>
            </a:r>
            <a:r>
              <a:rPr lang="en-US" sz="2400" dirty="0" smtClean="0"/>
              <a:t>? – v3</a:t>
            </a:r>
            <a:endParaRPr lang="en-US" sz="2400" dirty="0"/>
          </a:p>
        </p:txBody>
      </p:sp>
      <p:sp>
        <p:nvSpPr>
          <p:cNvPr id="16" name="Rectangle 15"/>
          <p:cNvSpPr/>
          <p:nvPr/>
        </p:nvSpPr>
        <p:spPr>
          <a:xfrm>
            <a:off x="1181100" y="2814935"/>
            <a:ext cx="7543800" cy="461665"/>
          </a:xfrm>
          <a:prstGeom prst="rect">
            <a:avLst/>
          </a:prstGeom>
        </p:spPr>
        <p:txBody>
          <a:bodyPr wrap="square">
            <a:spAutoFit/>
          </a:bodyPr>
          <a:lstStyle/>
          <a:p>
            <a:r>
              <a:rPr lang="en-US" sz="2400" dirty="0" smtClean="0"/>
              <a:t>- To </a:t>
            </a:r>
            <a:r>
              <a:rPr lang="en-US" sz="2400" dirty="0"/>
              <a:t>Teach No other </a:t>
            </a:r>
            <a:r>
              <a:rPr lang="en-US" sz="2400" dirty="0" smtClean="0"/>
              <a:t>Doctrine </a:t>
            </a:r>
            <a:endParaRPr lang="en-US" sz="2400" dirty="0"/>
          </a:p>
        </p:txBody>
      </p:sp>
      <p:sp>
        <p:nvSpPr>
          <p:cNvPr id="21" name="Rectangle 20"/>
          <p:cNvSpPr/>
          <p:nvPr/>
        </p:nvSpPr>
        <p:spPr>
          <a:xfrm>
            <a:off x="762000" y="4572000"/>
            <a:ext cx="8001000" cy="830997"/>
          </a:xfrm>
          <a:prstGeom prst="rect">
            <a:avLst/>
          </a:prstGeom>
        </p:spPr>
        <p:txBody>
          <a:bodyPr wrap="square">
            <a:spAutoFit/>
          </a:bodyPr>
          <a:lstStyle/>
          <a:p>
            <a:r>
              <a:rPr lang="en-US" sz="2400" dirty="0" smtClean="0"/>
              <a:t>4.  What was the significance of Paul recalling his conversion and calling?  It showed us what?</a:t>
            </a:r>
          </a:p>
        </p:txBody>
      </p:sp>
      <p:sp>
        <p:nvSpPr>
          <p:cNvPr id="22" name="Rectangle 21"/>
          <p:cNvSpPr/>
          <p:nvPr/>
        </p:nvSpPr>
        <p:spPr>
          <a:xfrm>
            <a:off x="976312" y="5410200"/>
            <a:ext cx="7543800" cy="830997"/>
          </a:xfrm>
          <a:prstGeom prst="rect">
            <a:avLst/>
          </a:prstGeom>
        </p:spPr>
        <p:txBody>
          <a:bodyPr wrap="square">
            <a:spAutoFit/>
          </a:bodyPr>
          <a:lstStyle/>
          <a:p>
            <a:pPr marL="285750" indent="-285750">
              <a:buFontTx/>
              <a:buChar char="-"/>
            </a:pPr>
            <a:r>
              <a:rPr lang="en-US" sz="2400" dirty="0" smtClean="0"/>
              <a:t>If Paul, the chief sinner, received mercy then we all have hope.  </a:t>
            </a:r>
          </a:p>
        </p:txBody>
      </p:sp>
      <p:sp>
        <p:nvSpPr>
          <p:cNvPr id="23" name="Rectangle 22"/>
          <p:cNvSpPr/>
          <p:nvPr/>
        </p:nvSpPr>
        <p:spPr>
          <a:xfrm>
            <a:off x="762000" y="3500735"/>
            <a:ext cx="7543800" cy="461665"/>
          </a:xfrm>
          <a:prstGeom prst="rect">
            <a:avLst/>
          </a:prstGeom>
        </p:spPr>
        <p:txBody>
          <a:bodyPr wrap="square">
            <a:spAutoFit/>
          </a:bodyPr>
          <a:lstStyle/>
          <a:p>
            <a:r>
              <a:rPr lang="en-US" sz="2400" dirty="0"/>
              <a:t>3</a:t>
            </a:r>
            <a:r>
              <a:rPr lang="en-US" sz="2400" dirty="0" smtClean="0"/>
              <a:t>.  Who did Paul say was the chief sinner?</a:t>
            </a:r>
          </a:p>
        </p:txBody>
      </p:sp>
      <p:sp>
        <p:nvSpPr>
          <p:cNvPr id="24" name="Rectangle 23"/>
          <p:cNvSpPr/>
          <p:nvPr/>
        </p:nvSpPr>
        <p:spPr>
          <a:xfrm>
            <a:off x="1371600" y="3962400"/>
            <a:ext cx="7543800" cy="461665"/>
          </a:xfrm>
          <a:prstGeom prst="rect">
            <a:avLst/>
          </a:prstGeom>
        </p:spPr>
        <p:txBody>
          <a:bodyPr wrap="square">
            <a:spAutoFit/>
          </a:bodyPr>
          <a:lstStyle/>
          <a:p>
            <a:r>
              <a:rPr lang="en-US" sz="2400" dirty="0" smtClean="0"/>
              <a:t>- He was! – v15  </a:t>
            </a:r>
          </a:p>
        </p:txBody>
      </p:sp>
    </p:spTree>
    <p:extLst>
      <p:ext uri="{BB962C8B-B14F-4D97-AF65-F5344CB8AC3E}">
        <p14:creationId xmlns:p14="http://schemas.microsoft.com/office/powerpoint/2010/main" val="349501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11" grpId="0"/>
      <p:bldP spid="15" grpId="0"/>
      <p:bldP spid="16" grpId="0"/>
      <p:bldP spid="21" grpId="0"/>
      <p:bldP spid="22" grpId="0"/>
      <p:bldP spid="23" grpId="0"/>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35445" y="990600"/>
            <a:ext cx="1726755" cy="461665"/>
          </a:xfrm>
          <a:prstGeom prst="rect">
            <a:avLst/>
          </a:prstGeom>
        </p:spPr>
        <p:txBody>
          <a:bodyPr wrap="none">
            <a:spAutoFit/>
          </a:bodyPr>
          <a:lstStyle/>
          <a:p>
            <a:pPr marL="342900" lvl="0" indent="-342900">
              <a:buFont typeface="Arial" panose="020B0604020202020204" pitchFamily="34" charset="0"/>
              <a:buChar char="•"/>
            </a:pPr>
            <a:r>
              <a:rPr lang="en-US" sz="2400" dirty="0" smtClean="0"/>
              <a:t>Bishop  -</a:t>
            </a:r>
            <a:endParaRPr lang="en-US" sz="2400" dirty="0"/>
          </a:p>
        </p:txBody>
      </p:sp>
      <p:sp>
        <p:nvSpPr>
          <p:cNvPr id="6" name="Rectangle 5"/>
          <p:cNvSpPr/>
          <p:nvPr/>
        </p:nvSpPr>
        <p:spPr>
          <a:xfrm>
            <a:off x="2292390" y="990600"/>
            <a:ext cx="3591048" cy="461665"/>
          </a:xfrm>
          <a:prstGeom prst="rect">
            <a:avLst/>
          </a:prstGeom>
        </p:spPr>
        <p:txBody>
          <a:bodyPr wrap="none">
            <a:spAutoFit/>
          </a:bodyPr>
          <a:lstStyle/>
          <a:p>
            <a:pPr lvl="0"/>
            <a:r>
              <a:rPr lang="en-US" sz="2400" dirty="0" smtClean="0"/>
              <a:t>when at Catholic Church</a:t>
            </a:r>
            <a:endParaRPr lang="en-US" sz="2400" dirty="0"/>
          </a:p>
        </p:txBody>
      </p:sp>
      <p:sp>
        <p:nvSpPr>
          <p:cNvPr id="7" name="Rectangle 6"/>
          <p:cNvSpPr/>
          <p:nvPr/>
        </p:nvSpPr>
        <p:spPr>
          <a:xfrm>
            <a:off x="1670220" y="1452265"/>
            <a:ext cx="3342133" cy="461665"/>
          </a:xfrm>
          <a:prstGeom prst="rect">
            <a:avLst/>
          </a:prstGeom>
        </p:spPr>
        <p:txBody>
          <a:bodyPr wrap="none">
            <a:spAutoFit/>
          </a:bodyPr>
          <a:lstStyle/>
          <a:p>
            <a:pPr lvl="0"/>
            <a:r>
              <a:rPr lang="en-US" sz="2400" dirty="0" smtClean="0"/>
              <a:t>- Overseer or Guardian</a:t>
            </a:r>
            <a:endParaRPr lang="en-US" sz="2400" dirty="0"/>
          </a:p>
        </p:txBody>
      </p:sp>
      <p:sp>
        <p:nvSpPr>
          <p:cNvPr id="8" name="Rectangle 7"/>
          <p:cNvSpPr/>
          <p:nvPr/>
        </p:nvSpPr>
        <p:spPr>
          <a:xfrm>
            <a:off x="685800" y="2362200"/>
            <a:ext cx="7848600" cy="830997"/>
          </a:xfrm>
          <a:prstGeom prst="rect">
            <a:avLst/>
          </a:prstGeom>
        </p:spPr>
        <p:txBody>
          <a:bodyPr wrap="square">
            <a:spAutoFit/>
          </a:bodyPr>
          <a:lstStyle/>
          <a:p>
            <a:pPr marL="342900" lvl="0" indent="-342900">
              <a:buFont typeface="Arial" panose="020B0604020202020204" pitchFamily="34" charset="0"/>
              <a:buChar char="•"/>
            </a:pPr>
            <a:r>
              <a:rPr lang="en-US" sz="2400" dirty="0" smtClean="0"/>
              <a:t>NT uses 3 words interchangeably to represent this position and each references a phase of this position.  </a:t>
            </a:r>
            <a:endParaRPr lang="en-US" sz="2400" dirty="0"/>
          </a:p>
        </p:txBody>
      </p:sp>
      <p:sp>
        <p:nvSpPr>
          <p:cNvPr id="9" name="Rectangle 8"/>
          <p:cNvSpPr/>
          <p:nvPr/>
        </p:nvSpPr>
        <p:spPr>
          <a:xfrm>
            <a:off x="1524000" y="3352800"/>
            <a:ext cx="4496295" cy="461665"/>
          </a:xfrm>
          <a:prstGeom prst="rect">
            <a:avLst/>
          </a:prstGeom>
        </p:spPr>
        <p:txBody>
          <a:bodyPr wrap="none">
            <a:spAutoFit/>
          </a:bodyPr>
          <a:lstStyle/>
          <a:p>
            <a:pPr lvl="0"/>
            <a:r>
              <a:rPr lang="en-US" sz="2400" dirty="0" smtClean="0"/>
              <a:t>- Bishop (</a:t>
            </a:r>
            <a:r>
              <a:rPr lang="en-US" sz="2400" dirty="0" err="1" smtClean="0"/>
              <a:t>episkopos</a:t>
            </a:r>
            <a:r>
              <a:rPr lang="en-US" sz="2400" dirty="0" smtClean="0"/>
              <a:t>) – overseer </a:t>
            </a:r>
            <a:endParaRPr lang="en-US" sz="2400" dirty="0"/>
          </a:p>
        </p:txBody>
      </p:sp>
      <p:sp>
        <p:nvSpPr>
          <p:cNvPr id="10" name="Rectangle 9"/>
          <p:cNvSpPr/>
          <p:nvPr/>
        </p:nvSpPr>
        <p:spPr>
          <a:xfrm>
            <a:off x="1524000" y="3810000"/>
            <a:ext cx="6958956" cy="461665"/>
          </a:xfrm>
          <a:prstGeom prst="rect">
            <a:avLst/>
          </a:prstGeom>
        </p:spPr>
        <p:txBody>
          <a:bodyPr wrap="none">
            <a:spAutoFit/>
          </a:bodyPr>
          <a:lstStyle/>
          <a:p>
            <a:pPr lvl="0"/>
            <a:r>
              <a:rPr lang="en-US" sz="2400" dirty="0" smtClean="0"/>
              <a:t>- Elder (</a:t>
            </a:r>
            <a:r>
              <a:rPr lang="en-US" sz="2400" dirty="0" err="1" smtClean="0"/>
              <a:t>presbuteros</a:t>
            </a:r>
            <a:r>
              <a:rPr lang="en-US" sz="2400" dirty="0" smtClean="0"/>
              <a:t>) – older mature in judgement</a:t>
            </a:r>
            <a:endParaRPr lang="en-US" sz="2400" dirty="0"/>
          </a:p>
        </p:txBody>
      </p:sp>
      <p:sp>
        <p:nvSpPr>
          <p:cNvPr id="11" name="Rectangle 10"/>
          <p:cNvSpPr/>
          <p:nvPr/>
        </p:nvSpPr>
        <p:spPr>
          <a:xfrm>
            <a:off x="1534667" y="4267200"/>
            <a:ext cx="4124719" cy="461665"/>
          </a:xfrm>
          <a:prstGeom prst="rect">
            <a:avLst/>
          </a:prstGeom>
        </p:spPr>
        <p:txBody>
          <a:bodyPr wrap="none">
            <a:spAutoFit/>
          </a:bodyPr>
          <a:lstStyle/>
          <a:p>
            <a:pPr lvl="0"/>
            <a:r>
              <a:rPr lang="en-US" sz="2400" dirty="0" smtClean="0"/>
              <a:t>- Pastor (</a:t>
            </a:r>
            <a:r>
              <a:rPr lang="en-US" sz="2400" dirty="0" err="1" smtClean="0"/>
              <a:t>poimen</a:t>
            </a:r>
            <a:r>
              <a:rPr lang="en-US" sz="2400" dirty="0" smtClean="0"/>
              <a:t>) – shepherd</a:t>
            </a:r>
            <a:endParaRPr lang="en-US" sz="2400" dirty="0"/>
          </a:p>
        </p:txBody>
      </p:sp>
    </p:spTree>
    <p:extLst>
      <p:ext uri="{BB962C8B-B14F-4D97-AF65-F5344CB8AC3E}">
        <p14:creationId xmlns:p14="http://schemas.microsoft.com/office/powerpoint/2010/main" val="89967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1"/>
            <a:ext cx="8915400" cy="1938992"/>
          </a:xfrm>
          <a:prstGeom prst="rect">
            <a:avLst/>
          </a:prstGeom>
        </p:spPr>
        <p:txBody>
          <a:bodyPr wrap="square">
            <a:spAutoFit/>
          </a:bodyPr>
          <a:lstStyle/>
          <a:p>
            <a:r>
              <a:rPr lang="en-US" sz="2400" b="1" u="sng" dirty="0"/>
              <a:t>[Act 20:17, 28 NKJV] </a:t>
            </a:r>
            <a:r>
              <a:rPr lang="en-US" sz="2400" dirty="0"/>
              <a:t>17 From Miletus he sent to Ephesus and called for the </a:t>
            </a:r>
            <a:r>
              <a:rPr lang="en-US" sz="2400" u="sng" dirty="0"/>
              <a:t>elders</a:t>
            </a:r>
            <a:r>
              <a:rPr lang="en-US" sz="2400" dirty="0"/>
              <a:t> of the church. ... 28 "Therefore take heed to yourselves and to all the flock, among which the Holy Spirit has made you </a:t>
            </a:r>
            <a:r>
              <a:rPr lang="en-US" sz="2400" u="sng" dirty="0"/>
              <a:t>overseers</a:t>
            </a:r>
            <a:r>
              <a:rPr lang="en-US" sz="2400" dirty="0"/>
              <a:t>, to </a:t>
            </a:r>
            <a:r>
              <a:rPr lang="en-US" sz="2400" u="sng" dirty="0"/>
              <a:t>shepherd</a:t>
            </a:r>
            <a:r>
              <a:rPr lang="en-US" sz="2400" dirty="0"/>
              <a:t> the church of God which He purchased with His own blood.</a:t>
            </a:r>
          </a:p>
        </p:txBody>
      </p:sp>
      <p:sp>
        <p:nvSpPr>
          <p:cNvPr id="5" name="Rectangle 4"/>
          <p:cNvSpPr/>
          <p:nvPr/>
        </p:nvSpPr>
        <p:spPr>
          <a:xfrm>
            <a:off x="152400" y="2457271"/>
            <a:ext cx="8763000" cy="1200329"/>
          </a:xfrm>
          <a:prstGeom prst="rect">
            <a:avLst/>
          </a:prstGeom>
        </p:spPr>
        <p:txBody>
          <a:bodyPr wrap="square">
            <a:spAutoFit/>
          </a:bodyPr>
          <a:lstStyle/>
          <a:p>
            <a:r>
              <a:rPr lang="en-US" sz="2400" b="1" u="sng" dirty="0"/>
              <a:t>[Tit 1:7 NKJV] </a:t>
            </a:r>
            <a:r>
              <a:rPr lang="en-US" sz="2400" dirty="0"/>
              <a:t>7 For a </a:t>
            </a:r>
            <a:r>
              <a:rPr lang="en-US" sz="2400" u="sng" dirty="0"/>
              <a:t>bishop</a:t>
            </a:r>
            <a:r>
              <a:rPr lang="en-US" sz="2400" dirty="0"/>
              <a:t> must be blameless, as a steward of God, not self-willed, not quick-tempered, not given to wine, not violent, not greedy for money,</a:t>
            </a:r>
          </a:p>
        </p:txBody>
      </p:sp>
      <p:sp>
        <p:nvSpPr>
          <p:cNvPr id="6" name="Rectangle 5"/>
          <p:cNvSpPr/>
          <p:nvPr/>
        </p:nvSpPr>
        <p:spPr>
          <a:xfrm>
            <a:off x="228600" y="3940076"/>
            <a:ext cx="8610600" cy="2308324"/>
          </a:xfrm>
          <a:prstGeom prst="rect">
            <a:avLst/>
          </a:prstGeom>
        </p:spPr>
        <p:txBody>
          <a:bodyPr wrap="square">
            <a:spAutoFit/>
          </a:bodyPr>
          <a:lstStyle/>
          <a:p>
            <a:r>
              <a:rPr lang="en-US" sz="2400" b="1" u="sng" dirty="0"/>
              <a:t>[1Pe 5:1-2 NKJV] </a:t>
            </a:r>
            <a:r>
              <a:rPr lang="en-US" sz="2400" dirty="0"/>
              <a:t>1 The </a:t>
            </a:r>
            <a:r>
              <a:rPr lang="en-US" sz="2400" u="sng" dirty="0"/>
              <a:t>elders</a:t>
            </a:r>
            <a:r>
              <a:rPr lang="en-US" sz="2400" dirty="0"/>
              <a:t> who are among you I exhort, I who am a fellow </a:t>
            </a:r>
            <a:r>
              <a:rPr lang="en-US" sz="2400" u="sng" dirty="0"/>
              <a:t>elder</a:t>
            </a:r>
            <a:r>
              <a:rPr lang="en-US" sz="2400" dirty="0"/>
              <a:t> and a witness of the sufferings of Christ, and also a partaker of the glory that will be revealed: 2 </a:t>
            </a:r>
            <a:r>
              <a:rPr lang="en-US" sz="2400" u="sng" dirty="0"/>
              <a:t>Shepherd the flock </a:t>
            </a:r>
            <a:r>
              <a:rPr lang="en-US" sz="2400" dirty="0"/>
              <a:t>of God which is among you, serving as </a:t>
            </a:r>
            <a:r>
              <a:rPr lang="en-US" sz="2400" u="sng" dirty="0"/>
              <a:t>overseers</a:t>
            </a:r>
            <a:r>
              <a:rPr lang="en-US" sz="2400" dirty="0"/>
              <a:t>, not by compulsion but willingly, not for dishonest gain but eagerly;</a:t>
            </a:r>
          </a:p>
        </p:txBody>
      </p:sp>
    </p:spTree>
    <p:extLst>
      <p:ext uri="{BB962C8B-B14F-4D97-AF65-F5344CB8AC3E}">
        <p14:creationId xmlns:p14="http://schemas.microsoft.com/office/powerpoint/2010/main" val="2338287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381000"/>
            <a:ext cx="4724400" cy="584775"/>
          </a:xfrm>
          <a:prstGeom prst="rect">
            <a:avLst/>
          </a:prstGeom>
          <a:noFill/>
        </p:spPr>
        <p:txBody>
          <a:bodyPr wrap="square" rtlCol="0">
            <a:spAutoFit/>
          </a:bodyPr>
          <a:lstStyle/>
          <a:p>
            <a:r>
              <a:rPr lang="en-US" sz="3200" b="1" u="sng" dirty="0" smtClean="0"/>
              <a:t>Elder Qualification</a:t>
            </a:r>
            <a:endParaRPr lang="en-US" sz="2800" b="1" u="sng" dirty="0"/>
          </a:p>
        </p:txBody>
      </p:sp>
      <p:sp>
        <p:nvSpPr>
          <p:cNvPr id="5" name="TextBox 4"/>
          <p:cNvSpPr txBox="1"/>
          <p:nvPr/>
        </p:nvSpPr>
        <p:spPr>
          <a:xfrm>
            <a:off x="228600" y="1524000"/>
            <a:ext cx="1805131" cy="523220"/>
          </a:xfrm>
          <a:prstGeom prst="rect">
            <a:avLst/>
          </a:prstGeom>
          <a:noFill/>
        </p:spPr>
        <p:txBody>
          <a:bodyPr wrap="square" rtlCol="0">
            <a:spAutoFit/>
          </a:bodyPr>
          <a:lstStyle/>
          <a:p>
            <a:r>
              <a:rPr lang="en-US" sz="2800" b="1" u="sng" dirty="0" smtClean="0"/>
              <a:t>Physical</a:t>
            </a:r>
            <a:endParaRPr lang="en-US" sz="2800" b="1" u="sng" dirty="0"/>
          </a:p>
        </p:txBody>
      </p:sp>
      <p:sp>
        <p:nvSpPr>
          <p:cNvPr id="7" name="TextBox 6"/>
          <p:cNvSpPr txBox="1"/>
          <p:nvPr/>
        </p:nvSpPr>
        <p:spPr>
          <a:xfrm>
            <a:off x="237613" y="2209800"/>
            <a:ext cx="1200970" cy="523220"/>
          </a:xfrm>
          <a:prstGeom prst="rect">
            <a:avLst/>
          </a:prstGeom>
          <a:noFill/>
        </p:spPr>
        <p:txBody>
          <a:bodyPr wrap="none" rtlCol="0">
            <a:spAutoFit/>
          </a:bodyPr>
          <a:lstStyle/>
          <a:p>
            <a:pPr marL="285750" indent="-285750">
              <a:buFontTx/>
              <a:buChar char="-"/>
            </a:pPr>
            <a:r>
              <a:rPr lang="en-US" sz="2800" dirty="0" smtClean="0"/>
              <a:t>Man</a:t>
            </a:r>
          </a:p>
        </p:txBody>
      </p:sp>
      <p:sp>
        <p:nvSpPr>
          <p:cNvPr id="8" name="TextBox 7"/>
          <p:cNvSpPr txBox="1"/>
          <p:nvPr/>
        </p:nvSpPr>
        <p:spPr>
          <a:xfrm>
            <a:off x="228600" y="2667000"/>
            <a:ext cx="1946367" cy="523220"/>
          </a:xfrm>
          <a:prstGeom prst="rect">
            <a:avLst/>
          </a:prstGeom>
          <a:noFill/>
        </p:spPr>
        <p:txBody>
          <a:bodyPr wrap="none" rtlCol="0">
            <a:spAutoFit/>
          </a:bodyPr>
          <a:lstStyle/>
          <a:p>
            <a:pPr marL="285750" indent="-285750">
              <a:buFontTx/>
              <a:buChar char="-"/>
            </a:pPr>
            <a:r>
              <a:rPr lang="en-US" sz="2800" dirty="0" smtClean="0"/>
              <a:t>Husband</a:t>
            </a:r>
          </a:p>
        </p:txBody>
      </p:sp>
      <p:sp>
        <p:nvSpPr>
          <p:cNvPr id="9" name="TextBox 8"/>
          <p:cNvSpPr txBox="1"/>
          <p:nvPr/>
        </p:nvSpPr>
        <p:spPr>
          <a:xfrm>
            <a:off x="228600" y="3134380"/>
            <a:ext cx="1491114" cy="523220"/>
          </a:xfrm>
          <a:prstGeom prst="rect">
            <a:avLst/>
          </a:prstGeom>
          <a:noFill/>
        </p:spPr>
        <p:txBody>
          <a:bodyPr wrap="none" rtlCol="0">
            <a:spAutoFit/>
          </a:bodyPr>
          <a:lstStyle/>
          <a:p>
            <a:pPr marL="285750" indent="-285750">
              <a:buFontTx/>
              <a:buChar char="-"/>
            </a:pPr>
            <a:r>
              <a:rPr lang="en-US" sz="2800" dirty="0" smtClean="0"/>
              <a:t>Father</a:t>
            </a:r>
          </a:p>
        </p:txBody>
      </p:sp>
      <p:sp>
        <p:nvSpPr>
          <p:cNvPr id="10" name="TextBox 9"/>
          <p:cNvSpPr txBox="1"/>
          <p:nvPr/>
        </p:nvSpPr>
        <p:spPr>
          <a:xfrm>
            <a:off x="3071669" y="1524000"/>
            <a:ext cx="1805131" cy="523220"/>
          </a:xfrm>
          <a:prstGeom prst="rect">
            <a:avLst/>
          </a:prstGeom>
          <a:noFill/>
        </p:spPr>
        <p:txBody>
          <a:bodyPr wrap="square" rtlCol="0">
            <a:spAutoFit/>
          </a:bodyPr>
          <a:lstStyle/>
          <a:p>
            <a:r>
              <a:rPr lang="en-US" sz="2800" b="1" u="sng" dirty="0" smtClean="0"/>
              <a:t>Moral</a:t>
            </a:r>
            <a:endParaRPr lang="en-US" sz="2800" b="1" u="sng" dirty="0"/>
          </a:p>
        </p:txBody>
      </p:sp>
      <p:sp>
        <p:nvSpPr>
          <p:cNvPr id="11" name="TextBox 10"/>
          <p:cNvSpPr txBox="1"/>
          <p:nvPr/>
        </p:nvSpPr>
        <p:spPr>
          <a:xfrm>
            <a:off x="2404619" y="2185858"/>
            <a:ext cx="2045753" cy="523220"/>
          </a:xfrm>
          <a:prstGeom prst="rect">
            <a:avLst/>
          </a:prstGeom>
          <a:noFill/>
        </p:spPr>
        <p:txBody>
          <a:bodyPr wrap="none" rtlCol="0">
            <a:spAutoFit/>
          </a:bodyPr>
          <a:lstStyle/>
          <a:p>
            <a:pPr marL="285750" indent="-285750">
              <a:buFontTx/>
              <a:buChar char="-"/>
            </a:pPr>
            <a:r>
              <a:rPr lang="en-US" sz="2800" dirty="0" smtClean="0"/>
              <a:t>Blameless</a:t>
            </a:r>
          </a:p>
        </p:txBody>
      </p:sp>
      <p:sp>
        <p:nvSpPr>
          <p:cNvPr id="12" name="TextBox 11"/>
          <p:cNvSpPr txBox="1"/>
          <p:nvPr/>
        </p:nvSpPr>
        <p:spPr>
          <a:xfrm>
            <a:off x="2392972" y="4419600"/>
            <a:ext cx="2153410" cy="523220"/>
          </a:xfrm>
          <a:prstGeom prst="rect">
            <a:avLst/>
          </a:prstGeom>
          <a:noFill/>
        </p:spPr>
        <p:txBody>
          <a:bodyPr wrap="none" rtlCol="0">
            <a:spAutoFit/>
          </a:bodyPr>
          <a:lstStyle/>
          <a:p>
            <a:pPr marL="285750" indent="-285750">
              <a:buFontTx/>
              <a:buChar char="-"/>
            </a:pPr>
            <a:r>
              <a:rPr lang="en-US" sz="2800" dirty="0" smtClean="0"/>
              <a:t>Temperate</a:t>
            </a:r>
          </a:p>
        </p:txBody>
      </p:sp>
      <p:sp>
        <p:nvSpPr>
          <p:cNvPr id="13" name="TextBox 12"/>
          <p:cNvSpPr txBox="1"/>
          <p:nvPr/>
        </p:nvSpPr>
        <p:spPr>
          <a:xfrm>
            <a:off x="6032765" y="3017667"/>
            <a:ext cx="2730235" cy="523220"/>
          </a:xfrm>
          <a:prstGeom prst="rect">
            <a:avLst/>
          </a:prstGeom>
          <a:noFill/>
        </p:spPr>
        <p:txBody>
          <a:bodyPr wrap="none" rtlCol="0">
            <a:spAutoFit/>
          </a:bodyPr>
          <a:lstStyle/>
          <a:p>
            <a:pPr marL="285750" indent="-285750">
              <a:buFontTx/>
              <a:buChar char="-"/>
            </a:pPr>
            <a:r>
              <a:rPr lang="en-US" sz="2800" dirty="0" smtClean="0"/>
              <a:t>Sober-minded</a:t>
            </a:r>
          </a:p>
        </p:txBody>
      </p:sp>
      <p:sp>
        <p:nvSpPr>
          <p:cNvPr id="14" name="TextBox 13"/>
          <p:cNvSpPr txBox="1"/>
          <p:nvPr/>
        </p:nvSpPr>
        <p:spPr>
          <a:xfrm>
            <a:off x="2371357" y="2669884"/>
            <a:ext cx="3363421" cy="523220"/>
          </a:xfrm>
          <a:prstGeom prst="rect">
            <a:avLst/>
          </a:prstGeom>
          <a:noFill/>
        </p:spPr>
        <p:txBody>
          <a:bodyPr wrap="none" rtlCol="0">
            <a:spAutoFit/>
          </a:bodyPr>
          <a:lstStyle/>
          <a:p>
            <a:pPr marL="285750" indent="-285750">
              <a:buFontTx/>
              <a:buChar char="-"/>
            </a:pPr>
            <a:r>
              <a:rPr lang="en-US" sz="2800" dirty="0" smtClean="0"/>
              <a:t>Of Good Behavior</a:t>
            </a:r>
          </a:p>
        </p:txBody>
      </p:sp>
      <p:sp>
        <p:nvSpPr>
          <p:cNvPr id="15" name="TextBox 14"/>
          <p:cNvSpPr txBox="1"/>
          <p:nvPr/>
        </p:nvSpPr>
        <p:spPr>
          <a:xfrm>
            <a:off x="2371357" y="3124483"/>
            <a:ext cx="2210862" cy="523220"/>
          </a:xfrm>
          <a:prstGeom prst="rect">
            <a:avLst/>
          </a:prstGeom>
          <a:noFill/>
        </p:spPr>
        <p:txBody>
          <a:bodyPr wrap="none" rtlCol="0">
            <a:spAutoFit/>
          </a:bodyPr>
          <a:lstStyle/>
          <a:p>
            <a:pPr marL="285750" indent="-285750">
              <a:buFontTx/>
              <a:buChar char="-"/>
            </a:pPr>
            <a:r>
              <a:rPr lang="en-US" sz="2800" dirty="0" smtClean="0"/>
              <a:t>Hospitable</a:t>
            </a:r>
          </a:p>
        </p:txBody>
      </p:sp>
      <p:sp>
        <p:nvSpPr>
          <p:cNvPr id="16" name="TextBox 15"/>
          <p:cNvSpPr txBox="1"/>
          <p:nvPr/>
        </p:nvSpPr>
        <p:spPr>
          <a:xfrm>
            <a:off x="6015408" y="2600565"/>
            <a:ext cx="2631105" cy="523220"/>
          </a:xfrm>
          <a:prstGeom prst="rect">
            <a:avLst/>
          </a:prstGeom>
          <a:noFill/>
        </p:spPr>
        <p:txBody>
          <a:bodyPr wrap="none" rtlCol="0">
            <a:spAutoFit/>
          </a:bodyPr>
          <a:lstStyle/>
          <a:p>
            <a:pPr marL="285750" indent="-285750">
              <a:buFontTx/>
              <a:buChar char="-"/>
            </a:pPr>
            <a:r>
              <a:rPr lang="en-US" sz="2800" dirty="0" smtClean="0"/>
              <a:t>Able to Teach</a:t>
            </a:r>
          </a:p>
        </p:txBody>
      </p:sp>
      <p:sp>
        <p:nvSpPr>
          <p:cNvPr id="17" name="TextBox 16"/>
          <p:cNvSpPr txBox="1"/>
          <p:nvPr/>
        </p:nvSpPr>
        <p:spPr>
          <a:xfrm>
            <a:off x="2366090" y="3540887"/>
            <a:ext cx="3455882" cy="523220"/>
          </a:xfrm>
          <a:prstGeom prst="rect">
            <a:avLst/>
          </a:prstGeom>
          <a:noFill/>
        </p:spPr>
        <p:txBody>
          <a:bodyPr wrap="none" rtlCol="0">
            <a:spAutoFit/>
          </a:bodyPr>
          <a:lstStyle/>
          <a:p>
            <a:pPr marL="285750" indent="-285750">
              <a:buFontTx/>
              <a:buChar char="-"/>
            </a:pPr>
            <a:r>
              <a:rPr lang="en-US" sz="2800" dirty="0" smtClean="0"/>
              <a:t>Not Given to Wine</a:t>
            </a:r>
          </a:p>
        </p:txBody>
      </p:sp>
      <p:sp>
        <p:nvSpPr>
          <p:cNvPr id="18" name="TextBox 17"/>
          <p:cNvSpPr txBox="1"/>
          <p:nvPr/>
        </p:nvSpPr>
        <p:spPr>
          <a:xfrm>
            <a:off x="2429664" y="5791200"/>
            <a:ext cx="2325508" cy="523220"/>
          </a:xfrm>
          <a:prstGeom prst="rect">
            <a:avLst/>
          </a:prstGeom>
          <a:noFill/>
        </p:spPr>
        <p:txBody>
          <a:bodyPr wrap="none" rtlCol="0">
            <a:spAutoFit/>
          </a:bodyPr>
          <a:lstStyle/>
          <a:p>
            <a:pPr marL="285750" indent="-285750">
              <a:buFontTx/>
              <a:buChar char="-"/>
            </a:pPr>
            <a:r>
              <a:rPr lang="en-US" sz="2800" dirty="0" smtClean="0"/>
              <a:t>Not Violent</a:t>
            </a:r>
          </a:p>
        </p:txBody>
      </p:sp>
      <p:sp>
        <p:nvSpPr>
          <p:cNvPr id="19" name="TextBox 18"/>
          <p:cNvSpPr txBox="1"/>
          <p:nvPr/>
        </p:nvSpPr>
        <p:spPr>
          <a:xfrm>
            <a:off x="2392972" y="4876800"/>
            <a:ext cx="4007828" cy="523220"/>
          </a:xfrm>
          <a:prstGeom prst="rect">
            <a:avLst/>
          </a:prstGeom>
          <a:noFill/>
        </p:spPr>
        <p:txBody>
          <a:bodyPr wrap="none" rtlCol="0">
            <a:spAutoFit/>
          </a:bodyPr>
          <a:lstStyle/>
          <a:p>
            <a:pPr marL="285750" indent="-285750">
              <a:buFontTx/>
              <a:buChar char="-"/>
            </a:pPr>
            <a:r>
              <a:rPr lang="en-US" sz="2800" dirty="0" smtClean="0"/>
              <a:t>Not greedy for money</a:t>
            </a:r>
          </a:p>
        </p:txBody>
      </p:sp>
      <p:sp>
        <p:nvSpPr>
          <p:cNvPr id="20" name="TextBox 19"/>
          <p:cNvSpPr txBox="1"/>
          <p:nvPr/>
        </p:nvSpPr>
        <p:spPr>
          <a:xfrm>
            <a:off x="2397004" y="5334000"/>
            <a:ext cx="1519968" cy="523220"/>
          </a:xfrm>
          <a:prstGeom prst="rect">
            <a:avLst/>
          </a:prstGeom>
          <a:noFill/>
        </p:spPr>
        <p:txBody>
          <a:bodyPr wrap="none" rtlCol="0">
            <a:spAutoFit/>
          </a:bodyPr>
          <a:lstStyle/>
          <a:p>
            <a:pPr marL="285750" indent="-285750">
              <a:buFontTx/>
              <a:buChar char="-"/>
            </a:pPr>
            <a:r>
              <a:rPr lang="en-US" sz="2800" dirty="0" smtClean="0"/>
              <a:t>Gentle</a:t>
            </a:r>
          </a:p>
        </p:txBody>
      </p:sp>
      <p:sp>
        <p:nvSpPr>
          <p:cNvPr id="21" name="TextBox 20"/>
          <p:cNvSpPr txBox="1"/>
          <p:nvPr/>
        </p:nvSpPr>
        <p:spPr>
          <a:xfrm>
            <a:off x="2392972" y="3972580"/>
            <a:ext cx="3246402" cy="523220"/>
          </a:xfrm>
          <a:prstGeom prst="rect">
            <a:avLst/>
          </a:prstGeom>
          <a:noFill/>
        </p:spPr>
        <p:txBody>
          <a:bodyPr wrap="none" rtlCol="0">
            <a:spAutoFit/>
          </a:bodyPr>
          <a:lstStyle/>
          <a:p>
            <a:pPr marL="285750" indent="-285750">
              <a:buFontTx/>
              <a:buChar char="-"/>
            </a:pPr>
            <a:r>
              <a:rPr lang="en-US" sz="2800" dirty="0" smtClean="0"/>
              <a:t>Not Quarrelsome</a:t>
            </a:r>
          </a:p>
        </p:txBody>
      </p:sp>
      <p:sp>
        <p:nvSpPr>
          <p:cNvPr id="22" name="TextBox 21"/>
          <p:cNvSpPr txBox="1"/>
          <p:nvPr/>
        </p:nvSpPr>
        <p:spPr>
          <a:xfrm>
            <a:off x="6032765" y="3408187"/>
            <a:ext cx="2674386" cy="523220"/>
          </a:xfrm>
          <a:prstGeom prst="rect">
            <a:avLst/>
          </a:prstGeom>
          <a:noFill/>
        </p:spPr>
        <p:txBody>
          <a:bodyPr wrap="none" rtlCol="0">
            <a:spAutoFit/>
          </a:bodyPr>
          <a:lstStyle/>
          <a:p>
            <a:pPr marL="285750" indent="-285750">
              <a:buFontTx/>
              <a:buChar char="-"/>
            </a:pPr>
            <a:r>
              <a:rPr lang="en-US" sz="2800" dirty="0" smtClean="0"/>
              <a:t>Not Covetous</a:t>
            </a:r>
          </a:p>
        </p:txBody>
      </p:sp>
      <p:sp>
        <p:nvSpPr>
          <p:cNvPr id="23" name="TextBox 22"/>
          <p:cNvSpPr txBox="1"/>
          <p:nvPr/>
        </p:nvSpPr>
        <p:spPr>
          <a:xfrm>
            <a:off x="6032765" y="3820180"/>
            <a:ext cx="2574744" cy="523220"/>
          </a:xfrm>
          <a:prstGeom prst="rect">
            <a:avLst/>
          </a:prstGeom>
          <a:noFill/>
        </p:spPr>
        <p:txBody>
          <a:bodyPr wrap="none" rtlCol="0">
            <a:spAutoFit/>
          </a:bodyPr>
          <a:lstStyle/>
          <a:p>
            <a:pPr marL="285750" indent="-285750">
              <a:buFontTx/>
              <a:buChar char="-"/>
            </a:pPr>
            <a:r>
              <a:rPr lang="en-US" sz="2800" dirty="0" smtClean="0"/>
              <a:t>Not a Novice</a:t>
            </a:r>
          </a:p>
        </p:txBody>
      </p:sp>
      <p:sp>
        <p:nvSpPr>
          <p:cNvPr id="24" name="TextBox 23"/>
          <p:cNvSpPr txBox="1"/>
          <p:nvPr/>
        </p:nvSpPr>
        <p:spPr>
          <a:xfrm>
            <a:off x="5996011" y="2212684"/>
            <a:ext cx="3009157" cy="523220"/>
          </a:xfrm>
          <a:prstGeom prst="rect">
            <a:avLst/>
          </a:prstGeom>
          <a:noFill/>
        </p:spPr>
        <p:txBody>
          <a:bodyPr wrap="none" rtlCol="0">
            <a:spAutoFit/>
          </a:bodyPr>
          <a:lstStyle/>
          <a:p>
            <a:r>
              <a:rPr lang="en-US" sz="2800" dirty="0" smtClean="0"/>
              <a:t>-  Desire for office</a:t>
            </a:r>
          </a:p>
        </p:txBody>
      </p:sp>
      <p:sp>
        <p:nvSpPr>
          <p:cNvPr id="25" name="TextBox 24"/>
          <p:cNvSpPr txBox="1"/>
          <p:nvPr/>
        </p:nvSpPr>
        <p:spPr>
          <a:xfrm>
            <a:off x="6304617" y="1524000"/>
            <a:ext cx="1805131" cy="523220"/>
          </a:xfrm>
          <a:prstGeom prst="rect">
            <a:avLst/>
          </a:prstGeom>
          <a:noFill/>
        </p:spPr>
        <p:txBody>
          <a:bodyPr wrap="square" rtlCol="0">
            <a:spAutoFit/>
          </a:bodyPr>
          <a:lstStyle/>
          <a:p>
            <a:r>
              <a:rPr lang="en-US" sz="2800" b="1" u="sng" dirty="0" smtClean="0"/>
              <a:t>Spiritual</a:t>
            </a:r>
            <a:endParaRPr lang="en-US" sz="2800" b="1" u="sng" dirty="0"/>
          </a:p>
        </p:txBody>
      </p:sp>
    </p:spTree>
    <p:extLst>
      <p:ext uri="{BB962C8B-B14F-4D97-AF65-F5344CB8AC3E}">
        <p14:creationId xmlns:p14="http://schemas.microsoft.com/office/powerpoint/2010/main" val="333017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500"/>
                                        <p:tgtEl>
                                          <p:spTgt spid="1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500"/>
                                        <p:tgtEl>
                                          <p:spTgt spid="1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500"/>
                                        <p:tgtEl>
                                          <p:spTgt spid="2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458200" cy="1077218"/>
          </a:xfrm>
          <a:prstGeom prst="rect">
            <a:avLst/>
          </a:prstGeom>
          <a:noFill/>
        </p:spPr>
        <p:txBody>
          <a:bodyPr wrap="square" rtlCol="0">
            <a:spAutoFit/>
          </a:bodyPr>
          <a:lstStyle/>
          <a:p>
            <a:pPr algn="ctr"/>
            <a:r>
              <a:rPr lang="en-US" sz="3200" b="1" u="sng" dirty="0" smtClean="0"/>
              <a:t>Which qualification do you think is most important?</a:t>
            </a:r>
            <a:endParaRPr lang="en-US" sz="2800" b="1" u="sng" dirty="0"/>
          </a:p>
        </p:txBody>
      </p:sp>
      <p:sp>
        <p:nvSpPr>
          <p:cNvPr id="5" name="TextBox 4"/>
          <p:cNvSpPr txBox="1"/>
          <p:nvPr/>
        </p:nvSpPr>
        <p:spPr>
          <a:xfrm>
            <a:off x="228600" y="1524000"/>
            <a:ext cx="1805131" cy="523220"/>
          </a:xfrm>
          <a:prstGeom prst="rect">
            <a:avLst/>
          </a:prstGeom>
          <a:noFill/>
        </p:spPr>
        <p:txBody>
          <a:bodyPr wrap="square" rtlCol="0">
            <a:spAutoFit/>
          </a:bodyPr>
          <a:lstStyle/>
          <a:p>
            <a:r>
              <a:rPr lang="en-US" sz="2800" b="1" u="sng" dirty="0" smtClean="0"/>
              <a:t>Physical</a:t>
            </a:r>
            <a:endParaRPr lang="en-US" sz="2800" b="1" u="sng" dirty="0"/>
          </a:p>
        </p:txBody>
      </p:sp>
      <p:sp>
        <p:nvSpPr>
          <p:cNvPr id="7" name="TextBox 6"/>
          <p:cNvSpPr txBox="1"/>
          <p:nvPr/>
        </p:nvSpPr>
        <p:spPr>
          <a:xfrm>
            <a:off x="237613" y="2209800"/>
            <a:ext cx="1200970" cy="523220"/>
          </a:xfrm>
          <a:prstGeom prst="rect">
            <a:avLst/>
          </a:prstGeom>
          <a:noFill/>
        </p:spPr>
        <p:txBody>
          <a:bodyPr wrap="none" rtlCol="0">
            <a:spAutoFit/>
          </a:bodyPr>
          <a:lstStyle/>
          <a:p>
            <a:pPr marL="285750" indent="-285750">
              <a:buFontTx/>
              <a:buChar char="-"/>
            </a:pPr>
            <a:r>
              <a:rPr lang="en-US" sz="2800" dirty="0" smtClean="0"/>
              <a:t>Man</a:t>
            </a:r>
          </a:p>
        </p:txBody>
      </p:sp>
      <p:sp>
        <p:nvSpPr>
          <p:cNvPr id="8" name="TextBox 7"/>
          <p:cNvSpPr txBox="1"/>
          <p:nvPr/>
        </p:nvSpPr>
        <p:spPr>
          <a:xfrm>
            <a:off x="228600" y="2667000"/>
            <a:ext cx="1946367" cy="523220"/>
          </a:xfrm>
          <a:prstGeom prst="rect">
            <a:avLst/>
          </a:prstGeom>
          <a:noFill/>
        </p:spPr>
        <p:txBody>
          <a:bodyPr wrap="none" rtlCol="0">
            <a:spAutoFit/>
          </a:bodyPr>
          <a:lstStyle/>
          <a:p>
            <a:pPr marL="285750" indent="-285750">
              <a:buFontTx/>
              <a:buChar char="-"/>
            </a:pPr>
            <a:r>
              <a:rPr lang="en-US" sz="2800" dirty="0" smtClean="0"/>
              <a:t>Husband</a:t>
            </a:r>
          </a:p>
        </p:txBody>
      </p:sp>
      <p:sp>
        <p:nvSpPr>
          <p:cNvPr id="9" name="TextBox 8"/>
          <p:cNvSpPr txBox="1"/>
          <p:nvPr/>
        </p:nvSpPr>
        <p:spPr>
          <a:xfrm>
            <a:off x="228600" y="3134380"/>
            <a:ext cx="1491114" cy="523220"/>
          </a:xfrm>
          <a:prstGeom prst="rect">
            <a:avLst/>
          </a:prstGeom>
          <a:noFill/>
        </p:spPr>
        <p:txBody>
          <a:bodyPr wrap="none" rtlCol="0">
            <a:spAutoFit/>
          </a:bodyPr>
          <a:lstStyle/>
          <a:p>
            <a:pPr marL="285750" indent="-285750">
              <a:buFontTx/>
              <a:buChar char="-"/>
            </a:pPr>
            <a:r>
              <a:rPr lang="en-US" sz="2800" dirty="0" smtClean="0"/>
              <a:t>Father</a:t>
            </a:r>
          </a:p>
        </p:txBody>
      </p:sp>
      <p:sp>
        <p:nvSpPr>
          <p:cNvPr id="10" name="TextBox 9"/>
          <p:cNvSpPr txBox="1"/>
          <p:nvPr/>
        </p:nvSpPr>
        <p:spPr>
          <a:xfrm>
            <a:off x="3071669" y="1524000"/>
            <a:ext cx="1805131" cy="523220"/>
          </a:xfrm>
          <a:prstGeom prst="rect">
            <a:avLst/>
          </a:prstGeom>
          <a:noFill/>
        </p:spPr>
        <p:txBody>
          <a:bodyPr wrap="square" rtlCol="0">
            <a:spAutoFit/>
          </a:bodyPr>
          <a:lstStyle/>
          <a:p>
            <a:r>
              <a:rPr lang="en-US" sz="2800" b="1" u="sng" dirty="0" smtClean="0"/>
              <a:t>Moral</a:t>
            </a:r>
            <a:endParaRPr lang="en-US" sz="2800" b="1" u="sng" dirty="0"/>
          </a:p>
        </p:txBody>
      </p:sp>
      <p:sp>
        <p:nvSpPr>
          <p:cNvPr id="11" name="TextBox 10"/>
          <p:cNvSpPr txBox="1"/>
          <p:nvPr/>
        </p:nvSpPr>
        <p:spPr>
          <a:xfrm>
            <a:off x="2404619" y="2185858"/>
            <a:ext cx="2045753" cy="523220"/>
          </a:xfrm>
          <a:prstGeom prst="rect">
            <a:avLst/>
          </a:prstGeom>
          <a:noFill/>
        </p:spPr>
        <p:txBody>
          <a:bodyPr wrap="none" rtlCol="0">
            <a:spAutoFit/>
          </a:bodyPr>
          <a:lstStyle/>
          <a:p>
            <a:pPr marL="285750" indent="-285750">
              <a:buFontTx/>
              <a:buChar char="-"/>
            </a:pPr>
            <a:r>
              <a:rPr lang="en-US" sz="2800" dirty="0" smtClean="0"/>
              <a:t>Blameless</a:t>
            </a:r>
          </a:p>
        </p:txBody>
      </p:sp>
      <p:sp>
        <p:nvSpPr>
          <p:cNvPr id="12" name="TextBox 11"/>
          <p:cNvSpPr txBox="1"/>
          <p:nvPr/>
        </p:nvSpPr>
        <p:spPr>
          <a:xfrm>
            <a:off x="2392972" y="4419600"/>
            <a:ext cx="2153410" cy="523220"/>
          </a:xfrm>
          <a:prstGeom prst="rect">
            <a:avLst/>
          </a:prstGeom>
          <a:noFill/>
        </p:spPr>
        <p:txBody>
          <a:bodyPr wrap="none" rtlCol="0">
            <a:spAutoFit/>
          </a:bodyPr>
          <a:lstStyle/>
          <a:p>
            <a:pPr marL="285750" indent="-285750">
              <a:buFontTx/>
              <a:buChar char="-"/>
            </a:pPr>
            <a:r>
              <a:rPr lang="en-US" sz="2800" dirty="0" smtClean="0"/>
              <a:t>Temperate</a:t>
            </a:r>
          </a:p>
        </p:txBody>
      </p:sp>
      <p:sp>
        <p:nvSpPr>
          <p:cNvPr id="13" name="TextBox 12"/>
          <p:cNvSpPr txBox="1"/>
          <p:nvPr/>
        </p:nvSpPr>
        <p:spPr>
          <a:xfrm>
            <a:off x="6032765" y="3017667"/>
            <a:ext cx="2730235" cy="523220"/>
          </a:xfrm>
          <a:prstGeom prst="rect">
            <a:avLst/>
          </a:prstGeom>
          <a:noFill/>
        </p:spPr>
        <p:txBody>
          <a:bodyPr wrap="none" rtlCol="0">
            <a:spAutoFit/>
          </a:bodyPr>
          <a:lstStyle/>
          <a:p>
            <a:pPr marL="285750" indent="-285750">
              <a:buFontTx/>
              <a:buChar char="-"/>
            </a:pPr>
            <a:r>
              <a:rPr lang="en-US" sz="2800" dirty="0" smtClean="0"/>
              <a:t>Sober-minded</a:t>
            </a:r>
          </a:p>
        </p:txBody>
      </p:sp>
      <p:sp>
        <p:nvSpPr>
          <p:cNvPr id="14" name="TextBox 13"/>
          <p:cNvSpPr txBox="1"/>
          <p:nvPr/>
        </p:nvSpPr>
        <p:spPr>
          <a:xfrm>
            <a:off x="2371357" y="2669884"/>
            <a:ext cx="3363421" cy="523220"/>
          </a:xfrm>
          <a:prstGeom prst="rect">
            <a:avLst/>
          </a:prstGeom>
          <a:noFill/>
        </p:spPr>
        <p:txBody>
          <a:bodyPr wrap="none" rtlCol="0">
            <a:spAutoFit/>
          </a:bodyPr>
          <a:lstStyle/>
          <a:p>
            <a:pPr marL="285750" indent="-285750">
              <a:buFontTx/>
              <a:buChar char="-"/>
            </a:pPr>
            <a:r>
              <a:rPr lang="en-US" sz="2800" dirty="0" smtClean="0"/>
              <a:t>Of Good Behavior</a:t>
            </a:r>
          </a:p>
        </p:txBody>
      </p:sp>
      <p:sp>
        <p:nvSpPr>
          <p:cNvPr id="15" name="TextBox 14"/>
          <p:cNvSpPr txBox="1"/>
          <p:nvPr/>
        </p:nvSpPr>
        <p:spPr>
          <a:xfrm>
            <a:off x="2371357" y="3124483"/>
            <a:ext cx="2210862" cy="523220"/>
          </a:xfrm>
          <a:prstGeom prst="rect">
            <a:avLst/>
          </a:prstGeom>
          <a:noFill/>
        </p:spPr>
        <p:txBody>
          <a:bodyPr wrap="none" rtlCol="0">
            <a:spAutoFit/>
          </a:bodyPr>
          <a:lstStyle/>
          <a:p>
            <a:pPr marL="285750" indent="-285750">
              <a:buFontTx/>
              <a:buChar char="-"/>
            </a:pPr>
            <a:r>
              <a:rPr lang="en-US" sz="2800" dirty="0" smtClean="0"/>
              <a:t>Hospitable</a:t>
            </a:r>
          </a:p>
        </p:txBody>
      </p:sp>
      <p:sp>
        <p:nvSpPr>
          <p:cNvPr id="16" name="TextBox 15"/>
          <p:cNvSpPr txBox="1"/>
          <p:nvPr/>
        </p:nvSpPr>
        <p:spPr>
          <a:xfrm>
            <a:off x="6015408" y="2600565"/>
            <a:ext cx="2631105" cy="523220"/>
          </a:xfrm>
          <a:prstGeom prst="rect">
            <a:avLst/>
          </a:prstGeom>
          <a:noFill/>
        </p:spPr>
        <p:txBody>
          <a:bodyPr wrap="none" rtlCol="0">
            <a:spAutoFit/>
          </a:bodyPr>
          <a:lstStyle/>
          <a:p>
            <a:pPr marL="285750" indent="-285750">
              <a:buFontTx/>
              <a:buChar char="-"/>
            </a:pPr>
            <a:r>
              <a:rPr lang="en-US" sz="2800" dirty="0" smtClean="0"/>
              <a:t>Able to Teach</a:t>
            </a:r>
          </a:p>
        </p:txBody>
      </p:sp>
      <p:sp>
        <p:nvSpPr>
          <p:cNvPr id="17" name="TextBox 16"/>
          <p:cNvSpPr txBox="1"/>
          <p:nvPr/>
        </p:nvSpPr>
        <p:spPr>
          <a:xfrm>
            <a:off x="2366090" y="3540887"/>
            <a:ext cx="3455882" cy="523220"/>
          </a:xfrm>
          <a:prstGeom prst="rect">
            <a:avLst/>
          </a:prstGeom>
          <a:noFill/>
        </p:spPr>
        <p:txBody>
          <a:bodyPr wrap="none" rtlCol="0">
            <a:spAutoFit/>
          </a:bodyPr>
          <a:lstStyle/>
          <a:p>
            <a:pPr marL="285750" indent="-285750">
              <a:buFontTx/>
              <a:buChar char="-"/>
            </a:pPr>
            <a:r>
              <a:rPr lang="en-US" sz="2800" dirty="0" smtClean="0"/>
              <a:t>Not Given to Wine</a:t>
            </a:r>
          </a:p>
        </p:txBody>
      </p:sp>
      <p:sp>
        <p:nvSpPr>
          <p:cNvPr id="18" name="TextBox 17"/>
          <p:cNvSpPr txBox="1"/>
          <p:nvPr/>
        </p:nvSpPr>
        <p:spPr>
          <a:xfrm>
            <a:off x="2429664" y="5791200"/>
            <a:ext cx="2325508" cy="523220"/>
          </a:xfrm>
          <a:prstGeom prst="rect">
            <a:avLst/>
          </a:prstGeom>
          <a:noFill/>
        </p:spPr>
        <p:txBody>
          <a:bodyPr wrap="none" rtlCol="0">
            <a:spAutoFit/>
          </a:bodyPr>
          <a:lstStyle/>
          <a:p>
            <a:pPr marL="285750" indent="-285750">
              <a:buFontTx/>
              <a:buChar char="-"/>
            </a:pPr>
            <a:r>
              <a:rPr lang="en-US" sz="2800" dirty="0" smtClean="0"/>
              <a:t>Not Violent</a:t>
            </a:r>
          </a:p>
        </p:txBody>
      </p:sp>
      <p:sp>
        <p:nvSpPr>
          <p:cNvPr id="19" name="TextBox 18"/>
          <p:cNvSpPr txBox="1"/>
          <p:nvPr/>
        </p:nvSpPr>
        <p:spPr>
          <a:xfrm>
            <a:off x="2392972" y="4876800"/>
            <a:ext cx="4007828" cy="523220"/>
          </a:xfrm>
          <a:prstGeom prst="rect">
            <a:avLst/>
          </a:prstGeom>
          <a:noFill/>
        </p:spPr>
        <p:txBody>
          <a:bodyPr wrap="none" rtlCol="0">
            <a:spAutoFit/>
          </a:bodyPr>
          <a:lstStyle/>
          <a:p>
            <a:pPr marL="285750" indent="-285750">
              <a:buFontTx/>
              <a:buChar char="-"/>
            </a:pPr>
            <a:r>
              <a:rPr lang="en-US" sz="2800" dirty="0" smtClean="0"/>
              <a:t>Not greedy for money</a:t>
            </a:r>
          </a:p>
        </p:txBody>
      </p:sp>
      <p:sp>
        <p:nvSpPr>
          <p:cNvPr id="20" name="TextBox 19"/>
          <p:cNvSpPr txBox="1"/>
          <p:nvPr/>
        </p:nvSpPr>
        <p:spPr>
          <a:xfrm>
            <a:off x="2397004" y="5334000"/>
            <a:ext cx="1519968" cy="523220"/>
          </a:xfrm>
          <a:prstGeom prst="rect">
            <a:avLst/>
          </a:prstGeom>
          <a:noFill/>
        </p:spPr>
        <p:txBody>
          <a:bodyPr wrap="none" rtlCol="0">
            <a:spAutoFit/>
          </a:bodyPr>
          <a:lstStyle/>
          <a:p>
            <a:pPr marL="285750" indent="-285750">
              <a:buFontTx/>
              <a:buChar char="-"/>
            </a:pPr>
            <a:r>
              <a:rPr lang="en-US" sz="2800" dirty="0" smtClean="0"/>
              <a:t>Gentle</a:t>
            </a:r>
          </a:p>
        </p:txBody>
      </p:sp>
      <p:sp>
        <p:nvSpPr>
          <p:cNvPr id="21" name="TextBox 20"/>
          <p:cNvSpPr txBox="1"/>
          <p:nvPr/>
        </p:nvSpPr>
        <p:spPr>
          <a:xfrm>
            <a:off x="2392972" y="3972580"/>
            <a:ext cx="3246402" cy="523220"/>
          </a:xfrm>
          <a:prstGeom prst="rect">
            <a:avLst/>
          </a:prstGeom>
          <a:noFill/>
        </p:spPr>
        <p:txBody>
          <a:bodyPr wrap="none" rtlCol="0">
            <a:spAutoFit/>
          </a:bodyPr>
          <a:lstStyle/>
          <a:p>
            <a:pPr marL="285750" indent="-285750">
              <a:buFontTx/>
              <a:buChar char="-"/>
            </a:pPr>
            <a:r>
              <a:rPr lang="en-US" sz="2800" dirty="0" smtClean="0"/>
              <a:t>Not Quarrelsome</a:t>
            </a:r>
          </a:p>
        </p:txBody>
      </p:sp>
      <p:sp>
        <p:nvSpPr>
          <p:cNvPr id="22" name="TextBox 21"/>
          <p:cNvSpPr txBox="1"/>
          <p:nvPr/>
        </p:nvSpPr>
        <p:spPr>
          <a:xfrm>
            <a:off x="6032765" y="3408187"/>
            <a:ext cx="2674386" cy="523220"/>
          </a:xfrm>
          <a:prstGeom prst="rect">
            <a:avLst/>
          </a:prstGeom>
          <a:noFill/>
        </p:spPr>
        <p:txBody>
          <a:bodyPr wrap="none" rtlCol="0">
            <a:spAutoFit/>
          </a:bodyPr>
          <a:lstStyle/>
          <a:p>
            <a:pPr marL="285750" indent="-285750">
              <a:buFontTx/>
              <a:buChar char="-"/>
            </a:pPr>
            <a:r>
              <a:rPr lang="en-US" sz="2800" dirty="0" smtClean="0"/>
              <a:t>Not Covetous</a:t>
            </a:r>
          </a:p>
        </p:txBody>
      </p:sp>
      <p:sp>
        <p:nvSpPr>
          <p:cNvPr id="23" name="TextBox 22"/>
          <p:cNvSpPr txBox="1"/>
          <p:nvPr/>
        </p:nvSpPr>
        <p:spPr>
          <a:xfrm>
            <a:off x="6032765" y="3820180"/>
            <a:ext cx="2574744" cy="523220"/>
          </a:xfrm>
          <a:prstGeom prst="rect">
            <a:avLst/>
          </a:prstGeom>
          <a:noFill/>
        </p:spPr>
        <p:txBody>
          <a:bodyPr wrap="none" rtlCol="0">
            <a:spAutoFit/>
          </a:bodyPr>
          <a:lstStyle/>
          <a:p>
            <a:pPr marL="285750" indent="-285750">
              <a:buFontTx/>
              <a:buChar char="-"/>
            </a:pPr>
            <a:r>
              <a:rPr lang="en-US" sz="2800" dirty="0" smtClean="0"/>
              <a:t>Not a Novice</a:t>
            </a:r>
          </a:p>
        </p:txBody>
      </p:sp>
      <p:sp>
        <p:nvSpPr>
          <p:cNvPr id="24" name="TextBox 23"/>
          <p:cNvSpPr txBox="1"/>
          <p:nvPr/>
        </p:nvSpPr>
        <p:spPr>
          <a:xfrm>
            <a:off x="5996011" y="2212684"/>
            <a:ext cx="3009157" cy="523220"/>
          </a:xfrm>
          <a:prstGeom prst="rect">
            <a:avLst/>
          </a:prstGeom>
          <a:noFill/>
        </p:spPr>
        <p:txBody>
          <a:bodyPr wrap="none" rtlCol="0">
            <a:spAutoFit/>
          </a:bodyPr>
          <a:lstStyle/>
          <a:p>
            <a:r>
              <a:rPr lang="en-US" sz="2800" dirty="0" smtClean="0"/>
              <a:t>-  Desire for office</a:t>
            </a:r>
          </a:p>
        </p:txBody>
      </p:sp>
      <p:sp>
        <p:nvSpPr>
          <p:cNvPr id="25" name="TextBox 24"/>
          <p:cNvSpPr txBox="1"/>
          <p:nvPr/>
        </p:nvSpPr>
        <p:spPr>
          <a:xfrm>
            <a:off x="6304617" y="1524000"/>
            <a:ext cx="1805131" cy="523220"/>
          </a:xfrm>
          <a:prstGeom prst="rect">
            <a:avLst/>
          </a:prstGeom>
          <a:noFill/>
        </p:spPr>
        <p:txBody>
          <a:bodyPr wrap="square" rtlCol="0">
            <a:spAutoFit/>
          </a:bodyPr>
          <a:lstStyle/>
          <a:p>
            <a:r>
              <a:rPr lang="en-US" sz="2800" b="1" u="sng" dirty="0" smtClean="0"/>
              <a:t>Spiritual</a:t>
            </a:r>
            <a:endParaRPr lang="en-US" sz="2800" b="1" u="sng" dirty="0"/>
          </a:p>
        </p:txBody>
      </p:sp>
      <p:sp>
        <p:nvSpPr>
          <p:cNvPr id="26" name="TextBox 25"/>
          <p:cNvSpPr txBox="1"/>
          <p:nvPr/>
        </p:nvSpPr>
        <p:spPr>
          <a:xfrm>
            <a:off x="5996010" y="2209800"/>
            <a:ext cx="3009157" cy="523220"/>
          </a:xfrm>
          <a:prstGeom prst="rect">
            <a:avLst/>
          </a:prstGeom>
          <a:noFill/>
        </p:spPr>
        <p:txBody>
          <a:bodyPr wrap="none" rtlCol="0">
            <a:spAutoFit/>
          </a:bodyPr>
          <a:lstStyle/>
          <a:p>
            <a:r>
              <a:rPr lang="en-US" sz="2800" u="sng" dirty="0" smtClean="0">
                <a:solidFill>
                  <a:srgbClr val="FF0000"/>
                </a:solidFill>
              </a:rPr>
              <a:t>-  Desire for office</a:t>
            </a:r>
          </a:p>
        </p:txBody>
      </p:sp>
    </p:spTree>
    <p:extLst>
      <p:ext uri="{BB962C8B-B14F-4D97-AF65-F5344CB8AC3E}">
        <p14:creationId xmlns:p14="http://schemas.microsoft.com/office/powerpoint/2010/main" val="184044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500"/>
                                        <p:tgtEl>
                                          <p:spTgt spid="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500"/>
                                        <p:tgtEl>
                                          <p:spTgt spid="1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5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2621" y="152400"/>
            <a:ext cx="8222411" cy="6324808"/>
          </a:xfrm>
          <a:prstGeom prst="rect">
            <a:avLst/>
          </a:prstGeom>
        </p:spPr>
        <p:txBody>
          <a:bodyPr wrap="square">
            <a:spAutoFit/>
          </a:bodyPr>
          <a:lstStyle/>
          <a:p>
            <a:r>
              <a:rPr lang="en-US" sz="2700" b="1" u="sng" dirty="0"/>
              <a:t>[1Ti 3:1-7 NKJV] </a:t>
            </a:r>
            <a:r>
              <a:rPr lang="en-US" sz="2700" dirty="0"/>
              <a:t>1 This [is] a faithful saying: If a man desires the position of a bishop, he desires a good work. 2 A bishop then must be blameless, the husband of one wife, temperate, sober-minded, of good behavior, hospitable, able to teach; 3 not given to wine, not violent, not greedy for money, but gentle, not quarrelsome, not covetous; 4 one who rules his own house well, having [his] children in submission with all reverence 5 (for if a man does not know how to rule his own house, how will he take care of the church of God?); </a:t>
            </a:r>
            <a:r>
              <a:rPr lang="en-US" sz="2700" u="sng" dirty="0"/>
              <a:t>6 not a novice, lest being puffed up with pride he fall into the [same] condemnation as the devil.</a:t>
            </a:r>
            <a:r>
              <a:rPr lang="en-US" sz="2700" dirty="0"/>
              <a:t> 7 Moreover he must have a good testimony among those who are outside, lest he fall into reproach and the snare of the devil.</a:t>
            </a:r>
          </a:p>
        </p:txBody>
      </p:sp>
      <p:sp>
        <p:nvSpPr>
          <p:cNvPr id="5" name="Rectangle 4"/>
          <p:cNvSpPr/>
          <p:nvPr/>
        </p:nvSpPr>
        <p:spPr>
          <a:xfrm>
            <a:off x="381000" y="152400"/>
            <a:ext cx="8222411" cy="6324808"/>
          </a:xfrm>
          <a:prstGeom prst="rect">
            <a:avLst/>
          </a:prstGeom>
        </p:spPr>
        <p:txBody>
          <a:bodyPr wrap="square">
            <a:spAutoFit/>
          </a:bodyPr>
          <a:lstStyle/>
          <a:p>
            <a:r>
              <a:rPr lang="en-US" sz="2700" b="1" u="sng" dirty="0"/>
              <a:t>[1Ti 3:1-7 NKJV] </a:t>
            </a:r>
            <a:r>
              <a:rPr lang="en-US" sz="2700" dirty="0"/>
              <a:t>1 This [is] a faithful saying: If a man desires the position of a bishop, he desires a good work. 2 A bishop then must be blameless, the husband of one wife, temperate, sober-minded, of good behavior, hospitable, able to teach; 3 not given to wine, not violent, not greedy for money, but gentle, not quarrelsome, not covetous; 4 one who rules his own house well, having [his] children in submission with all reverence 5 (for if a man does not know how to rule his own house, how will he take care of the church of God?); </a:t>
            </a:r>
            <a:r>
              <a:rPr lang="en-US" sz="2700" u="sng" dirty="0"/>
              <a:t>6 not a novice, lest being puffed up with pride he fall into the [same] condemnation as the devil.</a:t>
            </a:r>
            <a:r>
              <a:rPr lang="en-US" sz="2700" dirty="0"/>
              <a:t> 7 Moreover he must have a good testimony among those who are outside, lest he fall into reproach and </a:t>
            </a:r>
            <a:r>
              <a:rPr lang="en-US" sz="2700" u="sng" dirty="0"/>
              <a:t>the snare of the devil</a:t>
            </a:r>
            <a:r>
              <a:rPr lang="en-US" sz="2700" dirty="0"/>
              <a:t>.</a:t>
            </a:r>
          </a:p>
        </p:txBody>
      </p:sp>
    </p:spTree>
    <p:extLst>
      <p:ext uri="{BB962C8B-B14F-4D97-AF65-F5344CB8AC3E}">
        <p14:creationId xmlns:p14="http://schemas.microsoft.com/office/powerpoint/2010/main" val="354172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08042"/>
            <a:ext cx="8153400" cy="461665"/>
          </a:xfrm>
          <a:prstGeom prst="rect">
            <a:avLst/>
          </a:prstGeom>
        </p:spPr>
        <p:txBody>
          <a:bodyPr wrap="square">
            <a:spAutoFit/>
          </a:bodyPr>
          <a:lstStyle/>
          <a:p>
            <a:r>
              <a:rPr lang="en-US" sz="2400" b="1" u="sng" dirty="0"/>
              <a:t>RESPONSIBILITES of </a:t>
            </a:r>
            <a:r>
              <a:rPr lang="en-US" sz="2400" b="1" u="sng" dirty="0" smtClean="0"/>
              <a:t>the ELDERS to the Church:</a:t>
            </a:r>
            <a:endParaRPr lang="en-US" sz="2400" dirty="0"/>
          </a:p>
        </p:txBody>
      </p:sp>
      <p:sp>
        <p:nvSpPr>
          <p:cNvPr id="6" name="Rectangle 5"/>
          <p:cNvSpPr/>
          <p:nvPr/>
        </p:nvSpPr>
        <p:spPr>
          <a:xfrm>
            <a:off x="990600" y="1143000"/>
            <a:ext cx="7848600" cy="461665"/>
          </a:xfrm>
          <a:prstGeom prst="rect">
            <a:avLst/>
          </a:prstGeom>
        </p:spPr>
        <p:txBody>
          <a:bodyPr wrap="square">
            <a:spAutoFit/>
          </a:bodyPr>
          <a:lstStyle/>
          <a:p>
            <a:pPr marL="342900" lvl="0" indent="-342900">
              <a:buFont typeface="Arial" panose="020B0604020202020204" pitchFamily="34" charset="0"/>
              <a:buChar char="•"/>
            </a:pPr>
            <a:r>
              <a:rPr lang="en-US" sz="2400" dirty="0" smtClean="0"/>
              <a:t>The Elders are to </a:t>
            </a:r>
            <a:r>
              <a:rPr lang="en-US" sz="2400" b="1" u="sng" dirty="0" smtClean="0"/>
              <a:t>Feed</a:t>
            </a:r>
            <a:r>
              <a:rPr lang="en-US" sz="2400" dirty="0" smtClean="0"/>
              <a:t> the flock – the flock must </a:t>
            </a:r>
            <a:r>
              <a:rPr lang="en-US" sz="2400" b="1" u="sng" dirty="0" smtClean="0"/>
              <a:t>Eat</a:t>
            </a:r>
            <a:endParaRPr lang="en-US" sz="2400" dirty="0"/>
          </a:p>
        </p:txBody>
      </p:sp>
      <p:sp>
        <p:nvSpPr>
          <p:cNvPr id="7" name="Rectangle 6"/>
          <p:cNvSpPr/>
          <p:nvPr/>
        </p:nvSpPr>
        <p:spPr>
          <a:xfrm>
            <a:off x="1000539" y="1676400"/>
            <a:ext cx="7838661" cy="830997"/>
          </a:xfrm>
          <a:prstGeom prst="rect">
            <a:avLst/>
          </a:prstGeom>
        </p:spPr>
        <p:txBody>
          <a:bodyPr wrap="square">
            <a:spAutoFit/>
          </a:bodyPr>
          <a:lstStyle/>
          <a:p>
            <a:pPr marL="342900" lvl="0" indent="-342900">
              <a:buFont typeface="Arial" panose="020B0604020202020204" pitchFamily="34" charset="0"/>
              <a:buChar char="•"/>
            </a:pPr>
            <a:r>
              <a:rPr lang="en-US" sz="2400" dirty="0" smtClean="0"/>
              <a:t>The </a:t>
            </a:r>
            <a:r>
              <a:rPr lang="en-US" sz="2400" dirty="0"/>
              <a:t>Elders are to </a:t>
            </a:r>
            <a:r>
              <a:rPr lang="en-US" sz="2400" b="1" u="sng" dirty="0"/>
              <a:t>Lead</a:t>
            </a:r>
            <a:r>
              <a:rPr lang="en-US" sz="2400" dirty="0"/>
              <a:t> the flock – the flock must </a:t>
            </a:r>
            <a:r>
              <a:rPr lang="en-US" sz="2400" b="1" u="sng" dirty="0"/>
              <a:t>Follow</a:t>
            </a:r>
            <a:endParaRPr lang="en-US" sz="2400" dirty="0"/>
          </a:p>
        </p:txBody>
      </p:sp>
      <p:sp>
        <p:nvSpPr>
          <p:cNvPr id="8" name="Rectangle 7"/>
          <p:cNvSpPr/>
          <p:nvPr/>
        </p:nvSpPr>
        <p:spPr>
          <a:xfrm>
            <a:off x="1000538" y="2598003"/>
            <a:ext cx="7686261" cy="830997"/>
          </a:xfrm>
          <a:prstGeom prst="rect">
            <a:avLst/>
          </a:prstGeom>
        </p:spPr>
        <p:txBody>
          <a:bodyPr wrap="square">
            <a:spAutoFit/>
          </a:bodyPr>
          <a:lstStyle/>
          <a:p>
            <a:pPr marL="342900" lvl="0" indent="-342900">
              <a:buFont typeface="Arial" panose="020B0604020202020204" pitchFamily="34" charset="0"/>
              <a:buChar char="•"/>
            </a:pPr>
            <a:r>
              <a:rPr lang="en-US" sz="2400" dirty="0" smtClean="0"/>
              <a:t>The </a:t>
            </a:r>
            <a:r>
              <a:rPr lang="en-US" sz="2400" dirty="0"/>
              <a:t>Elders are to </a:t>
            </a:r>
            <a:r>
              <a:rPr lang="en-US" sz="2400" b="1" u="sng" dirty="0"/>
              <a:t>Set</a:t>
            </a:r>
            <a:r>
              <a:rPr lang="en-US" sz="2400" dirty="0"/>
              <a:t> </a:t>
            </a:r>
            <a:r>
              <a:rPr lang="en-US" sz="2400" b="1" u="sng" dirty="0"/>
              <a:t>Example</a:t>
            </a:r>
            <a:r>
              <a:rPr lang="en-US" sz="2400" dirty="0"/>
              <a:t> – the church must </a:t>
            </a:r>
            <a:r>
              <a:rPr lang="en-US" sz="2400" b="1" u="sng" dirty="0"/>
              <a:t>Imitate</a:t>
            </a:r>
            <a:r>
              <a:rPr lang="en-US" sz="2400" dirty="0"/>
              <a:t> them</a:t>
            </a:r>
          </a:p>
        </p:txBody>
      </p:sp>
      <p:sp>
        <p:nvSpPr>
          <p:cNvPr id="9" name="Rectangle 8"/>
          <p:cNvSpPr/>
          <p:nvPr/>
        </p:nvSpPr>
        <p:spPr>
          <a:xfrm>
            <a:off x="990600" y="3576935"/>
            <a:ext cx="7696200" cy="461665"/>
          </a:xfrm>
          <a:prstGeom prst="rect">
            <a:avLst/>
          </a:prstGeom>
        </p:spPr>
        <p:txBody>
          <a:bodyPr wrap="square">
            <a:spAutoFit/>
          </a:bodyPr>
          <a:lstStyle/>
          <a:p>
            <a:pPr marL="342900" lvl="0" indent="-342900">
              <a:buFont typeface="Arial" panose="020B0604020202020204" pitchFamily="34" charset="0"/>
              <a:buChar char="•"/>
            </a:pPr>
            <a:r>
              <a:rPr lang="en-US" sz="2400" dirty="0" smtClean="0"/>
              <a:t>The </a:t>
            </a:r>
            <a:r>
              <a:rPr lang="en-US" sz="2400" dirty="0"/>
              <a:t>Elders are to </a:t>
            </a:r>
            <a:r>
              <a:rPr lang="en-US" sz="2400" b="1" u="sng" dirty="0"/>
              <a:t>Teach</a:t>
            </a:r>
            <a:r>
              <a:rPr lang="en-US" sz="2400" dirty="0"/>
              <a:t> – the church must </a:t>
            </a:r>
            <a:r>
              <a:rPr lang="en-US" sz="2400" b="1" u="sng" dirty="0"/>
              <a:t>Learn</a:t>
            </a:r>
            <a:endParaRPr lang="en-US" sz="2400" dirty="0"/>
          </a:p>
        </p:txBody>
      </p:sp>
      <p:sp>
        <p:nvSpPr>
          <p:cNvPr id="10" name="Rectangle 9"/>
          <p:cNvSpPr/>
          <p:nvPr/>
        </p:nvSpPr>
        <p:spPr>
          <a:xfrm>
            <a:off x="1000539" y="4114800"/>
            <a:ext cx="7686260" cy="830997"/>
          </a:xfrm>
          <a:prstGeom prst="rect">
            <a:avLst/>
          </a:prstGeom>
        </p:spPr>
        <p:txBody>
          <a:bodyPr wrap="square">
            <a:spAutoFit/>
          </a:bodyPr>
          <a:lstStyle/>
          <a:p>
            <a:pPr marL="285750" lvl="0" indent="-285750">
              <a:buFont typeface="Arial" panose="020B0604020202020204" pitchFamily="34" charset="0"/>
              <a:buChar char="•"/>
            </a:pPr>
            <a:r>
              <a:rPr lang="en-US" sz="2400" dirty="0" smtClean="0"/>
              <a:t>The </a:t>
            </a:r>
            <a:r>
              <a:rPr lang="en-US" sz="2400" dirty="0"/>
              <a:t>Elders are to </a:t>
            </a:r>
            <a:r>
              <a:rPr lang="en-US" sz="2400" b="1" u="sng" dirty="0"/>
              <a:t>Rule</a:t>
            </a:r>
            <a:r>
              <a:rPr lang="en-US" sz="2400" dirty="0"/>
              <a:t> – the church must </a:t>
            </a:r>
            <a:r>
              <a:rPr lang="en-US" sz="2400" b="1" u="sng" dirty="0"/>
              <a:t>Submit</a:t>
            </a:r>
            <a:r>
              <a:rPr lang="en-US" sz="2400" dirty="0"/>
              <a:t> to them.    </a:t>
            </a:r>
          </a:p>
        </p:txBody>
      </p:sp>
      <p:sp>
        <p:nvSpPr>
          <p:cNvPr id="11" name="Rectangle 10"/>
          <p:cNvSpPr/>
          <p:nvPr/>
        </p:nvSpPr>
        <p:spPr>
          <a:xfrm>
            <a:off x="533400" y="5029200"/>
            <a:ext cx="8219661" cy="1446550"/>
          </a:xfrm>
          <a:prstGeom prst="rect">
            <a:avLst/>
          </a:prstGeom>
        </p:spPr>
        <p:txBody>
          <a:bodyPr wrap="square">
            <a:spAutoFit/>
          </a:bodyPr>
          <a:lstStyle/>
          <a:p>
            <a:r>
              <a:rPr lang="en-US" sz="2200" b="1" u="sng" dirty="0"/>
              <a:t>[1Th 5:12-13 NKJV] </a:t>
            </a:r>
            <a:r>
              <a:rPr lang="en-US" sz="2200" dirty="0"/>
              <a:t>12 And we urge you, brethren, to </a:t>
            </a:r>
            <a:r>
              <a:rPr lang="en-US" sz="2200" b="1" u="sng" dirty="0"/>
              <a:t>recognize</a:t>
            </a:r>
            <a:r>
              <a:rPr lang="en-US" sz="2200" dirty="0"/>
              <a:t> those who labor among you, and are over you in the Lord and admonish you, 13 and to esteem them very highly in love for their work's sake. Be at peace among yourselves.</a:t>
            </a:r>
          </a:p>
        </p:txBody>
      </p:sp>
    </p:spTree>
    <p:extLst>
      <p:ext uri="{BB962C8B-B14F-4D97-AF65-F5344CB8AC3E}">
        <p14:creationId xmlns:p14="http://schemas.microsoft.com/office/powerpoint/2010/main" val="81025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52400"/>
            <a:ext cx="8839200" cy="6294031"/>
          </a:xfrm>
          <a:prstGeom prst="rect">
            <a:avLst/>
          </a:prstGeom>
        </p:spPr>
        <p:txBody>
          <a:bodyPr wrap="square">
            <a:spAutoFit/>
          </a:bodyPr>
          <a:lstStyle/>
          <a:p>
            <a:r>
              <a:rPr lang="en-US" sz="3100" b="1" u="sng" dirty="0"/>
              <a:t>[1Ti 3:8-13 NKJV] </a:t>
            </a:r>
            <a:r>
              <a:rPr lang="en-US" sz="3100" dirty="0"/>
              <a:t>8 Likewise deacons [must be] reverent, not double-tongued, not given to much wine, not greedy for money, 9 holding the mystery of the faith with a pure conscience. 10 But let these also first be tested; then let them serve as deacons, being [found] blameless. 11 Likewise, [their] wives [must be] reverent, not slanderers, temperate, faithful in all things. 12 Let deacons be the husbands of one wife, ruling [their] children and their own houses well. 13 For those who have served well as deacons obtain for themselves a good standing and great boldness in the faith which is in Christ Jesus.</a:t>
            </a:r>
          </a:p>
        </p:txBody>
      </p:sp>
    </p:spTree>
    <p:extLst>
      <p:ext uri="{BB962C8B-B14F-4D97-AF65-F5344CB8AC3E}">
        <p14:creationId xmlns:p14="http://schemas.microsoft.com/office/powerpoint/2010/main" val="2774608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752600"/>
            <a:ext cx="6805581" cy="523220"/>
          </a:xfrm>
          <a:prstGeom prst="rect">
            <a:avLst/>
          </a:prstGeom>
          <a:noFill/>
        </p:spPr>
        <p:txBody>
          <a:bodyPr wrap="none" rtlCol="0">
            <a:spAutoFit/>
          </a:bodyPr>
          <a:lstStyle/>
          <a:p>
            <a:r>
              <a:rPr lang="en-US" sz="2800" dirty="0" smtClean="0"/>
              <a:t>1.  Can we have Deacons with out Elders?</a:t>
            </a:r>
          </a:p>
        </p:txBody>
      </p:sp>
      <p:sp>
        <p:nvSpPr>
          <p:cNvPr id="5" name="TextBox 4"/>
          <p:cNvSpPr txBox="1"/>
          <p:nvPr/>
        </p:nvSpPr>
        <p:spPr>
          <a:xfrm>
            <a:off x="1538801" y="2286000"/>
            <a:ext cx="5166799" cy="523220"/>
          </a:xfrm>
          <a:prstGeom prst="rect">
            <a:avLst/>
          </a:prstGeom>
          <a:noFill/>
        </p:spPr>
        <p:txBody>
          <a:bodyPr wrap="none" rtlCol="0">
            <a:spAutoFit/>
          </a:bodyPr>
          <a:lstStyle/>
          <a:p>
            <a:pPr marL="285750" indent="-285750">
              <a:buFontTx/>
              <a:buChar char="-"/>
            </a:pPr>
            <a:r>
              <a:rPr lang="en-US" sz="2800" dirty="0" smtClean="0"/>
              <a:t>No – No example in scripture</a:t>
            </a:r>
          </a:p>
        </p:txBody>
      </p:sp>
      <p:sp>
        <p:nvSpPr>
          <p:cNvPr id="6" name="TextBox 5"/>
          <p:cNvSpPr txBox="1"/>
          <p:nvPr/>
        </p:nvSpPr>
        <p:spPr>
          <a:xfrm>
            <a:off x="1571981" y="2743200"/>
            <a:ext cx="6962419" cy="523220"/>
          </a:xfrm>
          <a:prstGeom prst="rect">
            <a:avLst/>
          </a:prstGeom>
          <a:noFill/>
        </p:spPr>
        <p:txBody>
          <a:bodyPr wrap="none" rtlCol="0">
            <a:spAutoFit/>
          </a:bodyPr>
          <a:lstStyle/>
          <a:p>
            <a:pPr marL="285750" indent="-285750">
              <a:buFontTx/>
              <a:buChar char="-"/>
            </a:pPr>
            <a:r>
              <a:rPr lang="en-US" sz="2800" dirty="0" smtClean="0"/>
              <a:t>No – Elders give the deacons their duties</a:t>
            </a:r>
          </a:p>
        </p:txBody>
      </p:sp>
      <p:sp>
        <p:nvSpPr>
          <p:cNvPr id="7" name="TextBox 6"/>
          <p:cNvSpPr txBox="1"/>
          <p:nvPr/>
        </p:nvSpPr>
        <p:spPr>
          <a:xfrm>
            <a:off x="838201" y="3591580"/>
            <a:ext cx="7924800" cy="980420"/>
          </a:xfrm>
          <a:prstGeom prst="rect">
            <a:avLst/>
          </a:prstGeom>
          <a:noFill/>
        </p:spPr>
        <p:txBody>
          <a:bodyPr wrap="square" rtlCol="0">
            <a:spAutoFit/>
          </a:bodyPr>
          <a:lstStyle/>
          <a:p>
            <a:r>
              <a:rPr lang="en-US" sz="2800" dirty="0"/>
              <a:t>2</a:t>
            </a:r>
            <a:r>
              <a:rPr lang="en-US" sz="2800" dirty="0" smtClean="0"/>
              <a:t>.  v8 - “Likewise” – same importance of qualification to Elders as Deacons</a:t>
            </a:r>
          </a:p>
        </p:txBody>
      </p:sp>
      <p:sp>
        <p:nvSpPr>
          <p:cNvPr id="9" name="Rectangle 8"/>
          <p:cNvSpPr/>
          <p:nvPr/>
        </p:nvSpPr>
        <p:spPr>
          <a:xfrm>
            <a:off x="2667000" y="609600"/>
            <a:ext cx="4317207" cy="523220"/>
          </a:xfrm>
          <a:prstGeom prst="rect">
            <a:avLst/>
          </a:prstGeom>
        </p:spPr>
        <p:txBody>
          <a:bodyPr wrap="none">
            <a:spAutoFit/>
          </a:bodyPr>
          <a:lstStyle/>
          <a:p>
            <a:r>
              <a:rPr lang="en-US" sz="2800" b="1" u="sng" dirty="0"/>
              <a:t>TWO DIFFERENT JOBS </a:t>
            </a:r>
            <a:endParaRPr lang="en-US" sz="2800" b="1" u="sng" dirty="0"/>
          </a:p>
        </p:txBody>
      </p:sp>
      <p:sp>
        <p:nvSpPr>
          <p:cNvPr id="10" name="TextBox 9"/>
          <p:cNvSpPr txBox="1"/>
          <p:nvPr/>
        </p:nvSpPr>
        <p:spPr>
          <a:xfrm>
            <a:off x="838200" y="4800600"/>
            <a:ext cx="7924800" cy="523220"/>
          </a:xfrm>
          <a:prstGeom prst="rect">
            <a:avLst/>
          </a:prstGeom>
          <a:noFill/>
        </p:spPr>
        <p:txBody>
          <a:bodyPr wrap="square" rtlCol="0">
            <a:spAutoFit/>
          </a:bodyPr>
          <a:lstStyle/>
          <a:p>
            <a:r>
              <a:rPr lang="en-US" sz="2800" dirty="0" smtClean="0"/>
              <a:t>3.  Qualification overlap</a:t>
            </a:r>
          </a:p>
        </p:txBody>
      </p:sp>
    </p:spTree>
    <p:extLst>
      <p:ext uri="{BB962C8B-B14F-4D97-AF65-F5344CB8AC3E}">
        <p14:creationId xmlns:p14="http://schemas.microsoft.com/office/powerpoint/2010/main" val="248373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228600"/>
            <a:ext cx="4235382" cy="1077218"/>
          </a:xfrm>
          <a:prstGeom prst="rect">
            <a:avLst/>
          </a:prstGeom>
          <a:noFill/>
        </p:spPr>
        <p:txBody>
          <a:bodyPr wrap="square" rtlCol="0">
            <a:spAutoFit/>
          </a:bodyPr>
          <a:lstStyle/>
          <a:p>
            <a:pPr algn="ctr"/>
            <a:r>
              <a:rPr lang="en-US" sz="3200" b="1" u="sng" dirty="0" smtClean="0"/>
              <a:t>Deacon Qualification Overlap</a:t>
            </a:r>
            <a:endParaRPr lang="en-US" sz="2800" b="1" u="sng" dirty="0"/>
          </a:p>
        </p:txBody>
      </p:sp>
      <p:sp>
        <p:nvSpPr>
          <p:cNvPr id="5" name="TextBox 4"/>
          <p:cNvSpPr txBox="1"/>
          <p:nvPr/>
        </p:nvSpPr>
        <p:spPr>
          <a:xfrm>
            <a:off x="228600" y="1524000"/>
            <a:ext cx="1805131" cy="523220"/>
          </a:xfrm>
          <a:prstGeom prst="rect">
            <a:avLst/>
          </a:prstGeom>
          <a:noFill/>
        </p:spPr>
        <p:txBody>
          <a:bodyPr wrap="square" rtlCol="0">
            <a:spAutoFit/>
          </a:bodyPr>
          <a:lstStyle/>
          <a:p>
            <a:r>
              <a:rPr lang="en-US" sz="2800" b="1" u="sng" dirty="0" smtClean="0"/>
              <a:t>Physical</a:t>
            </a:r>
            <a:endParaRPr lang="en-US" sz="2800" b="1" u="sng" dirty="0"/>
          </a:p>
        </p:txBody>
      </p:sp>
      <p:sp>
        <p:nvSpPr>
          <p:cNvPr id="7" name="TextBox 6"/>
          <p:cNvSpPr txBox="1"/>
          <p:nvPr/>
        </p:nvSpPr>
        <p:spPr>
          <a:xfrm>
            <a:off x="237613" y="2209800"/>
            <a:ext cx="1200970" cy="523220"/>
          </a:xfrm>
          <a:prstGeom prst="rect">
            <a:avLst/>
          </a:prstGeom>
          <a:noFill/>
        </p:spPr>
        <p:txBody>
          <a:bodyPr wrap="none" rtlCol="0">
            <a:spAutoFit/>
          </a:bodyPr>
          <a:lstStyle/>
          <a:p>
            <a:pPr marL="285750" indent="-285750">
              <a:buFontTx/>
              <a:buChar char="-"/>
            </a:pPr>
            <a:r>
              <a:rPr lang="en-US" sz="2800" dirty="0" smtClean="0">
                <a:solidFill>
                  <a:srgbClr val="FF0000"/>
                </a:solidFill>
              </a:rPr>
              <a:t>Man</a:t>
            </a:r>
          </a:p>
        </p:txBody>
      </p:sp>
      <p:sp>
        <p:nvSpPr>
          <p:cNvPr id="8" name="TextBox 7"/>
          <p:cNvSpPr txBox="1"/>
          <p:nvPr/>
        </p:nvSpPr>
        <p:spPr>
          <a:xfrm>
            <a:off x="228600" y="2667000"/>
            <a:ext cx="1946367" cy="523220"/>
          </a:xfrm>
          <a:prstGeom prst="rect">
            <a:avLst/>
          </a:prstGeom>
          <a:noFill/>
        </p:spPr>
        <p:txBody>
          <a:bodyPr wrap="none" rtlCol="0">
            <a:spAutoFit/>
          </a:bodyPr>
          <a:lstStyle/>
          <a:p>
            <a:pPr marL="285750" indent="-285750">
              <a:buFontTx/>
              <a:buChar char="-"/>
            </a:pPr>
            <a:r>
              <a:rPr lang="en-US" sz="2800" dirty="0" smtClean="0">
                <a:solidFill>
                  <a:srgbClr val="FF0000"/>
                </a:solidFill>
              </a:rPr>
              <a:t>Husband</a:t>
            </a:r>
          </a:p>
        </p:txBody>
      </p:sp>
      <p:sp>
        <p:nvSpPr>
          <p:cNvPr id="9" name="TextBox 8"/>
          <p:cNvSpPr txBox="1"/>
          <p:nvPr/>
        </p:nvSpPr>
        <p:spPr>
          <a:xfrm>
            <a:off x="228600" y="3134380"/>
            <a:ext cx="1491114" cy="523220"/>
          </a:xfrm>
          <a:prstGeom prst="rect">
            <a:avLst/>
          </a:prstGeom>
          <a:noFill/>
        </p:spPr>
        <p:txBody>
          <a:bodyPr wrap="none" rtlCol="0">
            <a:spAutoFit/>
          </a:bodyPr>
          <a:lstStyle/>
          <a:p>
            <a:pPr marL="285750" indent="-285750">
              <a:buFontTx/>
              <a:buChar char="-"/>
            </a:pPr>
            <a:r>
              <a:rPr lang="en-US" sz="2800" dirty="0" smtClean="0">
                <a:solidFill>
                  <a:srgbClr val="FF0000"/>
                </a:solidFill>
              </a:rPr>
              <a:t>Father</a:t>
            </a:r>
          </a:p>
        </p:txBody>
      </p:sp>
      <p:sp>
        <p:nvSpPr>
          <p:cNvPr id="10" name="TextBox 9"/>
          <p:cNvSpPr txBox="1"/>
          <p:nvPr/>
        </p:nvSpPr>
        <p:spPr>
          <a:xfrm>
            <a:off x="3071669" y="1524000"/>
            <a:ext cx="1805131" cy="523220"/>
          </a:xfrm>
          <a:prstGeom prst="rect">
            <a:avLst/>
          </a:prstGeom>
          <a:noFill/>
        </p:spPr>
        <p:txBody>
          <a:bodyPr wrap="square" rtlCol="0">
            <a:spAutoFit/>
          </a:bodyPr>
          <a:lstStyle/>
          <a:p>
            <a:r>
              <a:rPr lang="en-US" sz="2800" b="1" u="sng" dirty="0" smtClean="0"/>
              <a:t>Moral</a:t>
            </a:r>
            <a:endParaRPr lang="en-US" sz="2800" b="1" u="sng" dirty="0"/>
          </a:p>
        </p:txBody>
      </p:sp>
      <p:sp>
        <p:nvSpPr>
          <p:cNvPr id="11" name="TextBox 10"/>
          <p:cNvSpPr txBox="1"/>
          <p:nvPr/>
        </p:nvSpPr>
        <p:spPr>
          <a:xfrm>
            <a:off x="2404619" y="2185858"/>
            <a:ext cx="2045753" cy="523220"/>
          </a:xfrm>
          <a:prstGeom prst="rect">
            <a:avLst/>
          </a:prstGeom>
          <a:noFill/>
        </p:spPr>
        <p:txBody>
          <a:bodyPr wrap="none" rtlCol="0">
            <a:spAutoFit/>
          </a:bodyPr>
          <a:lstStyle/>
          <a:p>
            <a:pPr marL="285750" indent="-285750">
              <a:buFontTx/>
              <a:buChar char="-"/>
            </a:pPr>
            <a:r>
              <a:rPr lang="en-US" sz="2800" dirty="0" smtClean="0">
                <a:solidFill>
                  <a:srgbClr val="FF0000"/>
                </a:solidFill>
              </a:rPr>
              <a:t>Blameless</a:t>
            </a:r>
          </a:p>
        </p:txBody>
      </p:sp>
      <p:sp>
        <p:nvSpPr>
          <p:cNvPr id="12" name="TextBox 11"/>
          <p:cNvSpPr txBox="1"/>
          <p:nvPr/>
        </p:nvSpPr>
        <p:spPr>
          <a:xfrm>
            <a:off x="2392972" y="4419600"/>
            <a:ext cx="2153410" cy="523220"/>
          </a:xfrm>
          <a:prstGeom prst="rect">
            <a:avLst/>
          </a:prstGeom>
          <a:noFill/>
        </p:spPr>
        <p:txBody>
          <a:bodyPr wrap="none" rtlCol="0">
            <a:spAutoFit/>
          </a:bodyPr>
          <a:lstStyle/>
          <a:p>
            <a:pPr marL="285750" indent="-285750">
              <a:buFontTx/>
              <a:buChar char="-"/>
            </a:pPr>
            <a:r>
              <a:rPr lang="en-US" sz="2800" dirty="0" smtClean="0">
                <a:solidFill>
                  <a:srgbClr val="00B0F0"/>
                </a:solidFill>
              </a:rPr>
              <a:t>Temperate</a:t>
            </a:r>
          </a:p>
        </p:txBody>
      </p:sp>
      <p:sp>
        <p:nvSpPr>
          <p:cNvPr id="13" name="TextBox 12"/>
          <p:cNvSpPr txBox="1"/>
          <p:nvPr/>
        </p:nvSpPr>
        <p:spPr>
          <a:xfrm>
            <a:off x="6032765" y="3017667"/>
            <a:ext cx="2730235" cy="523220"/>
          </a:xfrm>
          <a:prstGeom prst="rect">
            <a:avLst/>
          </a:prstGeom>
          <a:noFill/>
        </p:spPr>
        <p:txBody>
          <a:bodyPr wrap="none" rtlCol="0">
            <a:spAutoFit/>
          </a:bodyPr>
          <a:lstStyle/>
          <a:p>
            <a:pPr marL="285750" indent="-285750">
              <a:buFontTx/>
              <a:buChar char="-"/>
            </a:pPr>
            <a:r>
              <a:rPr lang="en-US" sz="2800" dirty="0" smtClean="0"/>
              <a:t>Sober-minded</a:t>
            </a:r>
          </a:p>
        </p:txBody>
      </p:sp>
      <p:sp>
        <p:nvSpPr>
          <p:cNvPr id="14" name="TextBox 13"/>
          <p:cNvSpPr txBox="1"/>
          <p:nvPr/>
        </p:nvSpPr>
        <p:spPr>
          <a:xfrm>
            <a:off x="2371357" y="2669884"/>
            <a:ext cx="3363421" cy="523220"/>
          </a:xfrm>
          <a:prstGeom prst="rect">
            <a:avLst/>
          </a:prstGeom>
          <a:noFill/>
        </p:spPr>
        <p:txBody>
          <a:bodyPr wrap="none" rtlCol="0">
            <a:spAutoFit/>
          </a:bodyPr>
          <a:lstStyle/>
          <a:p>
            <a:pPr marL="285750" indent="-285750">
              <a:buFontTx/>
              <a:buChar char="-"/>
            </a:pPr>
            <a:r>
              <a:rPr lang="en-US" sz="2800" dirty="0" smtClean="0"/>
              <a:t>Of Good Behavior</a:t>
            </a:r>
          </a:p>
        </p:txBody>
      </p:sp>
      <p:sp>
        <p:nvSpPr>
          <p:cNvPr id="15" name="TextBox 14"/>
          <p:cNvSpPr txBox="1"/>
          <p:nvPr/>
        </p:nvSpPr>
        <p:spPr>
          <a:xfrm>
            <a:off x="2371357" y="3124483"/>
            <a:ext cx="2210862" cy="523220"/>
          </a:xfrm>
          <a:prstGeom prst="rect">
            <a:avLst/>
          </a:prstGeom>
          <a:noFill/>
        </p:spPr>
        <p:txBody>
          <a:bodyPr wrap="none" rtlCol="0">
            <a:spAutoFit/>
          </a:bodyPr>
          <a:lstStyle/>
          <a:p>
            <a:pPr marL="285750" indent="-285750">
              <a:buFontTx/>
              <a:buChar char="-"/>
            </a:pPr>
            <a:r>
              <a:rPr lang="en-US" sz="2800" dirty="0" smtClean="0"/>
              <a:t>Hospitable</a:t>
            </a:r>
          </a:p>
        </p:txBody>
      </p:sp>
      <p:sp>
        <p:nvSpPr>
          <p:cNvPr id="16" name="TextBox 15"/>
          <p:cNvSpPr txBox="1"/>
          <p:nvPr/>
        </p:nvSpPr>
        <p:spPr>
          <a:xfrm>
            <a:off x="6015408" y="2600565"/>
            <a:ext cx="2631105" cy="523220"/>
          </a:xfrm>
          <a:prstGeom prst="rect">
            <a:avLst/>
          </a:prstGeom>
          <a:noFill/>
        </p:spPr>
        <p:txBody>
          <a:bodyPr wrap="none" rtlCol="0">
            <a:spAutoFit/>
          </a:bodyPr>
          <a:lstStyle/>
          <a:p>
            <a:pPr marL="285750" indent="-285750">
              <a:buFontTx/>
              <a:buChar char="-"/>
            </a:pPr>
            <a:r>
              <a:rPr lang="en-US" sz="2800" dirty="0" smtClean="0"/>
              <a:t>Able to Teach</a:t>
            </a:r>
          </a:p>
        </p:txBody>
      </p:sp>
      <p:sp>
        <p:nvSpPr>
          <p:cNvPr id="17" name="TextBox 16"/>
          <p:cNvSpPr txBox="1"/>
          <p:nvPr/>
        </p:nvSpPr>
        <p:spPr>
          <a:xfrm>
            <a:off x="2366090" y="3540887"/>
            <a:ext cx="3423566" cy="523220"/>
          </a:xfrm>
          <a:prstGeom prst="rect">
            <a:avLst/>
          </a:prstGeom>
          <a:noFill/>
        </p:spPr>
        <p:txBody>
          <a:bodyPr wrap="none" rtlCol="0">
            <a:spAutoFit/>
          </a:bodyPr>
          <a:lstStyle/>
          <a:p>
            <a:pPr marL="285750" indent="-285750">
              <a:buFontTx/>
              <a:buChar char="-"/>
            </a:pPr>
            <a:r>
              <a:rPr lang="en-US" sz="2800" dirty="0" smtClean="0">
                <a:solidFill>
                  <a:srgbClr val="FF0000"/>
                </a:solidFill>
              </a:rPr>
              <a:t>Not Much to Wine</a:t>
            </a:r>
          </a:p>
        </p:txBody>
      </p:sp>
      <p:sp>
        <p:nvSpPr>
          <p:cNvPr id="18" name="TextBox 17"/>
          <p:cNvSpPr txBox="1"/>
          <p:nvPr/>
        </p:nvSpPr>
        <p:spPr>
          <a:xfrm>
            <a:off x="2429664" y="5791200"/>
            <a:ext cx="2325508" cy="523220"/>
          </a:xfrm>
          <a:prstGeom prst="rect">
            <a:avLst/>
          </a:prstGeom>
          <a:noFill/>
        </p:spPr>
        <p:txBody>
          <a:bodyPr wrap="none" rtlCol="0">
            <a:spAutoFit/>
          </a:bodyPr>
          <a:lstStyle/>
          <a:p>
            <a:pPr marL="285750" indent="-285750">
              <a:buFontTx/>
              <a:buChar char="-"/>
            </a:pPr>
            <a:r>
              <a:rPr lang="en-US" sz="2800" dirty="0" smtClean="0"/>
              <a:t>Not Violent</a:t>
            </a:r>
          </a:p>
        </p:txBody>
      </p:sp>
      <p:sp>
        <p:nvSpPr>
          <p:cNvPr id="19" name="TextBox 18"/>
          <p:cNvSpPr txBox="1"/>
          <p:nvPr/>
        </p:nvSpPr>
        <p:spPr>
          <a:xfrm>
            <a:off x="2392972" y="4876800"/>
            <a:ext cx="4007828" cy="523220"/>
          </a:xfrm>
          <a:prstGeom prst="rect">
            <a:avLst/>
          </a:prstGeom>
          <a:noFill/>
        </p:spPr>
        <p:txBody>
          <a:bodyPr wrap="none" rtlCol="0">
            <a:spAutoFit/>
          </a:bodyPr>
          <a:lstStyle/>
          <a:p>
            <a:pPr marL="285750" indent="-285750">
              <a:buFontTx/>
              <a:buChar char="-"/>
            </a:pPr>
            <a:r>
              <a:rPr lang="en-US" sz="2800" dirty="0" smtClean="0">
                <a:solidFill>
                  <a:srgbClr val="FF0000"/>
                </a:solidFill>
              </a:rPr>
              <a:t>Not greedy for money</a:t>
            </a:r>
          </a:p>
        </p:txBody>
      </p:sp>
      <p:sp>
        <p:nvSpPr>
          <p:cNvPr id="20" name="TextBox 19"/>
          <p:cNvSpPr txBox="1"/>
          <p:nvPr/>
        </p:nvSpPr>
        <p:spPr>
          <a:xfrm>
            <a:off x="2397004" y="5334000"/>
            <a:ext cx="1519968" cy="523220"/>
          </a:xfrm>
          <a:prstGeom prst="rect">
            <a:avLst/>
          </a:prstGeom>
          <a:noFill/>
        </p:spPr>
        <p:txBody>
          <a:bodyPr wrap="none" rtlCol="0">
            <a:spAutoFit/>
          </a:bodyPr>
          <a:lstStyle/>
          <a:p>
            <a:pPr marL="285750" indent="-285750">
              <a:buFontTx/>
              <a:buChar char="-"/>
            </a:pPr>
            <a:r>
              <a:rPr lang="en-US" sz="2800" dirty="0" smtClean="0"/>
              <a:t>Gentle</a:t>
            </a:r>
          </a:p>
        </p:txBody>
      </p:sp>
      <p:sp>
        <p:nvSpPr>
          <p:cNvPr id="21" name="TextBox 20"/>
          <p:cNvSpPr txBox="1"/>
          <p:nvPr/>
        </p:nvSpPr>
        <p:spPr>
          <a:xfrm>
            <a:off x="2392972" y="3972580"/>
            <a:ext cx="3246402" cy="523220"/>
          </a:xfrm>
          <a:prstGeom prst="rect">
            <a:avLst/>
          </a:prstGeom>
          <a:noFill/>
        </p:spPr>
        <p:txBody>
          <a:bodyPr wrap="none" rtlCol="0">
            <a:spAutoFit/>
          </a:bodyPr>
          <a:lstStyle/>
          <a:p>
            <a:pPr marL="285750" indent="-285750">
              <a:buFontTx/>
              <a:buChar char="-"/>
            </a:pPr>
            <a:r>
              <a:rPr lang="en-US" sz="2800" dirty="0" smtClean="0"/>
              <a:t>Not Quarrelsome</a:t>
            </a:r>
          </a:p>
        </p:txBody>
      </p:sp>
      <p:sp>
        <p:nvSpPr>
          <p:cNvPr id="22" name="TextBox 21"/>
          <p:cNvSpPr txBox="1"/>
          <p:nvPr/>
        </p:nvSpPr>
        <p:spPr>
          <a:xfrm>
            <a:off x="6032765" y="3408187"/>
            <a:ext cx="2674386" cy="523220"/>
          </a:xfrm>
          <a:prstGeom prst="rect">
            <a:avLst/>
          </a:prstGeom>
          <a:noFill/>
        </p:spPr>
        <p:txBody>
          <a:bodyPr wrap="none" rtlCol="0">
            <a:spAutoFit/>
          </a:bodyPr>
          <a:lstStyle/>
          <a:p>
            <a:pPr marL="285750" indent="-285750">
              <a:buFontTx/>
              <a:buChar char="-"/>
            </a:pPr>
            <a:r>
              <a:rPr lang="en-US" sz="2800" dirty="0" smtClean="0"/>
              <a:t>Not Covetous</a:t>
            </a:r>
          </a:p>
        </p:txBody>
      </p:sp>
      <p:sp>
        <p:nvSpPr>
          <p:cNvPr id="23" name="TextBox 22"/>
          <p:cNvSpPr txBox="1"/>
          <p:nvPr/>
        </p:nvSpPr>
        <p:spPr>
          <a:xfrm>
            <a:off x="6032765" y="3820180"/>
            <a:ext cx="2574744" cy="523220"/>
          </a:xfrm>
          <a:prstGeom prst="rect">
            <a:avLst/>
          </a:prstGeom>
          <a:noFill/>
        </p:spPr>
        <p:txBody>
          <a:bodyPr wrap="none" rtlCol="0">
            <a:spAutoFit/>
          </a:bodyPr>
          <a:lstStyle/>
          <a:p>
            <a:pPr marL="285750" indent="-285750">
              <a:buFontTx/>
              <a:buChar char="-"/>
            </a:pPr>
            <a:r>
              <a:rPr lang="en-US" sz="2800" dirty="0" smtClean="0"/>
              <a:t>Not a Novice</a:t>
            </a:r>
          </a:p>
        </p:txBody>
      </p:sp>
      <p:sp>
        <p:nvSpPr>
          <p:cNvPr id="24" name="TextBox 23"/>
          <p:cNvSpPr txBox="1"/>
          <p:nvPr/>
        </p:nvSpPr>
        <p:spPr>
          <a:xfrm>
            <a:off x="5996011" y="2212684"/>
            <a:ext cx="3009157" cy="523220"/>
          </a:xfrm>
          <a:prstGeom prst="rect">
            <a:avLst/>
          </a:prstGeom>
          <a:noFill/>
        </p:spPr>
        <p:txBody>
          <a:bodyPr wrap="none" rtlCol="0">
            <a:spAutoFit/>
          </a:bodyPr>
          <a:lstStyle/>
          <a:p>
            <a:r>
              <a:rPr lang="en-US" sz="2800" dirty="0" smtClean="0"/>
              <a:t>-  Desire for office</a:t>
            </a:r>
          </a:p>
        </p:txBody>
      </p:sp>
      <p:sp>
        <p:nvSpPr>
          <p:cNvPr id="25" name="TextBox 24"/>
          <p:cNvSpPr txBox="1"/>
          <p:nvPr/>
        </p:nvSpPr>
        <p:spPr>
          <a:xfrm>
            <a:off x="6304617" y="1524000"/>
            <a:ext cx="1805131" cy="523220"/>
          </a:xfrm>
          <a:prstGeom prst="rect">
            <a:avLst/>
          </a:prstGeom>
          <a:noFill/>
        </p:spPr>
        <p:txBody>
          <a:bodyPr wrap="square" rtlCol="0">
            <a:spAutoFit/>
          </a:bodyPr>
          <a:lstStyle/>
          <a:p>
            <a:r>
              <a:rPr lang="en-US" sz="2800" b="1" u="sng" dirty="0" smtClean="0"/>
              <a:t>Spiritual</a:t>
            </a:r>
            <a:endParaRPr lang="en-US" sz="2800" b="1" u="sng" dirty="0"/>
          </a:p>
        </p:txBody>
      </p:sp>
      <p:sp>
        <p:nvSpPr>
          <p:cNvPr id="26" name="TextBox 25"/>
          <p:cNvSpPr txBox="1"/>
          <p:nvPr/>
        </p:nvSpPr>
        <p:spPr>
          <a:xfrm>
            <a:off x="182734" y="4876800"/>
            <a:ext cx="1892121" cy="523220"/>
          </a:xfrm>
          <a:prstGeom prst="rect">
            <a:avLst/>
          </a:prstGeom>
          <a:noFill/>
        </p:spPr>
        <p:txBody>
          <a:bodyPr wrap="none" rtlCol="0">
            <a:spAutoFit/>
          </a:bodyPr>
          <a:lstStyle/>
          <a:p>
            <a:pPr marL="285750" indent="-285750">
              <a:buFontTx/>
              <a:buChar char="-"/>
            </a:pPr>
            <a:r>
              <a:rPr lang="en-US" sz="2800" dirty="0" smtClean="0">
                <a:solidFill>
                  <a:srgbClr val="00B0F0"/>
                </a:solidFill>
              </a:rPr>
              <a:t>Reverent</a:t>
            </a:r>
          </a:p>
        </p:txBody>
      </p:sp>
      <p:sp>
        <p:nvSpPr>
          <p:cNvPr id="27" name="TextBox 26"/>
          <p:cNvSpPr txBox="1"/>
          <p:nvPr/>
        </p:nvSpPr>
        <p:spPr>
          <a:xfrm>
            <a:off x="6025294" y="5400020"/>
            <a:ext cx="2745175" cy="523220"/>
          </a:xfrm>
          <a:prstGeom prst="rect">
            <a:avLst/>
          </a:prstGeom>
          <a:noFill/>
        </p:spPr>
        <p:txBody>
          <a:bodyPr wrap="none" rtlCol="0">
            <a:spAutoFit/>
          </a:bodyPr>
          <a:lstStyle/>
          <a:p>
            <a:pPr marL="285750" indent="-285750">
              <a:buFontTx/>
              <a:buChar char="-"/>
            </a:pPr>
            <a:r>
              <a:rPr lang="en-US" sz="2800" dirty="0" smtClean="0">
                <a:solidFill>
                  <a:srgbClr val="FF0000"/>
                </a:solidFill>
              </a:rPr>
              <a:t>Tested/Proven</a:t>
            </a:r>
          </a:p>
        </p:txBody>
      </p:sp>
      <p:sp>
        <p:nvSpPr>
          <p:cNvPr id="28" name="TextBox 27"/>
          <p:cNvSpPr txBox="1"/>
          <p:nvPr/>
        </p:nvSpPr>
        <p:spPr>
          <a:xfrm>
            <a:off x="6019800" y="5867400"/>
            <a:ext cx="2832827" cy="523220"/>
          </a:xfrm>
          <a:prstGeom prst="rect">
            <a:avLst/>
          </a:prstGeom>
          <a:noFill/>
        </p:spPr>
        <p:txBody>
          <a:bodyPr wrap="none" rtlCol="0">
            <a:spAutoFit/>
          </a:bodyPr>
          <a:lstStyle/>
          <a:p>
            <a:pPr marL="285750" indent="-285750">
              <a:buFontTx/>
              <a:buChar char="-"/>
            </a:pPr>
            <a:r>
              <a:rPr lang="en-US" sz="2800" dirty="0" smtClean="0">
                <a:solidFill>
                  <a:srgbClr val="FF0000"/>
                </a:solidFill>
              </a:rPr>
              <a:t>Holds mystery</a:t>
            </a:r>
          </a:p>
        </p:txBody>
      </p:sp>
    </p:spTree>
    <p:extLst>
      <p:ext uri="{BB962C8B-B14F-4D97-AF65-F5344CB8AC3E}">
        <p14:creationId xmlns:p14="http://schemas.microsoft.com/office/powerpoint/2010/main" val="324900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500"/>
                                        <p:tgtEl>
                                          <p:spTgt spid="1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500"/>
                                        <p:tgtEl>
                                          <p:spTgt spid="1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500"/>
                                        <p:tgtEl>
                                          <p:spTgt spid="2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50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500"/>
                                        <p:tgtEl>
                                          <p:spTgt spid="2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500"/>
                                        <p:tgtEl>
                                          <p:spTgt spid="27"/>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fade">
                                      <p:cBhvr>
                                        <p:cTn id="9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337226"/>
            <a:ext cx="7772400" cy="461665"/>
          </a:xfrm>
          <a:prstGeom prst="rect">
            <a:avLst/>
          </a:prstGeom>
        </p:spPr>
        <p:txBody>
          <a:bodyPr wrap="square">
            <a:spAutoFit/>
          </a:bodyPr>
          <a:lstStyle/>
          <a:p>
            <a:r>
              <a:rPr lang="en-US" sz="2400" b="1" u="sng" dirty="0"/>
              <a:t>RESPONSIBILITES of CHURCH to the </a:t>
            </a:r>
            <a:r>
              <a:rPr lang="en-US" sz="2400" b="1" u="sng" dirty="0" smtClean="0"/>
              <a:t>DEACONS</a:t>
            </a:r>
            <a:r>
              <a:rPr lang="en-US" sz="2400" b="1" u="sng" dirty="0"/>
              <a:t>:</a:t>
            </a:r>
          </a:p>
        </p:txBody>
      </p:sp>
      <p:sp>
        <p:nvSpPr>
          <p:cNvPr id="6" name="Rectangle 5"/>
          <p:cNvSpPr/>
          <p:nvPr/>
        </p:nvSpPr>
        <p:spPr>
          <a:xfrm>
            <a:off x="647700" y="2166026"/>
            <a:ext cx="7696200" cy="830997"/>
          </a:xfrm>
          <a:prstGeom prst="rect">
            <a:avLst/>
          </a:prstGeom>
        </p:spPr>
        <p:txBody>
          <a:bodyPr wrap="square">
            <a:spAutoFit/>
          </a:bodyPr>
          <a:lstStyle/>
          <a:p>
            <a:r>
              <a:rPr lang="en-US" sz="2400" dirty="0"/>
              <a:t>2. Work together with them for the advancement of the kingdom of heaven.</a:t>
            </a:r>
          </a:p>
        </p:txBody>
      </p:sp>
      <p:sp>
        <p:nvSpPr>
          <p:cNvPr id="7" name="Rectangle 6"/>
          <p:cNvSpPr/>
          <p:nvPr/>
        </p:nvSpPr>
        <p:spPr>
          <a:xfrm>
            <a:off x="646079" y="1066799"/>
            <a:ext cx="8077200" cy="830997"/>
          </a:xfrm>
          <a:prstGeom prst="rect">
            <a:avLst/>
          </a:prstGeom>
        </p:spPr>
        <p:txBody>
          <a:bodyPr wrap="square">
            <a:spAutoFit/>
          </a:bodyPr>
          <a:lstStyle/>
          <a:p>
            <a:r>
              <a:rPr lang="en-US" sz="2400" dirty="0"/>
              <a:t>1. WE should love them and do all within our power to show that love for them. </a:t>
            </a:r>
          </a:p>
        </p:txBody>
      </p:sp>
      <p:sp>
        <p:nvSpPr>
          <p:cNvPr id="8" name="Rectangle 7"/>
          <p:cNvSpPr/>
          <p:nvPr/>
        </p:nvSpPr>
        <p:spPr>
          <a:xfrm>
            <a:off x="554477" y="3200400"/>
            <a:ext cx="7924800" cy="1569660"/>
          </a:xfrm>
          <a:prstGeom prst="rect">
            <a:avLst/>
          </a:prstGeom>
        </p:spPr>
        <p:txBody>
          <a:bodyPr wrap="square">
            <a:spAutoFit/>
          </a:bodyPr>
          <a:lstStyle/>
          <a:p>
            <a:r>
              <a:rPr lang="en-US" sz="2400" dirty="0"/>
              <a:t>3. We should try to commend them and encourage them rather than rebuke them.   It is easier to find fault with the work of the deacons rather than finding a way to encourage them for a job well done.  </a:t>
            </a:r>
          </a:p>
        </p:txBody>
      </p:sp>
      <p:sp>
        <p:nvSpPr>
          <p:cNvPr id="9" name="Rectangle 8"/>
          <p:cNvSpPr/>
          <p:nvPr/>
        </p:nvSpPr>
        <p:spPr>
          <a:xfrm>
            <a:off x="567729" y="4876800"/>
            <a:ext cx="7924800" cy="1569660"/>
          </a:xfrm>
          <a:prstGeom prst="rect">
            <a:avLst/>
          </a:prstGeom>
        </p:spPr>
        <p:txBody>
          <a:bodyPr wrap="square">
            <a:spAutoFit/>
          </a:bodyPr>
          <a:lstStyle/>
          <a:p>
            <a:r>
              <a:rPr lang="en-US" sz="2400" dirty="0"/>
              <a:t>4.</a:t>
            </a:r>
            <a:r>
              <a:rPr lang="en-US" sz="2400" b="1" u="sng" dirty="0"/>
              <a:t> Summary </a:t>
            </a:r>
            <a:r>
              <a:rPr lang="en-US" sz="2400" dirty="0"/>
              <a:t>– The duty of the church to the deacon is to love, respect and co-operate with them in the duties, and contribute to the greatest cause on earth – the growth of the Kingdom of Heaven.</a:t>
            </a:r>
          </a:p>
        </p:txBody>
      </p:sp>
    </p:spTree>
    <p:extLst>
      <p:ext uri="{BB962C8B-B14F-4D97-AF65-F5344CB8AC3E}">
        <p14:creationId xmlns:p14="http://schemas.microsoft.com/office/powerpoint/2010/main" val="146622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28008" y="228600"/>
            <a:ext cx="3667992" cy="523220"/>
          </a:xfrm>
          <a:prstGeom prst="rect">
            <a:avLst/>
          </a:prstGeom>
          <a:noFill/>
        </p:spPr>
        <p:txBody>
          <a:bodyPr wrap="none" rtlCol="0">
            <a:spAutoFit/>
          </a:bodyPr>
          <a:lstStyle/>
          <a:p>
            <a:pPr algn="ctr"/>
            <a:r>
              <a:rPr lang="en-US" sz="2800" b="1" u="sng" dirty="0" smtClean="0"/>
              <a:t>Summary - Chapter 2</a:t>
            </a:r>
            <a:endParaRPr lang="en-US" sz="2800" b="1" u="sng" dirty="0"/>
          </a:p>
        </p:txBody>
      </p:sp>
      <p:sp>
        <p:nvSpPr>
          <p:cNvPr id="2" name="Rectangle 1"/>
          <p:cNvSpPr/>
          <p:nvPr/>
        </p:nvSpPr>
        <p:spPr>
          <a:xfrm>
            <a:off x="609600" y="914400"/>
            <a:ext cx="7543800" cy="461665"/>
          </a:xfrm>
          <a:prstGeom prst="rect">
            <a:avLst/>
          </a:prstGeom>
        </p:spPr>
        <p:txBody>
          <a:bodyPr wrap="square">
            <a:spAutoFit/>
          </a:bodyPr>
          <a:lstStyle/>
          <a:p>
            <a:pPr lvl="0"/>
            <a:r>
              <a:rPr lang="en-US" sz="2400" dirty="0"/>
              <a:t>1</a:t>
            </a:r>
            <a:r>
              <a:rPr lang="en-US" sz="2400" dirty="0" smtClean="0"/>
              <a:t>. </a:t>
            </a:r>
            <a:r>
              <a:rPr lang="en-US" sz="2400" dirty="0"/>
              <a:t>List 4 elements of </a:t>
            </a:r>
            <a:r>
              <a:rPr lang="en-US" sz="2400" dirty="0" smtClean="0"/>
              <a:t>prayers – v1</a:t>
            </a:r>
          </a:p>
        </p:txBody>
      </p:sp>
      <p:sp>
        <p:nvSpPr>
          <p:cNvPr id="11" name="Rectangle 10"/>
          <p:cNvSpPr/>
          <p:nvPr/>
        </p:nvSpPr>
        <p:spPr>
          <a:xfrm>
            <a:off x="1219200" y="1371600"/>
            <a:ext cx="7543800" cy="523220"/>
          </a:xfrm>
          <a:prstGeom prst="rect">
            <a:avLst/>
          </a:prstGeom>
        </p:spPr>
        <p:txBody>
          <a:bodyPr wrap="square">
            <a:spAutoFit/>
          </a:bodyPr>
          <a:lstStyle/>
          <a:p>
            <a:r>
              <a:rPr lang="en-US" sz="2800" dirty="0" smtClean="0"/>
              <a:t>- </a:t>
            </a:r>
            <a:r>
              <a:rPr lang="en-US" sz="2400" dirty="0" smtClean="0"/>
              <a:t>Supplications</a:t>
            </a:r>
          </a:p>
        </p:txBody>
      </p:sp>
      <p:sp>
        <p:nvSpPr>
          <p:cNvPr id="20" name="Rectangle 19"/>
          <p:cNvSpPr/>
          <p:nvPr/>
        </p:nvSpPr>
        <p:spPr>
          <a:xfrm>
            <a:off x="1219200" y="1762780"/>
            <a:ext cx="7543800" cy="523220"/>
          </a:xfrm>
          <a:prstGeom prst="rect">
            <a:avLst/>
          </a:prstGeom>
        </p:spPr>
        <p:txBody>
          <a:bodyPr wrap="square">
            <a:spAutoFit/>
          </a:bodyPr>
          <a:lstStyle/>
          <a:p>
            <a:r>
              <a:rPr lang="en-US" sz="2800" dirty="0" smtClean="0"/>
              <a:t>- </a:t>
            </a:r>
            <a:r>
              <a:rPr lang="en-US" sz="2400" dirty="0" smtClean="0"/>
              <a:t>Prayer</a:t>
            </a:r>
          </a:p>
        </p:txBody>
      </p:sp>
      <p:sp>
        <p:nvSpPr>
          <p:cNvPr id="21" name="Rectangle 20"/>
          <p:cNvSpPr/>
          <p:nvPr/>
        </p:nvSpPr>
        <p:spPr>
          <a:xfrm>
            <a:off x="1219200" y="2143780"/>
            <a:ext cx="7543800" cy="523220"/>
          </a:xfrm>
          <a:prstGeom prst="rect">
            <a:avLst/>
          </a:prstGeom>
        </p:spPr>
        <p:txBody>
          <a:bodyPr wrap="square">
            <a:spAutoFit/>
          </a:bodyPr>
          <a:lstStyle/>
          <a:p>
            <a:r>
              <a:rPr lang="en-US" sz="2800" dirty="0" smtClean="0"/>
              <a:t>- </a:t>
            </a:r>
            <a:r>
              <a:rPr lang="en-US" sz="2400" dirty="0" smtClean="0"/>
              <a:t>Intercessions</a:t>
            </a:r>
          </a:p>
        </p:txBody>
      </p:sp>
      <p:sp>
        <p:nvSpPr>
          <p:cNvPr id="22" name="Rectangle 21"/>
          <p:cNvSpPr/>
          <p:nvPr/>
        </p:nvSpPr>
        <p:spPr>
          <a:xfrm>
            <a:off x="1219200" y="2514600"/>
            <a:ext cx="7543800" cy="523220"/>
          </a:xfrm>
          <a:prstGeom prst="rect">
            <a:avLst/>
          </a:prstGeom>
        </p:spPr>
        <p:txBody>
          <a:bodyPr wrap="square">
            <a:spAutoFit/>
          </a:bodyPr>
          <a:lstStyle/>
          <a:p>
            <a:r>
              <a:rPr lang="en-US" sz="2800" dirty="0" smtClean="0"/>
              <a:t>- </a:t>
            </a:r>
            <a:r>
              <a:rPr lang="en-US" sz="2400" dirty="0" smtClean="0"/>
              <a:t>Giving of Thanks</a:t>
            </a:r>
          </a:p>
        </p:txBody>
      </p:sp>
      <p:sp>
        <p:nvSpPr>
          <p:cNvPr id="23" name="Rectangle 22"/>
          <p:cNvSpPr/>
          <p:nvPr/>
        </p:nvSpPr>
        <p:spPr>
          <a:xfrm>
            <a:off x="600075" y="3124200"/>
            <a:ext cx="7543800" cy="461665"/>
          </a:xfrm>
          <a:prstGeom prst="rect">
            <a:avLst/>
          </a:prstGeom>
        </p:spPr>
        <p:txBody>
          <a:bodyPr wrap="square">
            <a:spAutoFit/>
          </a:bodyPr>
          <a:lstStyle/>
          <a:p>
            <a:pPr lvl="0"/>
            <a:r>
              <a:rPr lang="en-US" sz="2400" dirty="0" smtClean="0"/>
              <a:t>2. What does God desire for all men in v4</a:t>
            </a:r>
          </a:p>
        </p:txBody>
      </p:sp>
      <p:sp>
        <p:nvSpPr>
          <p:cNvPr id="25" name="Rectangle 24"/>
          <p:cNvSpPr/>
          <p:nvPr/>
        </p:nvSpPr>
        <p:spPr>
          <a:xfrm>
            <a:off x="1219200" y="3585865"/>
            <a:ext cx="7543800" cy="461665"/>
          </a:xfrm>
          <a:prstGeom prst="rect">
            <a:avLst/>
          </a:prstGeom>
        </p:spPr>
        <p:txBody>
          <a:bodyPr wrap="square">
            <a:spAutoFit/>
          </a:bodyPr>
          <a:lstStyle/>
          <a:p>
            <a:r>
              <a:rPr lang="en-US" sz="2400" dirty="0" smtClean="0"/>
              <a:t>- To be saved and knowledge of truth</a:t>
            </a:r>
            <a:endParaRPr lang="en-US" sz="2000" dirty="0" smtClean="0"/>
          </a:p>
        </p:txBody>
      </p:sp>
      <p:sp>
        <p:nvSpPr>
          <p:cNvPr id="26" name="Rectangle 25"/>
          <p:cNvSpPr/>
          <p:nvPr/>
        </p:nvSpPr>
        <p:spPr>
          <a:xfrm>
            <a:off x="628650" y="4114800"/>
            <a:ext cx="7543800" cy="830997"/>
          </a:xfrm>
          <a:prstGeom prst="rect">
            <a:avLst/>
          </a:prstGeom>
        </p:spPr>
        <p:txBody>
          <a:bodyPr wrap="square">
            <a:spAutoFit/>
          </a:bodyPr>
          <a:lstStyle/>
          <a:p>
            <a:pPr lvl="0"/>
            <a:r>
              <a:rPr lang="en-US" sz="2400" dirty="0"/>
              <a:t>3</a:t>
            </a:r>
            <a:r>
              <a:rPr lang="en-US" sz="2400" dirty="0" smtClean="0"/>
              <a:t>. </a:t>
            </a:r>
            <a:r>
              <a:rPr lang="en-US" sz="2400" dirty="0"/>
              <a:t>W</a:t>
            </a:r>
            <a:r>
              <a:rPr lang="en-US" sz="2400" dirty="0" smtClean="0"/>
              <a:t>hat words are used to describe how women should adorn themselves?  v5</a:t>
            </a:r>
          </a:p>
        </p:txBody>
      </p:sp>
      <p:sp>
        <p:nvSpPr>
          <p:cNvPr id="27" name="Rectangle 26"/>
          <p:cNvSpPr/>
          <p:nvPr/>
        </p:nvSpPr>
        <p:spPr>
          <a:xfrm>
            <a:off x="1219200" y="4945797"/>
            <a:ext cx="7543800" cy="461665"/>
          </a:xfrm>
          <a:prstGeom prst="rect">
            <a:avLst/>
          </a:prstGeom>
        </p:spPr>
        <p:txBody>
          <a:bodyPr wrap="square">
            <a:spAutoFit/>
          </a:bodyPr>
          <a:lstStyle/>
          <a:p>
            <a:r>
              <a:rPr lang="en-US" sz="2400" dirty="0" smtClean="0"/>
              <a:t>- Moderation w/ decency</a:t>
            </a:r>
            <a:endParaRPr lang="en-US" sz="2000" dirty="0" smtClean="0"/>
          </a:p>
        </p:txBody>
      </p:sp>
      <p:sp>
        <p:nvSpPr>
          <p:cNvPr id="28" name="Rectangle 27"/>
          <p:cNvSpPr/>
          <p:nvPr/>
        </p:nvSpPr>
        <p:spPr>
          <a:xfrm>
            <a:off x="1219200" y="5715000"/>
            <a:ext cx="7543800" cy="461665"/>
          </a:xfrm>
          <a:prstGeom prst="rect">
            <a:avLst/>
          </a:prstGeom>
        </p:spPr>
        <p:txBody>
          <a:bodyPr wrap="square">
            <a:spAutoFit/>
          </a:bodyPr>
          <a:lstStyle/>
          <a:p>
            <a:r>
              <a:rPr lang="en-US" sz="2400" dirty="0" smtClean="0"/>
              <a:t>- Not with costly clothing</a:t>
            </a:r>
            <a:endParaRPr lang="en-US" sz="2000" dirty="0" smtClean="0"/>
          </a:p>
        </p:txBody>
      </p:sp>
      <p:sp>
        <p:nvSpPr>
          <p:cNvPr id="29" name="Rectangle 28"/>
          <p:cNvSpPr/>
          <p:nvPr/>
        </p:nvSpPr>
        <p:spPr>
          <a:xfrm>
            <a:off x="1219200" y="5329535"/>
            <a:ext cx="7543800" cy="461665"/>
          </a:xfrm>
          <a:prstGeom prst="rect">
            <a:avLst/>
          </a:prstGeom>
        </p:spPr>
        <p:txBody>
          <a:bodyPr wrap="square">
            <a:spAutoFit/>
          </a:bodyPr>
          <a:lstStyle/>
          <a:p>
            <a:r>
              <a:rPr lang="en-US" sz="2400" dirty="0" smtClean="0"/>
              <a:t>- Not with elaborate hairstyles </a:t>
            </a:r>
            <a:endParaRPr lang="en-US" sz="2000" dirty="0" smtClean="0"/>
          </a:p>
        </p:txBody>
      </p:sp>
      <p:sp>
        <p:nvSpPr>
          <p:cNvPr id="30" name="TextBox 29"/>
          <p:cNvSpPr txBox="1"/>
          <p:nvPr/>
        </p:nvSpPr>
        <p:spPr>
          <a:xfrm>
            <a:off x="3366655" y="1402377"/>
            <a:ext cx="4047903" cy="461665"/>
          </a:xfrm>
          <a:prstGeom prst="rect">
            <a:avLst/>
          </a:prstGeom>
          <a:noFill/>
        </p:spPr>
        <p:txBody>
          <a:bodyPr wrap="none" rtlCol="0">
            <a:spAutoFit/>
          </a:bodyPr>
          <a:lstStyle/>
          <a:p>
            <a:r>
              <a:rPr lang="en-US" sz="2400" dirty="0"/>
              <a:t>- Plead or beg for something</a:t>
            </a:r>
          </a:p>
        </p:txBody>
      </p:sp>
      <p:sp>
        <p:nvSpPr>
          <p:cNvPr id="31" name="TextBox 30"/>
          <p:cNvSpPr txBox="1"/>
          <p:nvPr/>
        </p:nvSpPr>
        <p:spPr>
          <a:xfrm>
            <a:off x="2428008" y="1824335"/>
            <a:ext cx="6143028" cy="461665"/>
          </a:xfrm>
          <a:prstGeom prst="rect">
            <a:avLst/>
          </a:prstGeom>
          <a:noFill/>
        </p:spPr>
        <p:txBody>
          <a:bodyPr wrap="none" rtlCol="0">
            <a:spAutoFit/>
          </a:bodyPr>
          <a:lstStyle/>
          <a:p>
            <a:r>
              <a:rPr lang="en-US" sz="2400" dirty="0"/>
              <a:t>- Normal request in contrast to more urgent</a:t>
            </a:r>
          </a:p>
        </p:txBody>
      </p:sp>
      <p:sp>
        <p:nvSpPr>
          <p:cNvPr id="32" name="TextBox 31"/>
          <p:cNvSpPr txBox="1"/>
          <p:nvPr/>
        </p:nvSpPr>
        <p:spPr>
          <a:xfrm>
            <a:off x="3297688" y="2205335"/>
            <a:ext cx="4398512" cy="461665"/>
          </a:xfrm>
          <a:prstGeom prst="rect">
            <a:avLst/>
          </a:prstGeom>
          <a:noFill/>
        </p:spPr>
        <p:txBody>
          <a:bodyPr wrap="none" rtlCol="0">
            <a:spAutoFit/>
          </a:bodyPr>
          <a:lstStyle/>
          <a:p>
            <a:r>
              <a:rPr lang="en-US" sz="2400" dirty="0"/>
              <a:t>- Prayer on be half of someone </a:t>
            </a:r>
          </a:p>
        </p:txBody>
      </p:sp>
    </p:spTree>
    <p:extLst>
      <p:ext uri="{BB962C8B-B14F-4D97-AF65-F5344CB8AC3E}">
        <p14:creationId xmlns:p14="http://schemas.microsoft.com/office/powerpoint/2010/main" val="286863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20" grpId="0"/>
      <p:bldP spid="21" grpId="0"/>
      <p:bldP spid="22" grpId="0"/>
      <p:bldP spid="23" grpId="0"/>
      <p:bldP spid="25" grpId="0"/>
      <p:bldP spid="26" grpId="0"/>
      <p:bldP spid="27" grpId="0"/>
      <p:bldP spid="28" grpId="0"/>
      <p:bldP spid="29" grpId="0"/>
      <p:bldP spid="30"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28008" y="228600"/>
            <a:ext cx="3667992" cy="523220"/>
          </a:xfrm>
          <a:prstGeom prst="rect">
            <a:avLst/>
          </a:prstGeom>
          <a:noFill/>
        </p:spPr>
        <p:txBody>
          <a:bodyPr wrap="none" rtlCol="0">
            <a:spAutoFit/>
          </a:bodyPr>
          <a:lstStyle/>
          <a:p>
            <a:pPr algn="ctr"/>
            <a:r>
              <a:rPr lang="en-US" sz="2800" b="1" u="sng" dirty="0" smtClean="0"/>
              <a:t>Summary - Chapter 2</a:t>
            </a:r>
            <a:endParaRPr lang="en-US" sz="2800" b="1" u="sng" dirty="0"/>
          </a:p>
        </p:txBody>
      </p:sp>
      <p:sp>
        <p:nvSpPr>
          <p:cNvPr id="2" name="Rectangle 1"/>
          <p:cNvSpPr/>
          <p:nvPr/>
        </p:nvSpPr>
        <p:spPr>
          <a:xfrm>
            <a:off x="609600" y="914400"/>
            <a:ext cx="7543800" cy="830997"/>
          </a:xfrm>
          <a:prstGeom prst="rect">
            <a:avLst/>
          </a:prstGeom>
        </p:spPr>
        <p:txBody>
          <a:bodyPr wrap="square">
            <a:spAutoFit/>
          </a:bodyPr>
          <a:lstStyle/>
          <a:p>
            <a:pPr lvl="0"/>
            <a:r>
              <a:rPr lang="en-US" sz="2400" dirty="0"/>
              <a:t>1</a:t>
            </a:r>
            <a:r>
              <a:rPr lang="en-US" sz="2400" dirty="0" smtClean="0"/>
              <a:t>. How does Paul describe God’s plan of how women should learn. v11</a:t>
            </a:r>
          </a:p>
        </p:txBody>
      </p:sp>
      <p:sp>
        <p:nvSpPr>
          <p:cNvPr id="21" name="Rectangle 20"/>
          <p:cNvSpPr/>
          <p:nvPr/>
        </p:nvSpPr>
        <p:spPr>
          <a:xfrm>
            <a:off x="762000" y="1676400"/>
            <a:ext cx="7543800" cy="523220"/>
          </a:xfrm>
          <a:prstGeom prst="rect">
            <a:avLst/>
          </a:prstGeom>
        </p:spPr>
        <p:txBody>
          <a:bodyPr wrap="square">
            <a:spAutoFit/>
          </a:bodyPr>
          <a:lstStyle/>
          <a:p>
            <a:r>
              <a:rPr lang="en-US" sz="2800" dirty="0" smtClean="0"/>
              <a:t>- </a:t>
            </a:r>
            <a:r>
              <a:rPr lang="en-US" sz="2400" dirty="0" smtClean="0"/>
              <a:t>NKJV- In Silence with all submission  </a:t>
            </a:r>
          </a:p>
        </p:txBody>
      </p:sp>
      <p:sp>
        <p:nvSpPr>
          <p:cNvPr id="22" name="Rectangle 21"/>
          <p:cNvSpPr/>
          <p:nvPr/>
        </p:nvSpPr>
        <p:spPr>
          <a:xfrm>
            <a:off x="1447800" y="2087940"/>
            <a:ext cx="7543800" cy="523220"/>
          </a:xfrm>
          <a:prstGeom prst="rect">
            <a:avLst/>
          </a:prstGeom>
        </p:spPr>
        <p:txBody>
          <a:bodyPr wrap="square">
            <a:spAutoFit/>
          </a:bodyPr>
          <a:lstStyle/>
          <a:p>
            <a:r>
              <a:rPr lang="en-US" sz="2800" dirty="0" smtClean="0"/>
              <a:t>- Silence      </a:t>
            </a:r>
            <a:r>
              <a:rPr lang="en-US" sz="2400" dirty="0" smtClean="0"/>
              <a:t>completely silent – no sound </a:t>
            </a:r>
          </a:p>
        </p:txBody>
      </p:sp>
      <p:sp>
        <p:nvSpPr>
          <p:cNvPr id="23" name="Rectangle 22"/>
          <p:cNvSpPr/>
          <p:nvPr/>
        </p:nvSpPr>
        <p:spPr>
          <a:xfrm>
            <a:off x="600075" y="4953000"/>
            <a:ext cx="7543800" cy="461665"/>
          </a:xfrm>
          <a:prstGeom prst="rect">
            <a:avLst/>
          </a:prstGeom>
        </p:spPr>
        <p:txBody>
          <a:bodyPr wrap="square">
            <a:spAutoFit/>
          </a:bodyPr>
          <a:lstStyle/>
          <a:p>
            <a:pPr lvl="0"/>
            <a:r>
              <a:rPr lang="en-US" sz="2400" dirty="0" smtClean="0"/>
              <a:t>2. Are women the only ones that must be submissive?</a:t>
            </a:r>
          </a:p>
        </p:txBody>
      </p:sp>
      <p:sp>
        <p:nvSpPr>
          <p:cNvPr id="25" name="Rectangle 24"/>
          <p:cNvSpPr/>
          <p:nvPr/>
        </p:nvSpPr>
        <p:spPr>
          <a:xfrm>
            <a:off x="1219200" y="5486400"/>
            <a:ext cx="7543800" cy="461665"/>
          </a:xfrm>
          <a:prstGeom prst="rect">
            <a:avLst/>
          </a:prstGeom>
        </p:spPr>
        <p:txBody>
          <a:bodyPr wrap="square">
            <a:spAutoFit/>
          </a:bodyPr>
          <a:lstStyle/>
          <a:p>
            <a:r>
              <a:rPr lang="en-US" sz="2400" dirty="0" smtClean="0"/>
              <a:t>- No, we all must learn to have this quality. </a:t>
            </a:r>
            <a:endParaRPr lang="en-US" sz="2000" dirty="0" smtClean="0"/>
          </a:p>
        </p:txBody>
      </p:sp>
      <p:sp>
        <p:nvSpPr>
          <p:cNvPr id="15" name="Rectangle 14"/>
          <p:cNvSpPr/>
          <p:nvPr/>
        </p:nvSpPr>
        <p:spPr>
          <a:xfrm>
            <a:off x="609600" y="2514600"/>
            <a:ext cx="8153400" cy="892552"/>
          </a:xfrm>
          <a:prstGeom prst="rect">
            <a:avLst/>
          </a:prstGeom>
        </p:spPr>
        <p:txBody>
          <a:bodyPr wrap="square">
            <a:spAutoFit/>
          </a:bodyPr>
          <a:lstStyle/>
          <a:p>
            <a:r>
              <a:rPr lang="en-US" sz="2800" dirty="0" smtClean="0"/>
              <a:t>- </a:t>
            </a:r>
            <a:r>
              <a:rPr lang="en-US" sz="2400" b="1" u="sng" dirty="0"/>
              <a:t>[1Ti 2:11 NIV] </a:t>
            </a:r>
            <a:r>
              <a:rPr lang="en-US" sz="2400" dirty="0"/>
              <a:t>11 A woman should learn in quietness and full submission.</a:t>
            </a:r>
            <a:endParaRPr lang="en-US" sz="2400" dirty="0" smtClean="0"/>
          </a:p>
        </p:txBody>
      </p:sp>
      <p:sp>
        <p:nvSpPr>
          <p:cNvPr id="16" name="Rectangle 15"/>
          <p:cNvSpPr/>
          <p:nvPr/>
        </p:nvSpPr>
        <p:spPr>
          <a:xfrm>
            <a:off x="1143000" y="3352800"/>
            <a:ext cx="7543800" cy="830997"/>
          </a:xfrm>
          <a:prstGeom prst="rect">
            <a:avLst/>
          </a:prstGeom>
        </p:spPr>
        <p:txBody>
          <a:bodyPr wrap="square">
            <a:spAutoFit/>
          </a:bodyPr>
          <a:lstStyle/>
          <a:p>
            <a:r>
              <a:rPr lang="en-US" sz="2400" dirty="0" smtClean="0"/>
              <a:t>- Women should not occupy a leadership role in the assembly</a:t>
            </a:r>
          </a:p>
        </p:txBody>
      </p:sp>
      <p:sp>
        <p:nvSpPr>
          <p:cNvPr id="5" name="Not Equal 4"/>
          <p:cNvSpPr/>
          <p:nvPr/>
        </p:nvSpPr>
        <p:spPr>
          <a:xfrm>
            <a:off x="2895600" y="2199620"/>
            <a:ext cx="457200" cy="31498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Rectangle 23"/>
          <p:cNvSpPr/>
          <p:nvPr/>
        </p:nvSpPr>
        <p:spPr>
          <a:xfrm>
            <a:off x="1229591" y="4183797"/>
            <a:ext cx="7543800" cy="461665"/>
          </a:xfrm>
          <a:prstGeom prst="rect">
            <a:avLst/>
          </a:prstGeom>
        </p:spPr>
        <p:txBody>
          <a:bodyPr wrap="square">
            <a:spAutoFit/>
          </a:bodyPr>
          <a:lstStyle/>
          <a:p>
            <a:r>
              <a:rPr lang="en-US" sz="2400" dirty="0" smtClean="0"/>
              <a:t>- Capabilities vs. Scriptural Roles</a:t>
            </a:r>
          </a:p>
        </p:txBody>
      </p:sp>
    </p:spTree>
    <p:extLst>
      <p:ext uri="{BB962C8B-B14F-4D97-AF65-F5344CB8AC3E}">
        <p14:creationId xmlns:p14="http://schemas.microsoft.com/office/powerpoint/2010/main" val="347897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P spid="22" grpId="0"/>
      <p:bldP spid="23" grpId="0"/>
      <p:bldP spid="25" grpId="0"/>
      <p:bldP spid="15" grpId="0"/>
      <p:bldP spid="16" grpId="0"/>
      <p:bldP spid="5" grpId="0" animBg="1"/>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533400"/>
            <a:ext cx="5485284" cy="523220"/>
          </a:xfrm>
          <a:prstGeom prst="rect">
            <a:avLst/>
          </a:prstGeom>
          <a:noFill/>
        </p:spPr>
        <p:txBody>
          <a:bodyPr wrap="none" rtlCol="0">
            <a:spAutoFit/>
          </a:bodyPr>
          <a:lstStyle/>
          <a:p>
            <a:r>
              <a:rPr lang="en-US" sz="2800" b="1" u="sng" dirty="0" smtClean="0"/>
              <a:t>Lesson </a:t>
            </a:r>
            <a:r>
              <a:rPr lang="en-US" sz="2800" b="1" u="sng" dirty="0" smtClean="0"/>
              <a:t>5 </a:t>
            </a:r>
            <a:r>
              <a:rPr lang="en-US" sz="2800" b="1" u="sng" dirty="0" smtClean="0"/>
              <a:t>– 1</a:t>
            </a:r>
            <a:r>
              <a:rPr lang="en-US" sz="2800" b="1" u="sng" baseline="30000" dirty="0" smtClean="0"/>
              <a:t>st</a:t>
            </a:r>
            <a:r>
              <a:rPr lang="en-US" sz="2800" b="1" u="sng" dirty="0" smtClean="0"/>
              <a:t> Timothy Chapter </a:t>
            </a:r>
            <a:r>
              <a:rPr lang="en-US" sz="2800" b="1" u="sng" dirty="0" smtClean="0"/>
              <a:t>3</a:t>
            </a:r>
            <a:endParaRPr lang="en-US" sz="2800" b="1" u="sng" dirty="0"/>
          </a:p>
        </p:txBody>
      </p:sp>
      <p:sp>
        <p:nvSpPr>
          <p:cNvPr id="5" name="TextBox 4"/>
          <p:cNvSpPr txBox="1"/>
          <p:nvPr/>
        </p:nvSpPr>
        <p:spPr>
          <a:xfrm>
            <a:off x="990600" y="1571534"/>
            <a:ext cx="7924800" cy="1477328"/>
          </a:xfrm>
          <a:prstGeom prst="rect">
            <a:avLst/>
          </a:prstGeom>
          <a:noFill/>
        </p:spPr>
        <p:txBody>
          <a:bodyPr wrap="square" rtlCol="0">
            <a:spAutoFit/>
          </a:bodyPr>
          <a:lstStyle/>
          <a:p>
            <a:r>
              <a:rPr lang="en-US" sz="2400" b="1" u="sng" dirty="0" smtClean="0"/>
              <a:t>Goals:</a:t>
            </a:r>
          </a:p>
          <a:p>
            <a:endParaRPr lang="en-US" b="1" u="sng" dirty="0" smtClean="0"/>
          </a:p>
          <a:p>
            <a:pPr marL="342900" indent="-342900">
              <a:buFont typeface="+mj-lt"/>
              <a:buAutoNum type="arabicPeriod"/>
            </a:pPr>
            <a:r>
              <a:rPr lang="en-US" sz="2400" dirty="0" smtClean="0"/>
              <a:t>Understand the role of Elders and Deacons.</a:t>
            </a:r>
          </a:p>
          <a:p>
            <a:pPr marL="342900" indent="-342900">
              <a:buFont typeface="+mj-lt"/>
              <a:buAutoNum type="arabicPeriod"/>
            </a:pPr>
            <a:r>
              <a:rPr lang="en-US" sz="2400" dirty="0" smtClean="0"/>
              <a:t>Understand our role as the church to the Elders</a:t>
            </a:r>
            <a:endParaRPr lang="en-US" dirty="0" smtClean="0"/>
          </a:p>
        </p:txBody>
      </p:sp>
      <p:sp>
        <p:nvSpPr>
          <p:cNvPr id="6" name="TextBox 5"/>
          <p:cNvSpPr txBox="1"/>
          <p:nvPr/>
        </p:nvSpPr>
        <p:spPr>
          <a:xfrm>
            <a:off x="990600" y="3657600"/>
            <a:ext cx="7620000" cy="2400657"/>
          </a:xfrm>
          <a:prstGeom prst="rect">
            <a:avLst/>
          </a:prstGeom>
          <a:noFill/>
        </p:spPr>
        <p:txBody>
          <a:bodyPr wrap="square" rtlCol="0">
            <a:spAutoFit/>
          </a:bodyPr>
          <a:lstStyle/>
          <a:p>
            <a:r>
              <a:rPr lang="en-US" sz="2400" b="1" u="sng" dirty="0" smtClean="0"/>
              <a:t>Objectives</a:t>
            </a:r>
            <a:r>
              <a:rPr lang="en-US" sz="2000" b="1" u="sng" dirty="0" smtClean="0"/>
              <a:t>:</a:t>
            </a:r>
          </a:p>
          <a:p>
            <a:endParaRPr lang="en-US" dirty="0"/>
          </a:p>
          <a:p>
            <a:pPr marL="342900" lvl="0" indent="-342900">
              <a:buFontTx/>
              <a:buAutoNum type="arabicPeriod"/>
            </a:pPr>
            <a:r>
              <a:rPr lang="en-US" sz="2400" dirty="0" smtClean="0"/>
              <a:t>Be able to define 3 qualification of an Elder</a:t>
            </a:r>
            <a:endParaRPr lang="en-US" sz="2400" dirty="0"/>
          </a:p>
          <a:p>
            <a:pPr marL="342900" lvl="0" indent="-342900">
              <a:buFontTx/>
              <a:buAutoNum type="arabicPeriod"/>
            </a:pPr>
            <a:r>
              <a:rPr lang="en-US" sz="2400" dirty="0" smtClean="0"/>
              <a:t>Be able to define 2 qualification of a Deacon</a:t>
            </a:r>
          </a:p>
          <a:p>
            <a:pPr marL="342900" lvl="0" indent="-342900">
              <a:buFontTx/>
              <a:buAutoNum type="arabicPeriod"/>
            </a:pPr>
            <a:endParaRPr lang="en-US" sz="2400" dirty="0" smtClean="0"/>
          </a:p>
          <a:p>
            <a:pPr marL="342900" indent="-342900">
              <a:buAutoNum type="arabicPeriod"/>
            </a:pPr>
            <a:endParaRPr lang="en-US" dirty="0" smtClean="0"/>
          </a:p>
          <a:p>
            <a:pPr marL="342900" indent="-342900">
              <a:buAutoNum type="arabicPeriod"/>
            </a:pPr>
            <a:endParaRPr lang="en-US" dirty="0"/>
          </a:p>
        </p:txBody>
      </p:sp>
    </p:spTree>
    <p:extLst>
      <p:ext uri="{BB962C8B-B14F-4D97-AF65-F5344CB8AC3E}">
        <p14:creationId xmlns:p14="http://schemas.microsoft.com/office/powerpoint/2010/main" val="3814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38200"/>
            <a:ext cx="8222411" cy="5262979"/>
          </a:xfrm>
          <a:prstGeom prst="rect">
            <a:avLst/>
          </a:prstGeom>
        </p:spPr>
        <p:txBody>
          <a:bodyPr wrap="square">
            <a:spAutoFit/>
          </a:bodyPr>
          <a:lstStyle/>
          <a:p>
            <a:r>
              <a:rPr lang="en-US" sz="2400" b="1" u="sng" dirty="0"/>
              <a:t>[1Ti 3:1-7 NKJV] </a:t>
            </a:r>
            <a:r>
              <a:rPr lang="en-US" sz="2400" dirty="0"/>
              <a:t>1 This [is] a faithful saying: If a man desires the position of a bishop, he desires a good work. 2 A bishop then must be blameless, the husband of one wife, temperate, sober-minded, of good behavior, hospitable, able to teach; 3 not given to wine, not violent, not greedy for money, but gentle, not quarrelsome, not covetous; 4 one who rules his own house well, having [his] children in submission with all reverence 5 (for if a man does not know how to rule his own house, how will he take care of the church of God?); 6 not a novice, lest being puffed up with pride he fall into the [same] condemnation as the devil. 7 Moreover he must have a good testimony among those who are outside, lest he fall into reproach and the snare of the devil.</a:t>
            </a:r>
          </a:p>
        </p:txBody>
      </p:sp>
      <p:sp>
        <p:nvSpPr>
          <p:cNvPr id="11" name="Half Frame 10"/>
          <p:cNvSpPr/>
          <p:nvPr/>
        </p:nvSpPr>
        <p:spPr>
          <a:xfrm>
            <a:off x="342900" y="1645630"/>
            <a:ext cx="190500" cy="594362"/>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flipV="1">
            <a:off x="379562" y="5410200"/>
            <a:ext cx="190500" cy="655608"/>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6576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457200"/>
            <a:ext cx="6183103" cy="461665"/>
          </a:xfrm>
          <a:prstGeom prst="rect">
            <a:avLst/>
          </a:prstGeom>
          <a:noFill/>
        </p:spPr>
        <p:txBody>
          <a:bodyPr wrap="none" rtlCol="0">
            <a:spAutoFit/>
          </a:bodyPr>
          <a:lstStyle/>
          <a:p>
            <a:r>
              <a:rPr lang="en-US" sz="2400" b="1" u="sng" dirty="0" smtClean="0"/>
              <a:t>Proper attitudes towards the qualifications</a:t>
            </a:r>
            <a:endParaRPr lang="en-US" sz="2400" b="1" u="sng" dirty="0"/>
          </a:p>
        </p:txBody>
      </p:sp>
      <p:sp>
        <p:nvSpPr>
          <p:cNvPr id="5" name="TextBox 4"/>
          <p:cNvSpPr txBox="1"/>
          <p:nvPr/>
        </p:nvSpPr>
        <p:spPr>
          <a:xfrm>
            <a:off x="685800" y="1295400"/>
            <a:ext cx="7693132" cy="461665"/>
          </a:xfrm>
          <a:prstGeom prst="rect">
            <a:avLst/>
          </a:prstGeom>
          <a:noFill/>
        </p:spPr>
        <p:txBody>
          <a:bodyPr wrap="none" rtlCol="0">
            <a:spAutoFit/>
          </a:bodyPr>
          <a:lstStyle/>
          <a:p>
            <a:r>
              <a:rPr lang="en-US" sz="2400" dirty="0" smtClean="0"/>
              <a:t>1. Qualifications do not require a perfect, sinless man. </a:t>
            </a:r>
            <a:endParaRPr lang="en-US" sz="2400" dirty="0"/>
          </a:p>
        </p:txBody>
      </p:sp>
      <p:sp>
        <p:nvSpPr>
          <p:cNvPr id="6" name="TextBox 5"/>
          <p:cNvSpPr txBox="1"/>
          <p:nvPr/>
        </p:nvSpPr>
        <p:spPr>
          <a:xfrm>
            <a:off x="1142999" y="1757065"/>
            <a:ext cx="6845144" cy="461665"/>
          </a:xfrm>
          <a:prstGeom prst="rect">
            <a:avLst/>
          </a:prstGeom>
          <a:noFill/>
        </p:spPr>
        <p:txBody>
          <a:bodyPr wrap="none" rtlCol="0">
            <a:spAutoFit/>
          </a:bodyPr>
          <a:lstStyle/>
          <a:p>
            <a:r>
              <a:rPr lang="en-US" sz="2400" dirty="0" smtClean="0"/>
              <a:t>- Extremes - no elders can qualify\not all needed</a:t>
            </a:r>
            <a:endParaRPr lang="en-US" sz="2400" dirty="0"/>
          </a:p>
        </p:txBody>
      </p:sp>
      <p:sp>
        <p:nvSpPr>
          <p:cNvPr id="10" name="TextBox 9"/>
          <p:cNvSpPr txBox="1"/>
          <p:nvPr/>
        </p:nvSpPr>
        <p:spPr>
          <a:xfrm>
            <a:off x="735949" y="2667000"/>
            <a:ext cx="6947351" cy="461665"/>
          </a:xfrm>
          <a:prstGeom prst="rect">
            <a:avLst/>
          </a:prstGeom>
          <a:noFill/>
        </p:spPr>
        <p:txBody>
          <a:bodyPr wrap="none" rtlCol="0">
            <a:spAutoFit/>
          </a:bodyPr>
          <a:lstStyle/>
          <a:p>
            <a:r>
              <a:rPr lang="en-US" sz="2400" dirty="0" smtClean="0"/>
              <a:t>2. It takes </a:t>
            </a:r>
            <a:r>
              <a:rPr lang="en-US" sz="2400" b="1" u="sng" dirty="0" smtClean="0"/>
              <a:t>ALL</a:t>
            </a:r>
            <a:r>
              <a:rPr lang="en-US" sz="2400" dirty="0" smtClean="0"/>
              <a:t> the qualification to make an elder. </a:t>
            </a:r>
            <a:endParaRPr lang="en-US" sz="2400" dirty="0"/>
          </a:p>
        </p:txBody>
      </p:sp>
      <p:sp>
        <p:nvSpPr>
          <p:cNvPr id="11" name="TextBox 10"/>
          <p:cNvSpPr txBox="1"/>
          <p:nvPr/>
        </p:nvSpPr>
        <p:spPr>
          <a:xfrm>
            <a:off x="685800" y="3773904"/>
            <a:ext cx="7924800" cy="830997"/>
          </a:xfrm>
          <a:prstGeom prst="rect">
            <a:avLst/>
          </a:prstGeom>
          <a:noFill/>
        </p:spPr>
        <p:txBody>
          <a:bodyPr wrap="square" rtlCol="0">
            <a:spAutoFit/>
          </a:bodyPr>
          <a:lstStyle/>
          <a:p>
            <a:r>
              <a:rPr lang="en-US" sz="2400" dirty="0" smtClean="0"/>
              <a:t>3. Must have develop the qualification </a:t>
            </a:r>
            <a:r>
              <a:rPr lang="en-US" sz="2400" b="1" u="sng" dirty="0" smtClean="0"/>
              <a:t>BEFORE</a:t>
            </a:r>
            <a:r>
              <a:rPr lang="en-US" sz="2400" dirty="0" smtClean="0"/>
              <a:t> the appointment</a:t>
            </a:r>
            <a:endParaRPr lang="en-US" sz="2400" dirty="0"/>
          </a:p>
        </p:txBody>
      </p:sp>
    </p:spTree>
    <p:extLst>
      <p:ext uri="{BB962C8B-B14F-4D97-AF65-F5344CB8AC3E}">
        <p14:creationId xmlns:p14="http://schemas.microsoft.com/office/powerpoint/2010/main" val="319758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38200"/>
            <a:ext cx="8222411" cy="5262979"/>
          </a:xfrm>
          <a:prstGeom prst="rect">
            <a:avLst/>
          </a:prstGeom>
        </p:spPr>
        <p:txBody>
          <a:bodyPr wrap="square">
            <a:spAutoFit/>
          </a:bodyPr>
          <a:lstStyle/>
          <a:p>
            <a:r>
              <a:rPr lang="en-US" sz="2400" b="1" u="sng" dirty="0"/>
              <a:t>[1Ti 3:1-7 NKJV] </a:t>
            </a:r>
            <a:r>
              <a:rPr lang="en-US" sz="2400" dirty="0"/>
              <a:t>1 This [is] a faithful saying: If a man desires the position of a bishop, he desires a good work. 2 A bishop then must be blameless, the husband of one wife, temperate, sober-minded, of good behavior, hospitable, able to teach; 3 not given to wine, not violent, not greedy for money, but gentle, not quarrelsome, not covetous; 4 one who rules his own house well, having [his] children in submission with all reverence 5 (for if a man does not know how to rule his own house, how will he take care of the church of God?); 6 not a novice, lest being puffed up with pride he fall into the [same] condemnation as the devil. 7 Moreover he must have a good testimony among those who are outside, lest he fall into reproach and the snare of the devil.</a:t>
            </a:r>
          </a:p>
        </p:txBody>
      </p:sp>
      <p:sp>
        <p:nvSpPr>
          <p:cNvPr id="5" name="Minus 4"/>
          <p:cNvSpPr/>
          <p:nvPr/>
        </p:nvSpPr>
        <p:spPr>
          <a:xfrm>
            <a:off x="6896819" y="1219200"/>
            <a:ext cx="9144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inus 6"/>
          <p:cNvSpPr/>
          <p:nvPr/>
        </p:nvSpPr>
        <p:spPr>
          <a:xfrm>
            <a:off x="389626" y="1569719"/>
            <a:ext cx="12192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rved Right Arrow 8"/>
          <p:cNvSpPr/>
          <p:nvPr/>
        </p:nvSpPr>
        <p:spPr>
          <a:xfrm rot="3397982">
            <a:off x="7359705" y="-287236"/>
            <a:ext cx="457200" cy="1447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7588305" y="304800"/>
            <a:ext cx="1424942" cy="461665"/>
          </a:xfrm>
          <a:prstGeom prst="rect">
            <a:avLst/>
          </a:prstGeom>
          <a:noFill/>
        </p:spPr>
        <p:txBody>
          <a:bodyPr wrap="none" rtlCol="0">
            <a:spAutoFit/>
          </a:bodyPr>
          <a:lstStyle/>
          <a:p>
            <a:r>
              <a:rPr lang="en-US" sz="2400" dirty="0" smtClean="0"/>
              <a:t>Whoever</a:t>
            </a:r>
            <a:endParaRPr lang="en-US" sz="2400" dirty="0"/>
          </a:p>
        </p:txBody>
      </p:sp>
      <p:sp>
        <p:nvSpPr>
          <p:cNvPr id="11" name="Half Frame 10"/>
          <p:cNvSpPr/>
          <p:nvPr/>
        </p:nvSpPr>
        <p:spPr>
          <a:xfrm>
            <a:off x="342900" y="1645630"/>
            <a:ext cx="190500" cy="594362"/>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flipV="1">
            <a:off x="379562" y="5410200"/>
            <a:ext cx="190500" cy="655608"/>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Minus 12"/>
          <p:cNvSpPr/>
          <p:nvPr/>
        </p:nvSpPr>
        <p:spPr>
          <a:xfrm>
            <a:off x="5181600" y="1942811"/>
            <a:ext cx="35052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692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animBg="1"/>
      <p:bldP spid="9" grpId="0" animBg="1"/>
      <p:bldP spid="10" grpId="0"/>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47758" y="4579203"/>
            <a:ext cx="7378792" cy="830997"/>
          </a:xfrm>
          <a:prstGeom prst="rect">
            <a:avLst/>
          </a:prstGeom>
          <a:noFill/>
        </p:spPr>
        <p:txBody>
          <a:bodyPr wrap="square" rtlCol="0">
            <a:spAutoFit/>
          </a:bodyPr>
          <a:lstStyle/>
          <a:p>
            <a:r>
              <a:rPr lang="en-US" sz="2400" dirty="0" smtClean="0"/>
              <a:t>What is it about being a Father that you think would help an Elder?</a:t>
            </a:r>
          </a:p>
        </p:txBody>
      </p:sp>
      <p:sp>
        <p:nvSpPr>
          <p:cNvPr id="6" name="TextBox 5"/>
          <p:cNvSpPr txBox="1"/>
          <p:nvPr/>
        </p:nvSpPr>
        <p:spPr>
          <a:xfrm>
            <a:off x="850808" y="2209800"/>
            <a:ext cx="8077200" cy="838200"/>
          </a:xfrm>
          <a:prstGeom prst="rect">
            <a:avLst/>
          </a:prstGeom>
          <a:noFill/>
        </p:spPr>
        <p:txBody>
          <a:bodyPr wrap="square" rtlCol="0">
            <a:spAutoFit/>
          </a:bodyPr>
          <a:lstStyle/>
          <a:p>
            <a:r>
              <a:rPr lang="en-US" sz="2400" dirty="0" smtClean="0"/>
              <a:t>What is it about being a Husband that you think would help an Elder?</a:t>
            </a:r>
          </a:p>
        </p:txBody>
      </p:sp>
      <p:sp>
        <p:nvSpPr>
          <p:cNvPr id="7" name="TextBox 6"/>
          <p:cNvSpPr txBox="1"/>
          <p:nvPr/>
        </p:nvSpPr>
        <p:spPr>
          <a:xfrm>
            <a:off x="850808" y="452735"/>
            <a:ext cx="5875326" cy="461665"/>
          </a:xfrm>
          <a:prstGeom prst="rect">
            <a:avLst/>
          </a:prstGeom>
          <a:noFill/>
        </p:spPr>
        <p:txBody>
          <a:bodyPr wrap="none" rtlCol="0">
            <a:spAutoFit/>
          </a:bodyPr>
          <a:lstStyle/>
          <a:p>
            <a:r>
              <a:rPr lang="en-US" sz="2400" dirty="0" smtClean="0"/>
              <a:t>Implied qualification - Desire the position</a:t>
            </a:r>
          </a:p>
        </p:txBody>
      </p:sp>
      <p:sp>
        <p:nvSpPr>
          <p:cNvPr id="8" name="TextBox 7"/>
          <p:cNvSpPr txBox="1"/>
          <p:nvPr/>
        </p:nvSpPr>
        <p:spPr>
          <a:xfrm>
            <a:off x="1562819" y="838200"/>
            <a:ext cx="4834465" cy="461665"/>
          </a:xfrm>
          <a:prstGeom prst="rect">
            <a:avLst/>
          </a:prstGeom>
          <a:noFill/>
        </p:spPr>
        <p:txBody>
          <a:bodyPr wrap="none" rtlCol="0">
            <a:spAutoFit/>
          </a:bodyPr>
          <a:lstStyle/>
          <a:p>
            <a:r>
              <a:rPr lang="en-US" sz="2400" dirty="0" smtClean="0"/>
              <a:t>- I don’t desire it so I don’t qualify.</a:t>
            </a:r>
          </a:p>
        </p:txBody>
      </p:sp>
      <p:sp>
        <p:nvSpPr>
          <p:cNvPr id="9" name="TextBox 8"/>
          <p:cNvSpPr txBox="1"/>
          <p:nvPr/>
        </p:nvSpPr>
        <p:spPr>
          <a:xfrm>
            <a:off x="1683589" y="2913401"/>
            <a:ext cx="1674946" cy="400110"/>
          </a:xfrm>
          <a:prstGeom prst="rect">
            <a:avLst/>
          </a:prstGeom>
          <a:noFill/>
        </p:spPr>
        <p:txBody>
          <a:bodyPr wrap="none" rtlCol="0">
            <a:spAutoFit/>
          </a:bodyPr>
          <a:lstStyle/>
          <a:p>
            <a:pPr marL="285750" indent="-285750">
              <a:buFontTx/>
              <a:buChar char="-"/>
            </a:pPr>
            <a:r>
              <a:rPr lang="en-US" sz="2000" dirty="0" smtClean="0"/>
              <a:t>Temperate</a:t>
            </a:r>
          </a:p>
        </p:txBody>
      </p:sp>
      <p:sp>
        <p:nvSpPr>
          <p:cNvPr id="10" name="TextBox 9"/>
          <p:cNvSpPr txBox="1"/>
          <p:nvPr/>
        </p:nvSpPr>
        <p:spPr>
          <a:xfrm>
            <a:off x="1669728" y="5391090"/>
            <a:ext cx="2017988" cy="400110"/>
          </a:xfrm>
          <a:prstGeom prst="rect">
            <a:avLst/>
          </a:prstGeom>
          <a:noFill/>
        </p:spPr>
        <p:txBody>
          <a:bodyPr wrap="none" rtlCol="0">
            <a:spAutoFit/>
          </a:bodyPr>
          <a:lstStyle/>
          <a:p>
            <a:pPr marL="285750" indent="-285750">
              <a:buFontTx/>
              <a:buChar char="-"/>
            </a:pPr>
            <a:r>
              <a:rPr lang="en-US" sz="2000" dirty="0" smtClean="0"/>
              <a:t>Able to Teach</a:t>
            </a:r>
          </a:p>
        </p:txBody>
      </p:sp>
      <p:sp>
        <p:nvSpPr>
          <p:cNvPr id="11" name="TextBox 10"/>
          <p:cNvSpPr txBox="1"/>
          <p:nvPr/>
        </p:nvSpPr>
        <p:spPr>
          <a:xfrm>
            <a:off x="5135076" y="2931882"/>
            <a:ext cx="1799019" cy="400110"/>
          </a:xfrm>
          <a:prstGeom prst="rect">
            <a:avLst/>
          </a:prstGeom>
          <a:noFill/>
        </p:spPr>
        <p:txBody>
          <a:bodyPr wrap="none" rtlCol="0">
            <a:spAutoFit/>
          </a:bodyPr>
          <a:lstStyle/>
          <a:p>
            <a:pPr marL="285750" indent="-285750">
              <a:buFontTx/>
              <a:buChar char="-"/>
            </a:pPr>
            <a:r>
              <a:rPr lang="en-US" sz="2000" dirty="0" smtClean="0"/>
              <a:t>Not Violent</a:t>
            </a:r>
          </a:p>
        </p:txBody>
      </p:sp>
      <p:sp>
        <p:nvSpPr>
          <p:cNvPr id="12" name="TextBox 11"/>
          <p:cNvSpPr txBox="1"/>
          <p:nvPr/>
        </p:nvSpPr>
        <p:spPr>
          <a:xfrm>
            <a:off x="1683589" y="3296259"/>
            <a:ext cx="1223412" cy="400110"/>
          </a:xfrm>
          <a:prstGeom prst="rect">
            <a:avLst/>
          </a:prstGeom>
          <a:noFill/>
        </p:spPr>
        <p:txBody>
          <a:bodyPr wrap="none" rtlCol="0">
            <a:spAutoFit/>
          </a:bodyPr>
          <a:lstStyle/>
          <a:p>
            <a:pPr marL="285750" indent="-285750">
              <a:buFontTx/>
              <a:buChar char="-"/>
            </a:pPr>
            <a:r>
              <a:rPr lang="en-US" sz="2000" dirty="0" smtClean="0"/>
              <a:t>Gentle</a:t>
            </a:r>
          </a:p>
        </p:txBody>
      </p:sp>
      <p:sp>
        <p:nvSpPr>
          <p:cNvPr id="13" name="TextBox 12"/>
          <p:cNvSpPr txBox="1"/>
          <p:nvPr/>
        </p:nvSpPr>
        <p:spPr>
          <a:xfrm>
            <a:off x="1699404" y="3691752"/>
            <a:ext cx="2456122" cy="400110"/>
          </a:xfrm>
          <a:prstGeom prst="rect">
            <a:avLst/>
          </a:prstGeom>
          <a:noFill/>
        </p:spPr>
        <p:txBody>
          <a:bodyPr wrap="none" rtlCol="0">
            <a:spAutoFit/>
          </a:bodyPr>
          <a:lstStyle/>
          <a:p>
            <a:pPr marL="285750" indent="-285750">
              <a:buFontTx/>
              <a:buChar char="-"/>
            </a:pPr>
            <a:r>
              <a:rPr lang="en-US" sz="2000" dirty="0" smtClean="0"/>
              <a:t>Not Quarrelsome</a:t>
            </a:r>
          </a:p>
        </p:txBody>
      </p:sp>
      <p:sp>
        <p:nvSpPr>
          <p:cNvPr id="14" name="TextBox 13"/>
          <p:cNvSpPr txBox="1"/>
          <p:nvPr/>
        </p:nvSpPr>
        <p:spPr>
          <a:xfrm>
            <a:off x="5135076" y="3339429"/>
            <a:ext cx="2042995" cy="400110"/>
          </a:xfrm>
          <a:prstGeom prst="rect">
            <a:avLst/>
          </a:prstGeom>
          <a:noFill/>
        </p:spPr>
        <p:txBody>
          <a:bodyPr wrap="none" rtlCol="0">
            <a:spAutoFit/>
          </a:bodyPr>
          <a:lstStyle/>
          <a:p>
            <a:pPr marL="285750" indent="-285750">
              <a:buFontTx/>
              <a:buChar char="-"/>
            </a:pPr>
            <a:r>
              <a:rPr lang="en-US" sz="2000" dirty="0" smtClean="0"/>
              <a:t>Not Covetous</a:t>
            </a:r>
          </a:p>
        </p:txBody>
      </p:sp>
      <p:sp>
        <p:nvSpPr>
          <p:cNvPr id="15" name="TextBox 14"/>
          <p:cNvSpPr txBox="1"/>
          <p:nvPr/>
        </p:nvSpPr>
        <p:spPr>
          <a:xfrm>
            <a:off x="5215693" y="5404030"/>
            <a:ext cx="2087431" cy="400110"/>
          </a:xfrm>
          <a:prstGeom prst="rect">
            <a:avLst/>
          </a:prstGeom>
          <a:noFill/>
        </p:spPr>
        <p:txBody>
          <a:bodyPr wrap="none" rtlCol="0">
            <a:spAutoFit/>
          </a:bodyPr>
          <a:lstStyle/>
          <a:p>
            <a:pPr marL="285750" indent="-285750">
              <a:buFontTx/>
              <a:buChar char="-"/>
            </a:pPr>
            <a:r>
              <a:rPr lang="en-US" sz="2000" dirty="0" smtClean="0"/>
              <a:t>Sober-minded</a:t>
            </a:r>
          </a:p>
        </p:txBody>
      </p:sp>
      <p:sp>
        <p:nvSpPr>
          <p:cNvPr id="16" name="TextBox 15"/>
          <p:cNvSpPr txBox="1"/>
          <p:nvPr/>
        </p:nvSpPr>
        <p:spPr>
          <a:xfrm>
            <a:off x="5094339" y="3722132"/>
            <a:ext cx="1717137" cy="400110"/>
          </a:xfrm>
          <a:prstGeom prst="rect">
            <a:avLst/>
          </a:prstGeom>
          <a:noFill/>
        </p:spPr>
        <p:txBody>
          <a:bodyPr wrap="none" rtlCol="0">
            <a:spAutoFit/>
          </a:bodyPr>
          <a:lstStyle/>
          <a:p>
            <a:pPr marL="285750" indent="-285750">
              <a:buFontTx/>
              <a:buChar char="-"/>
            </a:pPr>
            <a:r>
              <a:rPr lang="en-US" sz="2000" dirty="0" smtClean="0"/>
              <a:t>Hospitable</a:t>
            </a:r>
          </a:p>
        </p:txBody>
      </p:sp>
      <p:sp>
        <p:nvSpPr>
          <p:cNvPr id="17" name="TextBox 16"/>
          <p:cNvSpPr txBox="1"/>
          <p:nvPr/>
        </p:nvSpPr>
        <p:spPr>
          <a:xfrm>
            <a:off x="5095976" y="4019490"/>
            <a:ext cx="2605778" cy="400110"/>
          </a:xfrm>
          <a:prstGeom prst="rect">
            <a:avLst/>
          </a:prstGeom>
          <a:noFill/>
        </p:spPr>
        <p:txBody>
          <a:bodyPr wrap="none" rtlCol="0">
            <a:spAutoFit/>
          </a:bodyPr>
          <a:lstStyle/>
          <a:p>
            <a:pPr marL="285750" indent="-285750">
              <a:buFontTx/>
              <a:buChar char="-"/>
            </a:pPr>
            <a:r>
              <a:rPr lang="en-US" sz="2000" dirty="0" smtClean="0"/>
              <a:t>Not Given to Wine</a:t>
            </a:r>
          </a:p>
        </p:txBody>
      </p:sp>
      <p:sp>
        <p:nvSpPr>
          <p:cNvPr id="18" name="TextBox 17"/>
          <p:cNvSpPr txBox="1"/>
          <p:nvPr/>
        </p:nvSpPr>
        <p:spPr>
          <a:xfrm>
            <a:off x="1706076" y="4019490"/>
            <a:ext cx="2997937" cy="400110"/>
          </a:xfrm>
          <a:prstGeom prst="rect">
            <a:avLst/>
          </a:prstGeom>
          <a:noFill/>
        </p:spPr>
        <p:txBody>
          <a:bodyPr wrap="none" rtlCol="0">
            <a:spAutoFit/>
          </a:bodyPr>
          <a:lstStyle/>
          <a:p>
            <a:pPr marL="285750" indent="-285750">
              <a:buFontTx/>
              <a:buChar char="-"/>
            </a:pPr>
            <a:r>
              <a:rPr lang="en-US" sz="2000" dirty="0" smtClean="0"/>
              <a:t>Not greedy for money</a:t>
            </a:r>
          </a:p>
        </p:txBody>
      </p:sp>
      <p:sp>
        <p:nvSpPr>
          <p:cNvPr id="19" name="TextBox 18"/>
          <p:cNvSpPr txBox="1"/>
          <p:nvPr/>
        </p:nvSpPr>
        <p:spPr>
          <a:xfrm>
            <a:off x="1676400" y="5772090"/>
            <a:ext cx="1674946" cy="400110"/>
          </a:xfrm>
          <a:prstGeom prst="rect">
            <a:avLst/>
          </a:prstGeom>
          <a:noFill/>
        </p:spPr>
        <p:txBody>
          <a:bodyPr wrap="none" rtlCol="0">
            <a:spAutoFit/>
          </a:bodyPr>
          <a:lstStyle/>
          <a:p>
            <a:pPr marL="285750" indent="-285750">
              <a:buFontTx/>
              <a:buChar char="-"/>
            </a:pPr>
            <a:r>
              <a:rPr lang="en-US" sz="2000" dirty="0" smtClean="0"/>
              <a:t>Temperate</a:t>
            </a:r>
          </a:p>
        </p:txBody>
      </p:sp>
      <p:sp>
        <p:nvSpPr>
          <p:cNvPr id="20" name="TextBox 19"/>
          <p:cNvSpPr txBox="1"/>
          <p:nvPr/>
        </p:nvSpPr>
        <p:spPr>
          <a:xfrm>
            <a:off x="1676400" y="6153090"/>
            <a:ext cx="1223412" cy="400110"/>
          </a:xfrm>
          <a:prstGeom prst="rect">
            <a:avLst/>
          </a:prstGeom>
          <a:noFill/>
        </p:spPr>
        <p:txBody>
          <a:bodyPr wrap="none" rtlCol="0">
            <a:spAutoFit/>
          </a:bodyPr>
          <a:lstStyle/>
          <a:p>
            <a:pPr marL="285750" indent="-285750">
              <a:buFontTx/>
              <a:buChar char="-"/>
            </a:pPr>
            <a:r>
              <a:rPr lang="en-US" sz="2000" dirty="0" smtClean="0"/>
              <a:t>Gentle</a:t>
            </a:r>
          </a:p>
        </p:txBody>
      </p:sp>
      <p:sp>
        <p:nvSpPr>
          <p:cNvPr id="21" name="Rectangle 20"/>
          <p:cNvSpPr/>
          <p:nvPr/>
        </p:nvSpPr>
        <p:spPr>
          <a:xfrm>
            <a:off x="1562819" y="1595735"/>
            <a:ext cx="4572000" cy="461665"/>
          </a:xfrm>
          <a:prstGeom prst="rect">
            <a:avLst/>
          </a:prstGeom>
        </p:spPr>
        <p:txBody>
          <a:bodyPr>
            <a:spAutoFit/>
          </a:bodyPr>
          <a:lstStyle/>
          <a:p>
            <a:r>
              <a:rPr lang="en-US" sz="2400" dirty="0" smtClean="0"/>
              <a:t>- v1…he </a:t>
            </a:r>
            <a:r>
              <a:rPr lang="en-US" sz="2400" dirty="0"/>
              <a:t>desires a good work.</a:t>
            </a:r>
          </a:p>
        </p:txBody>
      </p:sp>
      <p:sp>
        <p:nvSpPr>
          <p:cNvPr id="22" name="Rectangle 21"/>
          <p:cNvSpPr/>
          <p:nvPr/>
        </p:nvSpPr>
        <p:spPr>
          <a:xfrm>
            <a:off x="1524000" y="1214735"/>
            <a:ext cx="6477000" cy="461665"/>
          </a:xfrm>
          <a:prstGeom prst="rect">
            <a:avLst/>
          </a:prstGeom>
        </p:spPr>
        <p:txBody>
          <a:bodyPr wrap="square">
            <a:spAutoFit/>
          </a:bodyPr>
          <a:lstStyle/>
          <a:p>
            <a:r>
              <a:rPr lang="en-US" sz="2400" dirty="0" smtClean="0"/>
              <a:t>- Mentally straining vs. Physical (Deacons).</a:t>
            </a:r>
            <a:endParaRPr lang="en-US" sz="2400" dirty="0"/>
          </a:p>
        </p:txBody>
      </p:sp>
    </p:spTree>
    <p:extLst>
      <p:ext uri="{BB962C8B-B14F-4D97-AF65-F5344CB8AC3E}">
        <p14:creationId xmlns:p14="http://schemas.microsoft.com/office/powerpoint/2010/main" val="203893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5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500"/>
                                        <p:tgtEl>
                                          <p:spTgt spid="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500"/>
                                        <p:tgtEl>
                                          <p:spTgt spid="1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500"/>
                                        <p:tgtEl>
                                          <p:spTgt spid="1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38200"/>
            <a:ext cx="8222411" cy="5262979"/>
          </a:xfrm>
          <a:prstGeom prst="rect">
            <a:avLst/>
          </a:prstGeom>
        </p:spPr>
        <p:txBody>
          <a:bodyPr wrap="square">
            <a:spAutoFit/>
          </a:bodyPr>
          <a:lstStyle/>
          <a:p>
            <a:r>
              <a:rPr lang="en-US" sz="2400" b="1" u="sng" dirty="0"/>
              <a:t>[1Ti 3:1-7 NKJV] </a:t>
            </a:r>
            <a:r>
              <a:rPr lang="en-US" sz="2400" dirty="0"/>
              <a:t>1 This [is] a faithful saying: If a man desires the position of a bishop, he desires a good work. 2 A bishop then must be blameless, the husband of one wife, temperate, sober-minded, of good behavior, hospitable, able to teach; 3 not given to wine, not violent, not greedy for money, but gentle, not quarrelsome, not covetous; 4 one who rules his own house well, having [his] children in submission with all reverence 5 (for if a man does not know how to rule his own house, how will he take care of the church of God?); 6 not a novice, lest being puffed up with pride he fall into the [same] condemnation as the devil. 7 Moreover he must have a good testimony among those who are outside, lest he fall into reproach and the snare of the devil.</a:t>
            </a:r>
          </a:p>
        </p:txBody>
      </p:sp>
      <p:sp>
        <p:nvSpPr>
          <p:cNvPr id="5" name="Minus 4"/>
          <p:cNvSpPr/>
          <p:nvPr/>
        </p:nvSpPr>
        <p:spPr>
          <a:xfrm>
            <a:off x="6896819" y="1219200"/>
            <a:ext cx="9144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inus 6"/>
          <p:cNvSpPr/>
          <p:nvPr/>
        </p:nvSpPr>
        <p:spPr>
          <a:xfrm>
            <a:off x="389626" y="1569719"/>
            <a:ext cx="12192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rved Right Arrow 8"/>
          <p:cNvSpPr/>
          <p:nvPr/>
        </p:nvSpPr>
        <p:spPr>
          <a:xfrm rot="3397982">
            <a:off x="7359705" y="-287236"/>
            <a:ext cx="457200" cy="1447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7588305" y="304800"/>
            <a:ext cx="1424942" cy="461665"/>
          </a:xfrm>
          <a:prstGeom prst="rect">
            <a:avLst/>
          </a:prstGeom>
          <a:noFill/>
        </p:spPr>
        <p:txBody>
          <a:bodyPr wrap="none" rtlCol="0">
            <a:spAutoFit/>
          </a:bodyPr>
          <a:lstStyle/>
          <a:p>
            <a:r>
              <a:rPr lang="en-US" sz="2400" dirty="0" smtClean="0"/>
              <a:t>Whoever</a:t>
            </a:r>
            <a:endParaRPr lang="en-US" sz="2400" dirty="0"/>
          </a:p>
        </p:txBody>
      </p:sp>
      <p:sp>
        <p:nvSpPr>
          <p:cNvPr id="11" name="Half Frame 10"/>
          <p:cNvSpPr/>
          <p:nvPr/>
        </p:nvSpPr>
        <p:spPr>
          <a:xfrm>
            <a:off x="342900" y="1645630"/>
            <a:ext cx="190500" cy="594362"/>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flipV="1">
            <a:off x="379562" y="5410200"/>
            <a:ext cx="190500" cy="655608"/>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Minus 12"/>
          <p:cNvSpPr/>
          <p:nvPr/>
        </p:nvSpPr>
        <p:spPr>
          <a:xfrm>
            <a:off x="5181600" y="1942811"/>
            <a:ext cx="35052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inus 13"/>
          <p:cNvSpPr/>
          <p:nvPr/>
        </p:nvSpPr>
        <p:spPr>
          <a:xfrm>
            <a:off x="3581400" y="1569718"/>
            <a:ext cx="1163848"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11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15879</TotalTime>
  <Words>2120</Words>
  <Application>Microsoft Office PowerPoint</Application>
  <PresentationFormat>On-screen Show (4:3)</PresentationFormat>
  <Paragraphs>169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Morolez</dc:creator>
  <cp:lastModifiedBy>Alex Morolez</cp:lastModifiedBy>
  <cp:revision>172</cp:revision>
  <dcterms:created xsi:type="dcterms:W3CDTF">2019-01-22T02:56:56Z</dcterms:created>
  <dcterms:modified xsi:type="dcterms:W3CDTF">2019-02-03T14:57:01Z</dcterms:modified>
</cp:coreProperties>
</file>