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424"/>
    <p:restoredTop sz="94667"/>
  </p:normalViewPr>
  <p:slideViewPr>
    <p:cSldViewPr snapToGrid="0" snapToObjects="1">
      <p:cViewPr>
        <p:scale>
          <a:sx n="100" d="100"/>
          <a:sy n="100" d="100"/>
        </p:scale>
        <p:origin x="184" y="536"/>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ADFB70-707E-7E4D-9908-2A0DBC0239B3}" type="datetimeFigureOut">
              <a:rPr lang="en-US" smtClean="0"/>
              <a:t>3/2/19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33439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DFB70-707E-7E4D-9908-2A0DBC0239B3}" type="datetimeFigureOut">
              <a:rPr lang="en-US" smtClean="0"/>
              <a:t>3/2/19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117421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DFB70-707E-7E4D-9908-2A0DBC0239B3}" type="datetimeFigureOut">
              <a:rPr lang="en-US" smtClean="0"/>
              <a:t>3/2/19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1737767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3654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8827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41447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64079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59531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58774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30125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0000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DFB70-707E-7E4D-9908-2A0DBC0239B3}" type="datetimeFigureOut">
              <a:rPr lang="en-US" smtClean="0"/>
              <a:t>3/2/19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442066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486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8470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2868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ADFB70-707E-7E4D-9908-2A0DBC0239B3}" type="datetimeFigureOut">
              <a:rPr lang="en-US" smtClean="0"/>
              <a:t>3/2/19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186115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ADFB70-707E-7E4D-9908-2A0DBC0239B3}" type="datetimeFigureOut">
              <a:rPr lang="en-US" smtClean="0"/>
              <a:t>3/2/19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10924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ADFB70-707E-7E4D-9908-2A0DBC0239B3}" type="datetimeFigureOut">
              <a:rPr lang="en-US" smtClean="0"/>
              <a:t>3/2/19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3144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DFB70-707E-7E4D-9908-2A0DBC0239B3}" type="datetimeFigureOut">
              <a:rPr lang="en-US" smtClean="0"/>
              <a:t>3/2/19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15337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DFB70-707E-7E4D-9908-2A0DBC0239B3}" type="datetimeFigureOut">
              <a:rPr lang="en-US" smtClean="0"/>
              <a:t>3/2/19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74472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DFB70-707E-7E4D-9908-2A0DBC0239B3}" type="datetimeFigureOut">
              <a:rPr lang="en-US" smtClean="0"/>
              <a:t>3/2/19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208961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DFB70-707E-7E4D-9908-2A0DBC0239B3}" type="datetimeFigureOut">
              <a:rPr lang="en-US" smtClean="0"/>
              <a:t>3/2/19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4F91-6470-BC47-B3E8-5A9937B92589}" type="slidenum">
              <a:rPr lang="en-US" smtClean="0"/>
              <a:t>‹#›</a:t>
            </a:fld>
            <a:endParaRPr lang="en-US"/>
          </a:p>
        </p:txBody>
      </p:sp>
    </p:spTree>
    <p:extLst>
      <p:ext uri="{BB962C8B-B14F-4D97-AF65-F5344CB8AC3E}">
        <p14:creationId xmlns:p14="http://schemas.microsoft.com/office/powerpoint/2010/main" val="273121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ADFB70-707E-7E4D-9908-2A0DBC0239B3}" type="datetimeFigureOut">
              <a:rPr lang="en-US" smtClean="0"/>
              <a:t>3/2/19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0A4F91-6470-BC47-B3E8-5A9937B92589}" type="slidenum">
              <a:rPr lang="en-US" smtClean="0"/>
              <a:t>‹#›</a:t>
            </a:fld>
            <a:endParaRPr lang="en-US"/>
          </a:p>
        </p:txBody>
      </p:sp>
    </p:spTree>
    <p:extLst>
      <p:ext uri="{BB962C8B-B14F-4D97-AF65-F5344CB8AC3E}">
        <p14:creationId xmlns:p14="http://schemas.microsoft.com/office/powerpoint/2010/main" val="21787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1C904-1517-C248-BAFB-08C706A1FBF3}" type="datetimeFigureOut">
              <a:rPr lang="en-US" smtClean="0">
                <a:solidFill>
                  <a:prstClr val="white">
                    <a:tint val="75000"/>
                  </a:prstClr>
                </a:solidFill>
              </a:rPr>
              <a:pPr/>
              <a:t>3/2/19</a:t>
            </a:fld>
            <a:endParaRPr lang="en-US">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27774-3DFE-E544-A410-34FED634FD2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869964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Biblical Church</a:t>
            </a:r>
            <a:endParaRPr lang="en-US" dirty="0"/>
          </a:p>
        </p:txBody>
      </p:sp>
      <p:sp>
        <p:nvSpPr>
          <p:cNvPr id="3" name="Subtitle 2"/>
          <p:cNvSpPr>
            <a:spLocks noGrp="1"/>
          </p:cNvSpPr>
          <p:nvPr>
            <p:ph type="subTitle" idx="1"/>
          </p:nvPr>
        </p:nvSpPr>
        <p:spPr>
          <a:xfrm>
            <a:off x="1143000" y="3602037"/>
            <a:ext cx="6858000" cy="2196879"/>
          </a:xfrm>
        </p:spPr>
        <p:txBody>
          <a:bodyPr>
            <a:noAutofit/>
          </a:bodyPr>
          <a:lstStyle/>
          <a:p>
            <a:pPr>
              <a:lnSpc>
                <a:spcPct val="100000"/>
              </a:lnSpc>
              <a:spcBef>
                <a:spcPts val="0"/>
              </a:spcBef>
            </a:pPr>
            <a:r>
              <a:rPr lang="en-US" sz="3200" dirty="0" smtClean="0">
                <a:solidFill>
                  <a:srgbClr val="FFFF00"/>
                </a:solidFill>
              </a:rPr>
              <a:t>Nature</a:t>
            </a:r>
          </a:p>
          <a:p>
            <a:pPr>
              <a:lnSpc>
                <a:spcPct val="100000"/>
              </a:lnSpc>
              <a:spcBef>
                <a:spcPts val="0"/>
              </a:spcBef>
            </a:pPr>
            <a:r>
              <a:rPr lang="en-US" sz="3200" dirty="0" smtClean="0">
                <a:solidFill>
                  <a:srgbClr val="FFFF00"/>
                </a:solidFill>
              </a:rPr>
              <a:t>Purpose</a:t>
            </a:r>
          </a:p>
          <a:p>
            <a:pPr>
              <a:lnSpc>
                <a:spcPct val="100000"/>
              </a:lnSpc>
              <a:spcBef>
                <a:spcPts val="0"/>
              </a:spcBef>
            </a:pPr>
            <a:r>
              <a:rPr lang="en-US" sz="3200" dirty="0">
                <a:solidFill>
                  <a:srgbClr val="FFFF00"/>
                </a:solidFill>
              </a:rPr>
              <a:t>Activity </a:t>
            </a:r>
            <a:endParaRPr lang="en-US" sz="3200" dirty="0" smtClean="0">
              <a:solidFill>
                <a:srgbClr val="FFFF00"/>
              </a:solidFill>
            </a:endParaRPr>
          </a:p>
          <a:p>
            <a:pPr>
              <a:lnSpc>
                <a:spcPct val="100000"/>
              </a:lnSpc>
              <a:spcBef>
                <a:spcPts val="0"/>
              </a:spcBef>
            </a:pPr>
            <a:r>
              <a:rPr lang="en-US" sz="3200" dirty="0" smtClean="0">
                <a:solidFill>
                  <a:srgbClr val="FFFF00"/>
                </a:solidFill>
              </a:rPr>
              <a:t>Organization</a:t>
            </a:r>
          </a:p>
        </p:txBody>
      </p:sp>
    </p:spTree>
    <p:extLst>
      <p:ext uri="{BB962C8B-B14F-4D97-AF65-F5344CB8AC3E}">
        <p14:creationId xmlns:p14="http://schemas.microsoft.com/office/powerpoint/2010/main" val="149318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080"/>
            <a:ext cx="7886700" cy="815492"/>
          </a:xfrm>
        </p:spPr>
        <p:txBody>
          <a:bodyPr>
            <a:normAutofit/>
          </a:bodyPr>
          <a:lstStyle/>
          <a:p>
            <a:pPr algn="ctr"/>
            <a:r>
              <a:rPr lang="en-US" sz="3600" dirty="0" smtClean="0"/>
              <a:t>Purpose of the local church</a:t>
            </a:r>
            <a:endParaRPr lang="en-US" sz="3600" dirty="0"/>
          </a:p>
        </p:txBody>
      </p:sp>
      <p:sp>
        <p:nvSpPr>
          <p:cNvPr id="3" name="Content Placeholder 2"/>
          <p:cNvSpPr>
            <a:spLocks noGrp="1"/>
          </p:cNvSpPr>
          <p:nvPr>
            <p:ph idx="1"/>
          </p:nvPr>
        </p:nvSpPr>
        <p:spPr>
          <a:xfrm>
            <a:off x="482157" y="1030144"/>
            <a:ext cx="8179684" cy="4178461"/>
          </a:xfrm>
        </p:spPr>
        <p:txBody>
          <a:bodyPr>
            <a:normAutofit/>
          </a:bodyPr>
          <a:lstStyle/>
          <a:p>
            <a:pPr marL="0">
              <a:lnSpc>
                <a:spcPct val="100000"/>
              </a:lnSpc>
              <a:spcBef>
                <a:spcPts val="0"/>
              </a:spcBef>
            </a:pPr>
            <a:r>
              <a:rPr lang="en-US" sz="3200" dirty="0" smtClean="0"/>
              <a:t>Ephesians 4:7-13</a:t>
            </a:r>
          </a:p>
          <a:p>
            <a:pPr marL="457200" lvl="2">
              <a:lnSpc>
                <a:spcPct val="100000"/>
              </a:lnSpc>
              <a:spcBef>
                <a:spcPts val="0"/>
              </a:spcBef>
            </a:pPr>
            <a:r>
              <a:rPr lang="en-US" sz="2800" i="1" dirty="0" smtClean="0"/>
              <a:t>“for the equipping of the saints for the work of ministry, to the building up of the body of Christ.”</a:t>
            </a:r>
          </a:p>
          <a:p>
            <a:pPr marL="0">
              <a:lnSpc>
                <a:spcPct val="150000"/>
              </a:lnSpc>
              <a:spcBef>
                <a:spcPts val="0"/>
              </a:spcBef>
            </a:pPr>
            <a:r>
              <a:rPr lang="en-US" sz="3200" dirty="0" smtClean="0"/>
              <a:t>1 Corinthians 14</a:t>
            </a:r>
          </a:p>
          <a:p>
            <a:pPr marL="457200" lvl="2">
              <a:lnSpc>
                <a:spcPct val="150000"/>
              </a:lnSpc>
              <a:spcBef>
                <a:spcPts val="0"/>
              </a:spcBef>
            </a:pPr>
            <a:r>
              <a:rPr lang="en-US" sz="2800" i="1" dirty="0" smtClean="0"/>
              <a:t>“Let all things be done for edification.” </a:t>
            </a:r>
          </a:p>
          <a:p>
            <a:pPr marL="0">
              <a:lnSpc>
                <a:spcPct val="150000"/>
              </a:lnSpc>
              <a:spcBef>
                <a:spcPts val="0"/>
              </a:spcBef>
            </a:pPr>
            <a:r>
              <a:rPr lang="en-US" sz="3200" dirty="0" smtClean="0"/>
              <a:t>Hebrews 10:24-25</a:t>
            </a:r>
          </a:p>
          <a:p>
            <a:pPr marL="457200" lvl="1">
              <a:lnSpc>
                <a:spcPct val="150000"/>
              </a:lnSpc>
              <a:spcBef>
                <a:spcPts val="0"/>
              </a:spcBef>
            </a:pPr>
            <a:r>
              <a:rPr lang="en-US" sz="2800" i="1" dirty="0" smtClean="0"/>
              <a:t>“stir up one another to love and good works.”</a:t>
            </a:r>
          </a:p>
          <a:p>
            <a:pPr marL="0">
              <a:lnSpc>
                <a:spcPct val="150000"/>
              </a:lnSpc>
              <a:spcBef>
                <a:spcPts val="0"/>
              </a:spcBef>
            </a:pPr>
            <a:endParaRPr lang="en-US" sz="3200" dirty="0" smtClean="0"/>
          </a:p>
        </p:txBody>
      </p:sp>
      <p:sp>
        <p:nvSpPr>
          <p:cNvPr id="4" name="TextBox 3"/>
          <p:cNvSpPr txBox="1"/>
          <p:nvPr/>
        </p:nvSpPr>
        <p:spPr>
          <a:xfrm>
            <a:off x="806249" y="5371435"/>
            <a:ext cx="7531502" cy="1200329"/>
          </a:xfrm>
          <a:prstGeom prst="rect">
            <a:avLst/>
          </a:prstGeom>
          <a:noFill/>
          <a:ln w="38100">
            <a:solidFill>
              <a:srgbClr val="FFFF00"/>
            </a:solidFill>
          </a:ln>
        </p:spPr>
        <p:txBody>
          <a:bodyPr wrap="square" rtlCol="0">
            <a:spAutoFit/>
          </a:bodyPr>
          <a:lstStyle/>
          <a:p>
            <a:pPr algn="ctr"/>
            <a:r>
              <a:rPr lang="en-US" sz="3600" dirty="0">
                <a:solidFill>
                  <a:srgbClr val="FFFF00"/>
                </a:solidFill>
              </a:rPr>
              <a:t>The local church serves to equip</a:t>
            </a:r>
            <a:r>
              <a:rPr lang="en-US" sz="3600">
                <a:solidFill>
                  <a:srgbClr val="FFFF00"/>
                </a:solidFill>
              </a:rPr>
              <a:t>, edify, and stir up those who belong to Christ.</a:t>
            </a:r>
            <a:endParaRPr lang="en-US" sz="3600" dirty="0">
              <a:solidFill>
                <a:srgbClr val="FFFF00"/>
              </a:solidFill>
            </a:endParaRPr>
          </a:p>
        </p:txBody>
      </p:sp>
    </p:spTree>
    <p:extLst>
      <p:ext uri="{BB962C8B-B14F-4D97-AF65-F5344CB8AC3E}">
        <p14:creationId xmlns:p14="http://schemas.microsoft.com/office/powerpoint/2010/main" val="41927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870523" y="1226613"/>
            <a:ext cx="3518705" cy="1064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prstClr val="black"/>
                </a:solidFill>
              </a:rPr>
              <a:t>God/Christ</a:t>
            </a:r>
          </a:p>
        </p:txBody>
      </p:sp>
      <p:grpSp>
        <p:nvGrpSpPr>
          <p:cNvPr id="20" name="Group 151"/>
          <p:cNvGrpSpPr>
            <a:grpSpLocks/>
          </p:cNvGrpSpPr>
          <p:nvPr/>
        </p:nvGrpSpPr>
        <p:grpSpPr bwMode="auto">
          <a:xfrm>
            <a:off x="600942" y="3585332"/>
            <a:ext cx="254000" cy="508000"/>
            <a:chOff x="1536" y="2976"/>
            <a:chExt cx="192" cy="384"/>
          </a:xfrm>
        </p:grpSpPr>
        <p:sp>
          <p:nvSpPr>
            <p:cNvPr id="21"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2"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7" name="Group 151"/>
          <p:cNvGrpSpPr>
            <a:grpSpLocks/>
          </p:cNvGrpSpPr>
          <p:nvPr/>
        </p:nvGrpSpPr>
        <p:grpSpPr bwMode="auto">
          <a:xfrm>
            <a:off x="875143" y="3820733"/>
            <a:ext cx="254000" cy="508000"/>
            <a:chOff x="1536" y="2976"/>
            <a:chExt cx="192" cy="384"/>
          </a:xfrm>
        </p:grpSpPr>
        <p:sp>
          <p:nvSpPr>
            <p:cNvPr id="28"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9"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1"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2"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34" name="Group 151"/>
          <p:cNvGrpSpPr>
            <a:grpSpLocks/>
          </p:cNvGrpSpPr>
          <p:nvPr/>
        </p:nvGrpSpPr>
        <p:grpSpPr bwMode="auto">
          <a:xfrm>
            <a:off x="1112167" y="4015281"/>
            <a:ext cx="254000" cy="508000"/>
            <a:chOff x="1536" y="2976"/>
            <a:chExt cx="192" cy="384"/>
          </a:xfrm>
        </p:grpSpPr>
        <p:sp>
          <p:nvSpPr>
            <p:cNvPr id="3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41" name="Group 151"/>
          <p:cNvGrpSpPr>
            <a:grpSpLocks/>
          </p:cNvGrpSpPr>
          <p:nvPr/>
        </p:nvGrpSpPr>
        <p:grpSpPr bwMode="auto">
          <a:xfrm>
            <a:off x="4446450" y="4510509"/>
            <a:ext cx="254000" cy="508000"/>
            <a:chOff x="1536" y="2976"/>
            <a:chExt cx="192" cy="384"/>
          </a:xfrm>
        </p:grpSpPr>
        <p:sp>
          <p:nvSpPr>
            <p:cNvPr id="42"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43"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4"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5"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6"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7"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48" name="Group 151"/>
          <p:cNvGrpSpPr>
            <a:grpSpLocks/>
          </p:cNvGrpSpPr>
          <p:nvPr/>
        </p:nvGrpSpPr>
        <p:grpSpPr bwMode="auto">
          <a:xfrm>
            <a:off x="4928353" y="4542191"/>
            <a:ext cx="254000" cy="508000"/>
            <a:chOff x="1536" y="2976"/>
            <a:chExt cx="192" cy="384"/>
          </a:xfrm>
        </p:grpSpPr>
        <p:sp>
          <p:nvSpPr>
            <p:cNvPr id="49"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50"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1"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2"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3"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4"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55" name="Group 151"/>
          <p:cNvGrpSpPr>
            <a:grpSpLocks/>
          </p:cNvGrpSpPr>
          <p:nvPr/>
        </p:nvGrpSpPr>
        <p:grpSpPr bwMode="auto">
          <a:xfrm>
            <a:off x="7001877" y="3866563"/>
            <a:ext cx="254000" cy="508000"/>
            <a:chOff x="1536" y="2976"/>
            <a:chExt cx="192" cy="384"/>
          </a:xfrm>
        </p:grpSpPr>
        <p:sp>
          <p:nvSpPr>
            <p:cNvPr id="5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5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62" name="Group 151"/>
          <p:cNvGrpSpPr>
            <a:grpSpLocks/>
          </p:cNvGrpSpPr>
          <p:nvPr/>
        </p:nvGrpSpPr>
        <p:grpSpPr bwMode="auto">
          <a:xfrm>
            <a:off x="7745196" y="3891253"/>
            <a:ext cx="254000" cy="508000"/>
            <a:chOff x="1536" y="2976"/>
            <a:chExt cx="192" cy="384"/>
          </a:xfrm>
        </p:grpSpPr>
        <p:sp>
          <p:nvSpPr>
            <p:cNvPr id="6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69" name="Group 151"/>
          <p:cNvGrpSpPr>
            <a:grpSpLocks/>
          </p:cNvGrpSpPr>
          <p:nvPr/>
        </p:nvGrpSpPr>
        <p:grpSpPr bwMode="auto">
          <a:xfrm>
            <a:off x="8138546" y="3211520"/>
            <a:ext cx="254000" cy="508000"/>
            <a:chOff x="1536" y="2976"/>
            <a:chExt cx="192" cy="384"/>
          </a:xfrm>
        </p:grpSpPr>
        <p:sp>
          <p:nvSpPr>
            <p:cNvPr id="70"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71"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2"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3"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4"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5"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17" name="Straight Connector 16"/>
          <p:cNvCxnSpPr>
            <a:stCxn id="3" idx="3"/>
            <a:endCxn id="21" idx="7"/>
          </p:cNvCxnSpPr>
          <p:nvPr/>
        </p:nvCxnSpPr>
        <p:spPr>
          <a:xfrm flipH="1">
            <a:off x="772843" y="2135537"/>
            <a:ext cx="2612982" cy="14683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 idx="3"/>
            <a:endCxn id="28" idx="7"/>
          </p:cNvCxnSpPr>
          <p:nvPr/>
        </p:nvCxnSpPr>
        <p:spPr>
          <a:xfrm flipH="1">
            <a:off x="1047044" y="2135537"/>
            <a:ext cx="2338781" cy="17037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3" idx="3"/>
            <a:endCxn id="35" idx="7"/>
          </p:cNvCxnSpPr>
          <p:nvPr/>
        </p:nvCxnSpPr>
        <p:spPr>
          <a:xfrm flipH="1">
            <a:off x="1284068" y="2135537"/>
            <a:ext cx="2101757" cy="189834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3" idx="4"/>
            <a:endCxn id="42" idx="0"/>
          </p:cNvCxnSpPr>
          <p:nvPr/>
        </p:nvCxnSpPr>
        <p:spPr>
          <a:xfrm flipH="1">
            <a:off x="4573450" y="2291484"/>
            <a:ext cx="56426" cy="22190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 idx="4"/>
            <a:endCxn id="49" idx="0"/>
          </p:cNvCxnSpPr>
          <p:nvPr/>
        </p:nvCxnSpPr>
        <p:spPr>
          <a:xfrm>
            <a:off x="4629876" y="2291484"/>
            <a:ext cx="425477" cy="22507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3" idx="5"/>
            <a:endCxn id="56" idx="7"/>
          </p:cNvCxnSpPr>
          <p:nvPr/>
        </p:nvCxnSpPr>
        <p:spPr>
          <a:xfrm>
            <a:off x="5873926" y="2135537"/>
            <a:ext cx="1299852" cy="17496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3" idx="5"/>
            <a:endCxn id="63" idx="0"/>
          </p:cNvCxnSpPr>
          <p:nvPr/>
        </p:nvCxnSpPr>
        <p:spPr>
          <a:xfrm>
            <a:off x="5873926" y="2135537"/>
            <a:ext cx="1998270" cy="17557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3" idx="5"/>
            <a:endCxn id="70" idx="0"/>
          </p:cNvCxnSpPr>
          <p:nvPr/>
        </p:nvCxnSpPr>
        <p:spPr>
          <a:xfrm>
            <a:off x="5873926" y="2135537"/>
            <a:ext cx="2391620" cy="107598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0" name="Group 151"/>
          <p:cNvGrpSpPr>
            <a:grpSpLocks/>
          </p:cNvGrpSpPr>
          <p:nvPr/>
        </p:nvGrpSpPr>
        <p:grpSpPr bwMode="auto">
          <a:xfrm>
            <a:off x="4051330" y="4523281"/>
            <a:ext cx="254000" cy="508000"/>
            <a:chOff x="1536" y="2976"/>
            <a:chExt cx="192" cy="384"/>
          </a:xfrm>
        </p:grpSpPr>
        <p:sp>
          <p:nvSpPr>
            <p:cNvPr id="82"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8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86"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8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92" name="Group 151"/>
          <p:cNvGrpSpPr>
            <a:grpSpLocks/>
          </p:cNvGrpSpPr>
          <p:nvPr/>
        </p:nvGrpSpPr>
        <p:grpSpPr bwMode="auto">
          <a:xfrm>
            <a:off x="2606395" y="4443301"/>
            <a:ext cx="254000" cy="508000"/>
            <a:chOff x="1536" y="2976"/>
            <a:chExt cx="192" cy="384"/>
          </a:xfrm>
        </p:grpSpPr>
        <p:sp>
          <p:nvSpPr>
            <p:cNvPr id="9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9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99" name="Group 151"/>
          <p:cNvGrpSpPr>
            <a:grpSpLocks/>
          </p:cNvGrpSpPr>
          <p:nvPr/>
        </p:nvGrpSpPr>
        <p:grpSpPr bwMode="auto">
          <a:xfrm>
            <a:off x="4226477" y="3954753"/>
            <a:ext cx="254000" cy="508000"/>
            <a:chOff x="1536" y="2976"/>
            <a:chExt cx="192" cy="384"/>
          </a:xfrm>
        </p:grpSpPr>
        <p:sp>
          <p:nvSpPr>
            <p:cNvPr id="100"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101"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2"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3"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4"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5"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32" name="Group 151"/>
          <p:cNvGrpSpPr>
            <a:grpSpLocks/>
          </p:cNvGrpSpPr>
          <p:nvPr/>
        </p:nvGrpSpPr>
        <p:grpSpPr bwMode="auto">
          <a:xfrm>
            <a:off x="5907974" y="4235332"/>
            <a:ext cx="254000" cy="508000"/>
            <a:chOff x="1536" y="2976"/>
            <a:chExt cx="192" cy="384"/>
          </a:xfrm>
        </p:grpSpPr>
        <p:sp>
          <p:nvSpPr>
            <p:cNvPr id="23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3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15" name="Straight Connector 14"/>
          <p:cNvCxnSpPr>
            <a:stCxn id="3" idx="4"/>
            <a:endCxn id="93" idx="7"/>
          </p:cNvCxnSpPr>
          <p:nvPr/>
        </p:nvCxnSpPr>
        <p:spPr>
          <a:xfrm flipH="1">
            <a:off x="2778296" y="2291484"/>
            <a:ext cx="1851580" cy="21704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 idx="4"/>
            <a:endCxn id="100" idx="0"/>
          </p:cNvCxnSpPr>
          <p:nvPr/>
        </p:nvCxnSpPr>
        <p:spPr>
          <a:xfrm flipH="1">
            <a:off x="4353477" y="2291484"/>
            <a:ext cx="276399" cy="16632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0" name="Straight Connector 259"/>
          <p:cNvCxnSpPr>
            <a:stCxn id="3" idx="4"/>
            <a:endCxn id="82" idx="1"/>
          </p:cNvCxnSpPr>
          <p:nvPr/>
        </p:nvCxnSpPr>
        <p:spPr>
          <a:xfrm flipH="1">
            <a:off x="4133429" y="2291484"/>
            <a:ext cx="496447" cy="22503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2" name="Straight Connector 261"/>
          <p:cNvCxnSpPr>
            <a:stCxn id="3" idx="4"/>
            <a:endCxn id="233" idx="1"/>
          </p:cNvCxnSpPr>
          <p:nvPr/>
        </p:nvCxnSpPr>
        <p:spPr>
          <a:xfrm>
            <a:off x="4629876" y="2291484"/>
            <a:ext cx="1360197" cy="1962447"/>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95" name="Group 151"/>
          <p:cNvGrpSpPr>
            <a:grpSpLocks/>
          </p:cNvGrpSpPr>
          <p:nvPr/>
        </p:nvGrpSpPr>
        <p:grpSpPr bwMode="auto">
          <a:xfrm>
            <a:off x="7364196" y="3626951"/>
            <a:ext cx="254000" cy="508000"/>
            <a:chOff x="1536" y="2976"/>
            <a:chExt cx="192" cy="384"/>
          </a:xfrm>
        </p:grpSpPr>
        <p:sp>
          <p:nvSpPr>
            <p:cNvPr id="29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9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9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9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03" name="Straight Connector 302"/>
          <p:cNvCxnSpPr>
            <a:stCxn id="3" idx="5"/>
            <a:endCxn id="296" idx="1"/>
          </p:cNvCxnSpPr>
          <p:nvPr/>
        </p:nvCxnSpPr>
        <p:spPr>
          <a:xfrm>
            <a:off x="5873926" y="2135537"/>
            <a:ext cx="1572369" cy="151001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04" name="Group 151"/>
          <p:cNvGrpSpPr>
            <a:grpSpLocks/>
          </p:cNvGrpSpPr>
          <p:nvPr/>
        </p:nvGrpSpPr>
        <p:grpSpPr bwMode="auto">
          <a:xfrm>
            <a:off x="891598" y="1775522"/>
            <a:ext cx="254000" cy="508000"/>
            <a:chOff x="1536" y="2976"/>
            <a:chExt cx="192" cy="384"/>
          </a:xfrm>
        </p:grpSpPr>
        <p:sp>
          <p:nvSpPr>
            <p:cNvPr id="30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0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1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332" name="Group 151"/>
          <p:cNvGrpSpPr>
            <a:grpSpLocks/>
          </p:cNvGrpSpPr>
          <p:nvPr/>
        </p:nvGrpSpPr>
        <p:grpSpPr bwMode="auto">
          <a:xfrm>
            <a:off x="1263909" y="1441074"/>
            <a:ext cx="254000" cy="508000"/>
            <a:chOff x="1536" y="2976"/>
            <a:chExt cx="192" cy="384"/>
          </a:xfrm>
        </p:grpSpPr>
        <p:sp>
          <p:nvSpPr>
            <p:cNvPr id="33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3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40" name="Straight Connector 339"/>
          <p:cNvCxnSpPr>
            <a:stCxn id="333" idx="0"/>
            <a:endCxn id="3" idx="2"/>
          </p:cNvCxnSpPr>
          <p:nvPr/>
        </p:nvCxnSpPr>
        <p:spPr>
          <a:xfrm>
            <a:off x="1390909" y="1441074"/>
            <a:ext cx="1479614" cy="3179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2" name="Straight Connector 341"/>
          <p:cNvCxnSpPr>
            <a:stCxn id="305" idx="7"/>
            <a:endCxn id="3" idx="2"/>
          </p:cNvCxnSpPr>
          <p:nvPr/>
        </p:nvCxnSpPr>
        <p:spPr>
          <a:xfrm flipV="1">
            <a:off x="1063499" y="1759049"/>
            <a:ext cx="1807024" cy="3507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70" name="Group 151"/>
          <p:cNvGrpSpPr>
            <a:grpSpLocks/>
          </p:cNvGrpSpPr>
          <p:nvPr/>
        </p:nvGrpSpPr>
        <p:grpSpPr bwMode="auto">
          <a:xfrm>
            <a:off x="4646978" y="3982581"/>
            <a:ext cx="254000" cy="508000"/>
            <a:chOff x="1536" y="2976"/>
            <a:chExt cx="192" cy="384"/>
          </a:xfrm>
        </p:grpSpPr>
        <p:sp>
          <p:nvSpPr>
            <p:cNvPr id="371"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72"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3"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4"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5"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6"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77" name="Straight Connector 376"/>
          <p:cNvCxnSpPr>
            <a:stCxn id="3" idx="4"/>
            <a:endCxn id="371" idx="1"/>
          </p:cNvCxnSpPr>
          <p:nvPr/>
        </p:nvCxnSpPr>
        <p:spPr>
          <a:xfrm>
            <a:off x="4629876" y="2291484"/>
            <a:ext cx="99201" cy="170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207095" y="1018333"/>
            <a:ext cx="8813277" cy="4345114"/>
          </a:xfrm>
          <a:custGeom>
            <a:avLst/>
            <a:gdLst>
              <a:gd name="connsiteX0" fmla="*/ 3809325 w 8813277"/>
              <a:gd name="connsiteY0" fmla="*/ 185436 h 4345114"/>
              <a:gd name="connsiteX1" fmla="*/ 591563 w 8813277"/>
              <a:gd name="connsiteY1" fmla="*/ 278033 h 4345114"/>
              <a:gd name="connsiteX2" fmla="*/ 718884 w 8813277"/>
              <a:gd name="connsiteY2" fmla="*/ 3588393 h 4345114"/>
              <a:gd name="connsiteX3" fmla="*/ 7825740 w 8813277"/>
              <a:gd name="connsiteY3" fmla="*/ 4178702 h 4345114"/>
              <a:gd name="connsiteX4" fmla="*/ 8566520 w 8813277"/>
              <a:gd name="connsiteY4" fmla="*/ 1261882 h 4345114"/>
              <a:gd name="connsiteX5" fmla="*/ 6020089 w 8813277"/>
              <a:gd name="connsiteY5" fmla="*/ 266459 h 4345114"/>
              <a:gd name="connsiteX6" fmla="*/ 3809325 w 8813277"/>
              <a:gd name="connsiteY6" fmla="*/ 185436 h 4345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13277" h="4345114">
                <a:moveTo>
                  <a:pt x="3809325" y="185436"/>
                </a:moveTo>
                <a:cubicBezTo>
                  <a:pt x="2904571" y="187365"/>
                  <a:pt x="1106636" y="-289127"/>
                  <a:pt x="591563" y="278033"/>
                </a:cubicBezTo>
                <a:cubicBezTo>
                  <a:pt x="76489" y="845193"/>
                  <a:pt x="-486812" y="2938282"/>
                  <a:pt x="718884" y="3588393"/>
                </a:cubicBezTo>
                <a:cubicBezTo>
                  <a:pt x="1924580" y="4238505"/>
                  <a:pt x="6517801" y="4566454"/>
                  <a:pt x="7825740" y="4178702"/>
                </a:cubicBezTo>
                <a:cubicBezTo>
                  <a:pt x="9133679" y="3790950"/>
                  <a:pt x="8867462" y="1913923"/>
                  <a:pt x="8566520" y="1261882"/>
                </a:cubicBezTo>
                <a:cubicBezTo>
                  <a:pt x="8265578" y="609841"/>
                  <a:pt x="6814884" y="447796"/>
                  <a:pt x="6020089" y="266459"/>
                </a:cubicBezTo>
                <a:cubicBezTo>
                  <a:pt x="5225294" y="85122"/>
                  <a:pt x="4714079" y="183507"/>
                  <a:pt x="3809325" y="185436"/>
                </a:cubicBezTo>
                <a:close/>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9" name="TextBox 338"/>
          <p:cNvSpPr txBox="1"/>
          <p:nvPr/>
        </p:nvSpPr>
        <p:spPr>
          <a:xfrm>
            <a:off x="307686" y="495787"/>
            <a:ext cx="8562834" cy="523220"/>
          </a:xfrm>
          <a:prstGeom prst="rect">
            <a:avLst/>
          </a:prstGeom>
          <a:noFill/>
          <a:ln w="38100">
            <a:noFill/>
          </a:ln>
        </p:spPr>
        <p:txBody>
          <a:bodyPr wrap="square" rtlCol="0">
            <a:spAutoFit/>
          </a:bodyPr>
          <a:lstStyle/>
          <a:p>
            <a:pPr algn="ctr"/>
            <a:r>
              <a:rPr lang="en-US" sz="2800" dirty="0" smtClean="0">
                <a:solidFill>
                  <a:srgbClr val="FFFF00"/>
                </a:solidFill>
              </a:rPr>
              <a:t>Universal </a:t>
            </a:r>
            <a:r>
              <a:rPr lang="en-US" sz="2800" dirty="0">
                <a:solidFill>
                  <a:srgbClr val="FFFF00"/>
                </a:solidFill>
              </a:rPr>
              <a:t>church </a:t>
            </a:r>
            <a:r>
              <a:rPr lang="mr-IN" sz="2800" dirty="0">
                <a:solidFill>
                  <a:srgbClr val="FFFF00"/>
                </a:solidFill>
              </a:rPr>
              <a:t>–</a:t>
            </a:r>
            <a:r>
              <a:rPr lang="en-US" sz="2800" dirty="0">
                <a:solidFill>
                  <a:srgbClr val="FFFF00"/>
                </a:solidFill>
              </a:rPr>
              <a:t> to proclaim God’s praise to the world</a:t>
            </a:r>
          </a:p>
        </p:txBody>
      </p:sp>
      <p:sp>
        <p:nvSpPr>
          <p:cNvPr id="240" name="Oval 239"/>
          <p:cNvSpPr/>
          <p:nvPr/>
        </p:nvSpPr>
        <p:spPr>
          <a:xfrm>
            <a:off x="104174" y="3520647"/>
            <a:ext cx="1534107" cy="14610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1" name="Oval 240"/>
          <p:cNvSpPr/>
          <p:nvPr/>
        </p:nvSpPr>
        <p:spPr>
          <a:xfrm>
            <a:off x="3797614" y="3823471"/>
            <a:ext cx="1534107" cy="14610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2" name="Oval 241"/>
          <p:cNvSpPr/>
          <p:nvPr/>
        </p:nvSpPr>
        <p:spPr>
          <a:xfrm>
            <a:off x="6809449" y="3399321"/>
            <a:ext cx="1376879" cy="1354810"/>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Oval 242"/>
          <p:cNvSpPr/>
          <p:nvPr/>
        </p:nvSpPr>
        <p:spPr>
          <a:xfrm>
            <a:off x="140216" y="1147796"/>
            <a:ext cx="1534107" cy="1461074"/>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4" name="Oval 243"/>
          <p:cNvSpPr/>
          <p:nvPr/>
        </p:nvSpPr>
        <p:spPr>
          <a:xfrm>
            <a:off x="7506302" y="1271856"/>
            <a:ext cx="1376879" cy="1354810"/>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5" name="Group 130"/>
          <p:cNvGrpSpPr>
            <a:grpSpLocks/>
          </p:cNvGrpSpPr>
          <p:nvPr/>
        </p:nvGrpSpPr>
        <p:grpSpPr bwMode="auto">
          <a:xfrm>
            <a:off x="249342" y="1458022"/>
            <a:ext cx="254000" cy="508000"/>
            <a:chOff x="1536" y="2976"/>
            <a:chExt cx="192" cy="384"/>
          </a:xfrm>
        </p:grpSpPr>
        <p:sp>
          <p:nvSpPr>
            <p:cNvPr id="246"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47"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8"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9"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0"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1"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254" name="Straight Connector 253"/>
          <p:cNvCxnSpPr>
            <a:stCxn id="3" idx="6"/>
            <a:endCxn id="256" idx="1"/>
          </p:cNvCxnSpPr>
          <p:nvPr/>
        </p:nvCxnSpPr>
        <p:spPr>
          <a:xfrm>
            <a:off x="6389228" y="1759049"/>
            <a:ext cx="1751313" cy="37135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55" name="Group 151"/>
          <p:cNvGrpSpPr>
            <a:grpSpLocks/>
          </p:cNvGrpSpPr>
          <p:nvPr/>
        </p:nvGrpSpPr>
        <p:grpSpPr bwMode="auto">
          <a:xfrm>
            <a:off x="8058442" y="2111803"/>
            <a:ext cx="254000" cy="508000"/>
            <a:chOff x="1536" y="2976"/>
            <a:chExt cx="192" cy="384"/>
          </a:xfrm>
        </p:grpSpPr>
        <p:sp>
          <p:nvSpPr>
            <p:cNvPr id="25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5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1"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3"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64" name="Group 151"/>
          <p:cNvGrpSpPr>
            <a:grpSpLocks/>
          </p:cNvGrpSpPr>
          <p:nvPr/>
        </p:nvGrpSpPr>
        <p:grpSpPr bwMode="auto">
          <a:xfrm>
            <a:off x="7814478" y="1864782"/>
            <a:ext cx="254000" cy="508000"/>
            <a:chOff x="1536" y="2976"/>
            <a:chExt cx="192" cy="384"/>
          </a:xfrm>
        </p:grpSpPr>
        <p:sp>
          <p:nvSpPr>
            <p:cNvPr id="26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6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7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665" name="Straight Connector 664"/>
          <p:cNvCxnSpPr>
            <a:stCxn id="3" idx="6"/>
            <a:endCxn id="265" idx="1"/>
          </p:cNvCxnSpPr>
          <p:nvPr/>
        </p:nvCxnSpPr>
        <p:spPr>
          <a:xfrm>
            <a:off x="6389228" y="1759049"/>
            <a:ext cx="1507349" cy="12433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68" name="Group 130"/>
          <p:cNvGrpSpPr>
            <a:grpSpLocks/>
          </p:cNvGrpSpPr>
          <p:nvPr/>
        </p:nvGrpSpPr>
        <p:grpSpPr bwMode="auto">
          <a:xfrm>
            <a:off x="8330623" y="1378487"/>
            <a:ext cx="254000" cy="508000"/>
            <a:chOff x="1536" y="2976"/>
            <a:chExt cx="192" cy="384"/>
          </a:xfrm>
        </p:grpSpPr>
        <p:sp>
          <p:nvSpPr>
            <p:cNvPr id="669"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70"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1"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2"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3"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4"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sp>
        <p:nvSpPr>
          <p:cNvPr id="675" name="TextBox 674"/>
          <p:cNvSpPr txBox="1"/>
          <p:nvPr/>
        </p:nvSpPr>
        <p:spPr>
          <a:xfrm>
            <a:off x="185270" y="5486740"/>
            <a:ext cx="8773460" cy="523220"/>
          </a:xfrm>
          <a:prstGeom prst="rect">
            <a:avLst/>
          </a:prstGeom>
          <a:noFill/>
          <a:ln w="38100">
            <a:noFill/>
          </a:ln>
        </p:spPr>
        <p:txBody>
          <a:bodyPr wrap="square" rtlCol="0">
            <a:spAutoFit/>
          </a:bodyPr>
          <a:lstStyle/>
          <a:p>
            <a:pPr algn="ctr"/>
            <a:r>
              <a:rPr lang="en-US" sz="2800" dirty="0" smtClean="0">
                <a:solidFill>
                  <a:prstClr val="white"/>
                </a:solidFill>
              </a:rPr>
              <a:t>Local </a:t>
            </a:r>
            <a:r>
              <a:rPr lang="en-US" sz="2800" dirty="0">
                <a:solidFill>
                  <a:prstClr val="white"/>
                </a:solidFill>
              </a:rPr>
              <a:t>churches </a:t>
            </a:r>
            <a:r>
              <a:rPr lang="mr-IN" sz="2800" dirty="0">
                <a:solidFill>
                  <a:prstClr val="white"/>
                </a:solidFill>
              </a:rPr>
              <a:t>–</a:t>
            </a:r>
            <a:r>
              <a:rPr lang="en-US" sz="2800" dirty="0">
                <a:solidFill>
                  <a:prstClr val="white"/>
                </a:solidFill>
              </a:rPr>
              <a:t> to build up/strengthen the church of God</a:t>
            </a:r>
          </a:p>
        </p:txBody>
      </p:sp>
      <p:grpSp>
        <p:nvGrpSpPr>
          <p:cNvPr id="676" name="Group 130"/>
          <p:cNvGrpSpPr>
            <a:grpSpLocks/>
          </p:cNvGrpSpPr>
          <p:nvPr/>
        </p:nvGrpSpPr>
        <p:grpSpPr bwMode="auto">
          <a:xfrm>
            <a:off x="274192" y="4214445"/>
            <a:ext cx="254000" cy="508000"/>
            <a:chOff x="1536" y="2976"/>
            <a:chExt cx="192" cy="384"/>
          </a:xfrm>
        </p:grpSpPr>
        <p:sp>
          <p:nvSpPr>
            <p:cNvPr id="677"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78"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9"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0"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1"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2"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spTree>
    <p:extLst>
      <p:ext uri="{BB962C8B-B14F-4D97-AF65-F5344CB8AC3E}">
        <p14:creationId xmlns:p14="http://schemas.microsoft.com/office/powerpoint/2010/main" val="2936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animBg="1"/>
      <p:bldP spid="241" grpId="0" animBg="1"/>
      <p:bldP spid="242" grpId="0" animBg="1"/>
      <p:bldP spid="243" grpId="0" animBg="1"/>
      <p:bldP spid="244" grpId="0" animBg="1"/>
      <p:bldP spid="6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Biblical Church</a:t>
            </a:r>
            <a:endParaRPr lang="en-US" dirty="0"/>
          </a:p>
        </p:txBody>
      </p:sp>
      <p:sp>
        <p:nvSpPr>
          <p:cNvPr id="4" name="TextBox 3"/>
          <p:cNvSpPr txBox="1"/>
          <p:nvPr/>
        </p:nvSpPr>
        <p:spPr>
          <a:xfrm>
            <a:off x="804440" y="3509963"/>
            <a:ext cx="7535119" cy="1077218"/>
          </a:xfrm>
          <a:prstGeom prst="rect">
            <a:avLst/>
          </a:prstGeom>
          <a:noFill/>
          <a:ln w="38100">
            <a:noFill/>
          </a:ln>
        </p:spPr>
        <p:txBody>
          <a:bodyPr wrap="square" rtlCol="0">
            <a:spAutoFit/>
          </a:bodyPr>
          <a:lstStyle/>
          <a:p>
            <a:pPr algn="ctr"/>
            <a:r>
              <a:rPr lang="en-US" sz="3200" i="1" dirty="0">
                <a:solidFill>
                  <a:srgbClr val="FFFF00"/>
                </a:solidFill>
              </a:rPr>
              <a:t>“Let us consider how to stir one another up to love and good works.” (Hebrews 10:24)</a:t>
            </a:r>
          </a:p>
        </p:txBody>
      </p:sp>
    </p:spTree>
    <p:extLst>
      <p:ext uri="{BB962C8B-B14F-4D97-AF65-F5344CB8AC3E}">
        <p14:creationId xmlns:p14="http://schemas.microsoft.com/office/powerpoint/2010/main" val="109665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Biblical Church</a:t>
            </a:r>
            <a:endParaRPr lang="en-US" dirty="0"/>
          </a:p>
        </p:txBody>
      </p:sp>
      <p:sp>
        <p:nvSpPr>
          <p:cNvPr id="3" name="Subtitle 2"/>
          <p:cNvSpPr>
            <a:spLocks noGrp="1"/>
          </p:cNvSpPr>
          <p:nvPr>
            <p:ph type="subTitle" idx="1"/>
          </p:nvPr>
        </p:nvSpPr>
        <p:spPr>
          <a:xfrm>
            <a:off x="1143000" y="3602037"/>
            <a:ext cx="6858000" cy="2196879"/>
          </a:xfrm>
        </p:spPr>
        <p:txBody>
          <a:bodyPr>
            <a:noAutofit/>
          </a:bodyPr>
          <a:lstStyle/>
          <a:p>
            <a:pPr>
              <a:lnSpc>
                <a:spcPct val="100000"/>
              </a:lnSpc>
              <a:spcBef>
                <a:spcPts val="0"/>
              </a:spcBef>
            </a:pPr>
            <a:r>
              <a:rPr lang="en-US" sz="3600" dirty="0" smtClean="0">
                <a:solidFill>
                  <a:srgbClr val="FFFF00"/>
                </a:solidFill>
              </a:rPr>
              <a:t>What is church for?</a:t>
            </a:r>
            <a:endParaRPr lang="en-US" sz="3600" dirty="0">
              <a:solidFill>
                <a:srgbClr val="FFFF00"/>
              </a:solidFill>
            </a:endParaRPr>
          </a:p>
        </p:txBody>
      </p:sp>
    </p:spTree>
    <p:extLst>
      <p:ext uri="{BB962C8B-B14F-4D97-AF65-F5344CB8AC3E}">
        <p14:creationId xmlns:p14="http://schemas.microsoft.com/office/powerpoint/2010/main" val="525254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870523" y="1226613"/>
            <a:ext cx="3518705" cy="1064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prstClr val="black"/>
                </a:solidFill>
              </a:rPr>
              <a:t>God/Christ</a:t>
            </a:r>
          </a:p>
        </p:txBody>
      </p:sp>
      <p:grpSp>
        <p:nvGrpSpPr>
          <p:cNvPr id="20" name="Group 151"/>
          <p:cNvGrpSpPr>
            <a:grpSpLocks/>
          </p:cNvGrpSpPr>
          <p:nvPr/>
        </p:nvGrpSpPr>
        <p:grpSpPr bwMode="auto">
          <a:xfrm>
            <a:off x="600942" y="3585332"/>
            <a:ext cx="254000" cy="508000"/>
            <a:chOff x="1536" y="2976"/>
            <a:chExt cx="192" cy="384"/>
          </a:xfrm>
        </p:grpSpPr>
        <p:sp>
          <p:nvSpPr>
            <p:cNvPr id="21"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2"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7" name="Group 151"/>
          <p:cNvGrpSpPr>
            <a:grpSpLocks/>
          </p:cNvGrpSpPr>
          <p:nvPr/>
        </p:nvGrpSpPr>
        <p:grpSpPr bwMode="auto">
          <a:xfrm>
            <a:off x="875143" y="3820733"/>
            <a:ext cx="254000" cy="508000"/>
            <a:chOff x="1536" y="2976"/>
            <a:chExt cx="192" cy="384"/>
          </a:xfrm>
        </p:grpSpPr>
        <p:sp>
          <p:nvSpPr>
            <p:cNvPr id="28"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9"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1"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2"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34" name="Group 151"/>
          <p:cNvGrpSpPr>
            <a:grpSpLocks/>
          </p:cNvGrpSpPr>
          <p:nvPr/>
        </p:nvGrpSpPr>
        <p:grpSpPr bwMode="auto">
          <a:xfrm>
            <a:off x="1112167" y="4015281"/>
            <a:ext cx="254000" cy="508000"/>
            <a:chOff x="1536" y="2976"/>
            <a:chExt cx="192" cy="384"/>
          </a:xfrm>
        </p:grpSpPr>
        <p:sp>
          <p:nvSpPr>
            <p:cNvPr id="3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41" name="Group 151"/>
          <p:cNvGrpSpPr>
            <a:grpSpLocks/>
          </p:cNvGrpSpPr>
          <p:nvPr/>
        </p:nvGrpSpPr>
        <p:grpSpPr bwMode="auto">
          <a:xfrm>
            <a:off x="4446450" y="4510509"/>
            <a:ext cx="254000" cy="508000"/>
            <a:chOff x="1536" y="2976"/>
            <a:chExt cx="192" cy="384"/>
          </a:xfrm>
        </p:grpSpPr>
        <p:sp>
          <p:nvSpPr>
            <p:cNvPr id="42"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43"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4"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5"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6"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47"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48" name="Group 151"/>
          <p:cNvGrpSpPr>
            <a:grpSpLocks/>
          </p:cNvGrpSpPr>
          <p:nvPr/>
        </p:nvGrpSpPr>
        <p:grpSpPr bwMode="auto">
          <a:xfrm>
            <a:off x="4928353" y="4542191"/>
            <a:ext cx="254000" cy="508000"/>
            <a:chOff x="1536" y="2976"/>
            <a:chExt cx="192" cy="384"/>
          </a:xfrm>
        </p:grpSpPr>
        <p:sp>
          <p:nvSpPr>
            <p:cNvPr id="49"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50"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1"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2"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3"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4"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55" name="Group 151"/>
          <p:cNvGrpSpPr>
            <a:grpSpLocks/>
          </p:cNvGrpSpPr>
          <p:nvPr/>
        </p:nvGrpSpPr>
        <p:grpSpPr bwMode="auto">
          <a:xfrm>
            <a:off x="7001877" y="3866563"/>
            <a:ext cx="254000" cy="508000"/>
            <a:chOff x="1536" y="2976"/>
            <a:chExt cx="192" cy="384"/>
          </a:xfrm>
        </p:grpSpPr>
        <p:sp>
          <p:nvSpPr>
            <p:cNvPr id="5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5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5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62" name="Group 151"/>
          <p:cNvGrpSpPr>
            <a:grpSpLocks/>
          </p:cNvGrpSpPr>
          <p:nvPr/>
        </p:nvGrpSpPr>
        <p:grpSpPr bwMode="auto">
          <a:xfrm>
            <a:off x="7745196" y="3891253"/>
            <a:ext cx="254000" cy="508000"/>
            <a:chOff x="1536" y="2976"/>
            <a:chExt cx="192" cy="384"/>
          </a:xfrm>
        </p:grpSpPr>
        <p:sp>
          <p:nvSpPr>
            <p:cNvPr id="6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69" name="Group 151"/>
          <p:cNvGrpSpPr>
            <a:grpSpLocks/>
          </p:cNvGrpSpPr>
          <p:nvPr/>
        </p:nvGrpSpPr>
        <p:grpSpPr bwMode="auto">
          <a:xfrm>
            <a:off x="8138546" y="3211520"/>
            <a:ext cx="254000" cy="508000"/>
            <a:chOff x="1536" y="2976"/>
            <a:chExt cx="192" cy="384"/>
          </a:xfrm>
        </p:grpSpPr>
        <p:sp>
          <p:nvSpPr>
            <p:cNvPr id="70"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71"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2"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3"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4"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75"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17" name="Straight Connector 16"/>
          <p:cNvCxnSpPr>
            <a:stCxn id="3" idx="3"/>
            <a:endCxn id="21" idx="7"/>
          </p:cNvCxnSpPr>
          <p:nvPr/>
        </p:nvCxnSpPr>
        <p:spPr>
          <a:xfrm flipH="1">
            <a:off x="772843" y="2135537"/>
            <a:ext cx="2612982" cy="14683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 idx="3"/>
            <a:endCxn id="28" idx="7"/>
          </p:cNvCxnSpPr>
          <p:nvPr/>
        </p:nvCxnSpPr>
        <p:spPr>
          <a:xfrm flipH="1">
            <a:off x="1047044" y="2135537"/>
            <a:ext cx="2338781" cy="17037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3" idx="3"/>
            <a:endCxn id="35" idx="7"/>
          </p:cNvCxnSpPr>
          <p:nvPr/>
        </p:nvCxnSpPr>
        <p:spPr>
          <a:xfrm flipH="1">
            <a:off x="1284068" y="2135537"/>
            <a:ext cx="2101757" cy="189834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3" idx="4"/>
            <a:endCxn id="42" idx="0"/>
          </p:cNvCxnSpPr>
          <p:nvPr/>
        </p:nvCxnSpPr>
        <p:spPr>
          <a:xfrm flipH="1">
            <a:off x="4573450" y="2291484"/>
            <a:ext cx="56426" cy="22190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 idx="4"/>
            <a:endCxn id="49" idx="0"/>
          </p:cNvCxnSpPr>
          <p:nvPr/>
        </p:nvCxnSpPr>
        <p:spPr>
          <a:xfrm>
            <a:off x="4629876" y="2291484"/>
            <a:ext cx="425477" cy="22507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3" idx="5"/>
            <a:endCxn id="56" idx="7"/>
          </p:cNvCxnSpPr>
          <p:nvPr/>
        </p:nvCxnSpPr>
        <p:spPr>
          <a:xfrm>
            <a:off x="5873926" y="2135537"/>
            <a:ext cx="1299852" cy="17496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3" idx="5"/>
            <a:endCxn id="63" idx="0"/>
          </p:cNvCxnSpPr>
          <p:nvPr/>
        </p:nvCxnSpPr>
        <p:spPr>
          <a:xfrm>
            <a:off x="5873926" y="2135537"/>
            <a:ext cx="1998270" cy="17557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3" idx="5"/>
            <a:endCxn id="70" idx="0"/>
          </p:cNvCxnSpPr>
          <p:nvPr/>
        </p:nvCxnSpPr>
        <p:spPr>
          <a:xfrm>
            <a:off x="5873926" y="2135537"/>
            <a:ext cx="2391620" cy="107598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0" name="Group 151"/>
          <p:cNvGrpSpPr>
            <a:grpSpLocks/>
          </p:cNvGrpSpPr>
          <p:nvPr/>
        </p:nvGrpSpPr>
        <p:grpSpPr bwMode="auto">
          <a:xfrm>
            <a:off x="4051330" y="4523281"/>
            <a:ext cx="254000" cy="508000"/>
            <a:chOff x="1536" y="2976"/>
            <a:chExt cx="192" cy="384"/>
          </a:xfrm>
        </p:grpSpPr>
        <p:sp>
          <p:nvSpPr>
            <p:cNvPr id="82"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8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86"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8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92" name="Group 151"/>
          <p:cNvGrpSpPr>
            <a:grpSpLocks/>
          </p:cNvGrpSpPr>
          <p:nvPr/>
        </p:nvGrpSpPr>
        <p:grpSpPr bwMode="auto">
          <a:xfrm>
            <a:off x="2606395" y="4443301"/>
            <a:ext cx="254000" cy="508000"/>
            <a:chOff x="1536" y="2976"/>
            <a:chExt cx="192" cy="384"/>
          </a:xfrm>
        </p:grpSpPr>
        <p:sp>
          <p:nvSpPr>
            <p:cNvPr id="9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9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9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99" name="Group 151"/>
          <p:cNvGrpSpPr>
            <a:grpSpLocks/>
          </p:cNvGrpSpPr>
          <p:nvPr/>
        </p:nvGrpSpPr>
        <p:grpSpPr bwMode="auto">
          <a:xfrm>
            <a:off x="4226477" y="3954753"/>
            <a:ext cx="254000" cy="508000"/>
            <a:chOff x="1536" y="2976"/>
            <a:chExt cx="192" cy="384"/>
          </a:xfrm>
        </p:grpSpPr>
        <p:sp>
          <p:nvSpPr>
            <p:cNvPr id="100"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101"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2"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3"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4"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105"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32" name="Group 151"/>
          <p:cNvGrpSpPr>
            <a:grpSpLocks/>
          </p:cNvGrpSpPr>
          <p:nvPr/>
        </p:nvGrpSpPr>
        <p:grpSpPr bwMode="auto">
          <a:xfrm>
            <a:off x="5907974" y="4235332"/>
            <a:ext cx="254000" cy="508000"/>
            <a:chOff x="1536" y="2976"/>
            <a:chExt cx="192" cy="384"/>
          </a:xfrm>
        </p:grpSpPr>
        <p:sp>
          <p:nvSpPr>
            <p:cNvPr id="23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3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3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15" name="Straight Connector 14"/>
          <p:cNvCxnSpPr>
            <a:stCxn id="3" idx="4"/>
            <a:endCxn id="93" idx="7"/>
          </p:cNvCxnSpPr>
          <p:nvPr/>
        </p:nvCxnSpPr>
        <p:spPr>
          <a:xfrm flipH="1">
            <a:off x="2778296" y="2291484"/>
            <a:ext cx="1851580" cy="21704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 idx="4"/>
            <a:endCxn id="100" idx="0"/>
          </p:cNvCxnSpPr>
          <p:nvPr/>
        </p:nvCxnSpPr>
        <p:spPr>
          <a:xfrm flipH="1">
            <a:off x="4353477" y="2291484"/>
            <a:ext cx="276399" cy="16632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0" name="Straight Connector 259"/>
          <p:cNvCxnSpPr>
            <a:stCxn id="3" idx="4"/>
            <a:endCxn id="82" idx="1"/>
          </p:cNvCxnSpPr>
          <p:nvPr/>
        </p:nvCxnSpPr>
        <p:spPr>
          <a:xfrm flipH="1">
            <a:off x="4133429" y="2291484"/>
            <a:ext cx="496447" cy="22503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2" name="Straight Connector 261"/>
          <p:cNvCxnSpPr>
            <a:stCxn id="3" idx="4"/>
            <a:endCxn id="233" idx="1"/>
          </p:cNvCxnSpPr>
          <p:nvPr/>
        </p:nvCxnSpPr>
        <p:spPr>
          <a:xfrm>
            <a:off x="4629876" y="2291484"/>
            <a:ext cx="1360197" cy="1962447"/>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95" name="Group 151"/>
          <p:cNvGrpSpPr>
            <a:grpSpLocks/>
          </p:cNvGrpSpPr>
          <p:nvPr/>
        </p:nvGrpSpPr>
        <p:grpSpPr bwMode="auto">
          <a:xfrm>
            <a:off x="7364196" y="3626951"/>
            <a:ext cx="254000" cy="508000"/>
            <a:chOff x="1536" y="2976"/>
            <a:chExt cx="192" cy="384"/>
          </a:xfrm>
        </p:grpSpPr>
        <p:sp>
          <p:nvSpPr>
            <p:cNvPr id="29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9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9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9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0"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1"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03" name="Straight Connector 302"/>
          <p:cNvCxnSpPr>
            <a:stCxn id="3" idx="5"/>
            <a:endCxn id="296" idx="1"/>
          </p:cNvCxnSpPr>
          <p:nvPr/>
        </p:nvCxnSpPr>
        <p:spPr>
          <a:xfrm>
            <a:off x="5873926" y="2135537"/>
            <a:ext cx="1572369" cy="151001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04" name="Group 151"/>
          <p:cNvGrpSpPr>
            <a:grpSpLocks/>
          </p:cNvGrpSpPr>
          <p:nvPr/>
        </p:nvGrpSpPr>
        <p:grpSpPr bwMode="auto">
          <a:xfrm>
            <a:off x="891598" y="1775522"/>
            <a:ext cx="254000" cy="508000"/>
            <a:chOff x="1536" y="2976"/>
            <a:chExt cx="192" cy="384"/>
          </a:xfrm>
        </p:grpSpPr>
        <p:sp>
          <p:nvSpPr>
            <p:cNvPr id="30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0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0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1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332" name="Group 151"/>
          <p:cNvGrpSpPr>
            <a:grpSpLocks/>
          </p:cNvGrpSpPr>
          <p:nvPr/>
        </p:nvGrpSpPr>
        <p:grpSpPr bwMode="auto">
          <a:xfrm>
            <a:off x="1263909" y="1441074"/>
            <a:ext cx="254000" cy="508000"/>
            <a:chOff x="1536" y="2976"/>
            <a:chExt cx="192" cy="384"/>
          </a:xfrm>
        </p:grpSpPr>
        <p:sp>
          <p:nvSpPr>
            <p:cNvPr id="333"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34"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5"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6"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7"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38"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40" name="Straight Connector 339"/>
          <p:cNvCxnSpPr>
            <a:stCxn id="333" idx="0"/>
            <a:endCxn id="3" idx="2"/>
          </p:cNvCxnSpPr>
          <p:nvPr/>
        </p:nvCxnSpPr>
        <p:spPr>
          <a:xfrm>
            <a:off x="1390909" y="1441074"/>
            <a:ext cx="1479614" cy="3179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2" name="Straight Connector 341"/>
          <p:cNvCxnSpPr>
            <a:stCxn id="305" idx="7"/>
            <a:endCxn id="3" idx="2"/>
          </p:cNvCxnSpPr>
          <p:nvPr/>
        </p:nvCxnSpPr>
        <p:spPr>
          <a:xfrm flipV="1">
            <a:off x="1063499" y="1759049"/>
            <a:ext cx="1807024" cy="3507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70" name="Group 151"/>
          <p:cNvGrpSpPr>
            <a:grpSpLocks/>
          </p:cNvGrpSpPr>
          <p:nvPr/>
        </p:nvGrpSpPr>
        <p:grpSpPr bwMode="auto">
          <a:xfrm>
            <a:off x="4646978" y="3982581"/>
            <a:ext cx="254000" cy="508000"/>
            <a:chOff x="1536" y="2976"/>
            <a:chExt cx="192" cy="384"/>
          </a:xfrm>
        </p:grpSpPr>
        <p:sp>
          <p:nvSpPr>
            <p:cNvPr id="371"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372"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3"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4"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5"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376"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377" name="Straight Connector 376"/>
          <p:cNvCxnSpPr>
            <a:stCxn id="3" idx="4"/>
            <a:endCxn id="371" idx="1"/>
          </p:cNvCxnSpPr>
          <p:nvPr/>
        </p:nvCxnSpPr>
        <p:spPr>
          <a:xfrm>
            <a:off x="4629876" y="2291484"/>
            <a:ext cx="99201" cy="170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207095" y="1018333"/>
            <a:ext cx="8813277" cy="4345114"/>
          </a:xfrm>
          <a:custGeom>
            <a:avLst/>
            <a:gdLst>
              <a:gd name="connsiteX0" fmla="*/ 3809325 w 8813277"/>
              <a:gd name="connsiteY0" fmla="*/ 185436 h 4345114"/>
              <a:gd name="connsiteX1" fmla="*/ 591563 w 8813277"/>
              <a:gd name="connsiteY1" fmla="*/ 278033 h 4345114"/>
              <a:gd name="connsiteX2" fmla="*/ 718884 w 8813277"/>
              <a:gd name="connsiteY2" fmla="*/ 3588393 h 4345114"/>
              <a:gd name="connsiteX3" fmla="*/ 7825740 w 8813277"/>
              <a:gd name="connsiteY3" fmla="*/ 4178702 h 4345114"/>
              <a:gd name="connsiteX4" fmla="*/ 8566520 w 8813277"/>
              <a:gd name="connsiteY4" fmla="*/ 1261882 h 4345114"/>
              <a:gd name="connsiteX5" fmla="*/ 6020089 w 8813277"/>
              <a:gd name="connsiteY5" fmla="*/ 266459 h 4345114"/>
              <a:gd name="connsiteX6" fmla="*/ 3809325 w 8813277"/>
              <a:gd name="connsiteY6" fmla="*/ 185436 h 4345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13277" h="4345114">
                <a:moveTo>
                  <a:pt x="3809325" y="185436"/>
                </a:moveTo>
                <a:cubicBezTo>
                  <a:pt x="2904571" y="187365"/>
                  <a:pt x="1106636" y="-289127"/>
                  <a:pt x="591563" y="278033"/>
                </a:cubicBezTo>
                <a:cubicBezTo>
                  <a:pt x="76489" y="845193"/>
                  <a:pt x="-486812" y="2938282"/>
                  <a:pt x="718884" y="3588393"/>
                </a:cubicBezTo>
                <a:cubicBezTo>
                  <a:pt x="1924580" y="4238505"/>
                  <a:pt x="6517801" y="4566454"/>
                  <a:pt x="7825740" y="4178702"/>
                </a:cubicBezTo>
                <a:cubicBezTo>
                  <a:pt x="9133679" y="3790950"/>
                  <a:pt x="8867462" y="1913923"/>
                  <a:pt x="8566520" y="1261882"/>
                </a:cubicBezTo>
                <a:cubicBezTo>
                  <a:pt x="8265578" y="609841"/>
                  <a:pt x="6814884" y="447796"/>
                  <a:pt x="6020089" y="266459"/>
                </a:cubicBezTo>
                <a:cubicBezTo>
                  <a:pt x="5225294" y="85122"/>
                  <a:pt x="4714079" y="183507"/>
                  <a:pt x="3809325" y="185436"/>
                </a:cubicBezTo>
                <a:close/>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9" name="TextBox 338"/>
          <p:cNvSpPr txBox="1"/>
          <p:nvPr/>
        </p:nvSpPr>
        <p:spPr>
          <a:xfrm>
            <a:off x="307686" y="140187"/>
            <a:ext cx="8562834" cy="523220"/>
          </a:xfrm>
          <a:prstGeom prst="rect">
            <a:avLst/>
          </a:prstGeom>
          <a:noFill/>
          <a:ln w="38100">
            <a:noFill/>
          </a:ln>
        </p:spPr>
        <p:txBody>
          <a:bodyPr wrap="square" rtlCol="0">
            <a:spAutoFit/>
          </a:bodyPr>
          <a:lstStyle/>
          <a:p>
            <a:pPr algn="ctr"/>
            <a:r>
              <a:rPr lang="en-US" sz="2800" b="1" dirty="0" smtClean="0">
                <a:solidFill>
                  <a:srgbClr val="FFFF00"/>
                </a:solidFill>
              </a:rPr>
              <a:t>Universal church </a:t>
            </a:r>
            <a:r>
              <a:rPr lang="mr-IN" sz="2800" b="1" dirty="0" smtClean="0">
                <a:solidFill>
                  <a:srgbClr val="FFFF00"/>
                </a:solidFill>
              </a:rPr>
              <a:t>–</a:t>
            </a:r>
            <a:r>
              <a:rPr lang="en-US" sz="2800" b="1" dirty="0" smtClean="0">
                <a:solidFill>
                  <a:srgbClr val="FFFF00"/>
                </a:solidFill>
              </a:rPr>
              <a:t> all those that belong to Christ</a:t>
            </a:r>
            <a:endParaRPr lang="en-US" sz="2800" b="1" dirty="0">
              <a:solidFill>
                <a:srgbClr val="FFFF00"/>
              </a:solidFill>
            </a:endParaRPr>
          </a:p>
        </p:txBody>
      </p:sp>
      <p:sp>
        <p:nvSpPr>
          <p:cNvPr id="240" name="Oval 239"/>
          <p:cNvSpPr/>
          <p:nvPr/>
        </p:nvSpPr>
        <p:spPr>
          <a:xfrm>
            <a:off x="104174" y="3520647"/>
            <a:ext cx="1534107" cy="14610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1" name="Oval 240"/>
          <p:cNvSpPr/>
          <p:nvPr/>
        </p:nvSpPr>
        <p:spPr>
          <a:xfrm>
            <a:off x="3797614" y="3823471"/>
            <a:ext cx="1534107" cy="14610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2" name="Oval 241"/>
          <p:cNvSpPr/>
          <p:nvPr/>
        </p:nvSpPr>
        <p:spPr>
          <a:xfrm>
            <a:off x="6809449" y="3399321"/>
            <a:ext cx="1376879" cy="1354810"/>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Oval 242"/>
          <p:cNvSpPr/>
          <p:nvPr/>
        </p:nvSpPr>
        <p:spPr>
          <a:xfrm>
            <a:off x="140216" y="1147796"/>
            <a:ext cx="1534107" cy="1461074"/>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4" name="Oval 243"/>
          <p:cNvSpPr/>
          <p:nvPr/>
        </p:nvSpPr>
        <p:spPr>
          <a:xfrm>
            <a:off x="7506302" y="1271856"/>
            <a:ext cx="1376879" cy="1354810"/>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5" name="Group 130"/>
          <p:cNvGrpSpPr>
            <a:grpSpLocks/>
          </p:cNvGrpSpPr>
          <p:nvPr/>
        </p:nvGrpSpPr>
        <p:grpSpPr bwMode="auto">
          <a:xfrm>
            <a:off x="249342" y="1458022"/>
            <a:ext cx="254000" cy="508000"/>
            <a:chOff x="1536" y="2976"/>
            <a:chExt cx="192" cy="384"/>
          </a:xfrm>
        </p:grpSpPr>
        <p:sp>
          <p:nvSpPr>
            <p:cNvPr id="246"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47"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8"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49"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0"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1"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254" name="Straight Connector 253"/>
          <p:cNvCxnSpPr>
            <a:stCxn id="3" idx="6"/>
            <a:endCxn id="256" idx="1"/>
          </p:cNvCxnSpPr>
          <p:nvPr/>
        </p:nvCxnSpPr>
        <p:spPr>
          <a:xfrm>
            <a:off x="6389228" y="1759049"/>
            <a:ext cx="1751313" cy="37135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55" name="Group 151"/>
          <p:cNvGrpSpPr>
            <a:grpSpLocks/>
          </p:cNvGrpSpPr>
          <p:nvPr/>
        </p:nvGrpSpPr>
        <p:grpSpPr bwMode="auto">
          <a:xfrm>
            <a:off x="8058442" y="2111803"/>
            <a:ext cx="254000" cy="508000"/>
            <a:chOff x="1536" y="2976"/>
            <a:chExt cx="192" cy="384"/>
          </a:xfrm>
        </p:grpSpPr>
        <p:sp>
          <p:nvSpPr>
            <p:cNvPr id="256"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57"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8"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59"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1"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3"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grpSp>
        <p:nvGrpSpPr>
          <p:cNvPr id="264" name="Group 151"/>
          <p:cNvGrpSpPr>
            <a:grpSpLocks/>
          </p:cNvGrpSpPr>
          <p:nvPr/>
        </p:nvGrpSpPr>
        <p:grpSpPr bwMode="auto">
          <a:xfrm>
            <a:off x="7814478" y="1864782"/>
            <a:ext cx="254000" cy="508000"/>
            <a:chOff x="1536" y="2976"/>
            <a:chExt cx="192" cy="384"/>
          </a:xfrm>
        </p:grpSpPr>
        <p:sp>
          <p:nvSpPr>
            <p:cNvPr id="265" name="Oval 152"/>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266" name="Line 153"/>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7" name="Line 154"/>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8" name="Line 155"/>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69" name="Line 156"/>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270" name="Line 157"/>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cxnSp>
        <p:nvCxnSpPr>
          <p:cNvPr id="665" name="Straight Connector 664"/>
          <p:cNvCxnSpPr>
            <a:stCxn id="3" idx="6"/>
            <a:endCxn id="265" idx="1"/>
          </p:cNvCxnSpPr>
          <p:nvPr/>
        </p:nvCxnSpPr>
        <p:spPr>
          <a:xfrm>
            <a:off x="6389228" y="1759049"/>
            <a:ext cx="1507349" cy="12433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68" name="Group 130"/>
          <p:cNvGrpSpPr>
            <a:grpSpLocks/>
          </p:cNvGrpSpPr>
          <p:nvPr/>
        </p:nvGrpSpPr>
        <p:grpSpPr bwMode="auto">
          <a:xfrm>
            <a:off x="8330623" y="1378487"/>
            <a:ext cx="254000" cy="508000"/>
            <a:chOff x="1536" y="2976"/>
            <a:chExt cx="192" cy="384"/>
          </a:xfrm>
        </p:grpSpPr>
        <p:sp>
          <p:nvSpPr>
            <p:cNvPr id="669"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70"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1"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2"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3"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4"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sp>
        <p:nvSpPr>
          <p:cNvPr id="675" name="TextBox 674"/>
          <p:cNvSpPr txBox="1"/>
          <p:nvPr/>
        </p:nvSpPr>
        <p:spPr>
          <a:xfrm>
            <a:off x="185270" y="5486740"/>
            <a:ext cx="8773460" cy="523220"/>
          </a:xfrm>
          <a:prstGeom prst="rect">
            <a:avLst/>
          </a:prstGeom>
          <a:noFill/>
          <a:ln w="38100">
            <a:noFill/>
          </a:ln>
        </p:spPr>
        <p:txBody>
          <a:bodyPr wrap="square" rtlCol="0">
            <a:spAutoFit/>
          </a:bodyPr>
          <a:lstStyle/>
          <a:p>
            <a:pPr algn="ctr"/>
            <a:r>
              <a:rPr lang="en-US" sz="2800" b="1" dirty="0" smtClean="0">
                <a:solidFill>
                  <a:prstClr val="white"/>
                </a:solidFill>
              </a:rPr>
              <a:t>Local churches </a:t>
            </a:r>
            <a:r>
              <a:rPr lang="mr-IN" sz="2800" b="1" dirty="0" smtClean="0">
                <a:solidFill>
                  <a:prstClr val="white"/>
                </a:solidFill>
              </a:rPr>
              <a:t>–</a:t>
            </a:r>
            <a:r>
              <a:rPr lang="en-US" sz="2800" b="1" dirty="0" smtClean="0">
                <a:solidFill>
                  <a:prstClr val="white"/>
                </a:solidFill>
              </a:rPr>
              <a:t> groups of Christians in particular places</a:t>
            </a:r>
            <a:endParaRPr lang="en-US" sz="2800" b="1" dirty="0">
              <a:solidFill>
                <a:prstClr val="white"/>
              </a:solidFill>
            </a:endParaRPr>
          </a:p>
        </p:txBody>
      </p:sp>
      <p:grpSp>
        <p:nvGrpSpPr>
          <p:cNvPr id="676" name="Group 130"/>
          <p:cNvGrpSpPr>
            <a:grpSpLocks/>
          </p:cNvGrpSpPr>
          <p:nvPr/>
        </p:nvGrpSpPr>
        <p:grpSpPr bwMode="auto">
          <a:xfrm>
            <a:off x="274192" y="4214445"/>
            <a:ext cx="254000" cy="508000"/>
            <a:chOff x="1536" y="2976"/>
            <a:chExt cx="192" cy="384"/>
          </a:xfrm>
        </p:grpSpPr>
        <p:sp>
          <p:nvSpPr>
            <p:cNvPr id="677" name="Oval 131"/>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00">
                <a:solidFill>
                  <a:prstClr val="white"/>
                </a:solidFill>
              </a:endParaRPr>
            </a:p>
          </p:txBody>
        </p:sp>
        <p:sp>
          <p:nvSpPr>
            <p:cNvPr id="678" name="Line 132"/>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79" name="Line 133"/>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0" name="Line 134"/>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1" name="Line 135"/>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sp>
          <p:nvSpPr>
            <p:cNvPr id="682" name="Line 136"/>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500">
                <a:solidFill>
                  <a:prstClr val="white"/>
                </a:solidFill>
              </a:endParaRPr>
            </a:p>
          </p:txBody>
        </p:sp>
      </p:grpSp>
      <p:sp>
        <p:nvSpPr>
          <p:cNvPr id="176" name="TextBox 175"/>
          <p:cNvSpPr txBox="1"/>
          <p:nvPr/>
        </p:nvSpPr>
        <p:spPr>
          <a:xfrm>
            <a:off x="308400" y="521831"/>
            <a:ext cx="8562834" cy="523220"/>
          </a:xfrm>
          <a:prstGeom prst="rect">
            <a:avLst/>
          </a:prstGeom>
          <a:noFill/>
          <a:ln w="38100">
            <a:noFill/>
          </a:ln>
        </p:spPr>
        <p:txBody>
          <a:bodyPr wrap="square" rtlCol="0">
            <a:spAutoFit/>
          </a:bodyPr>
          <a:lstStyle/>
          <a:p>
            <a:pPr algn="ctr"/>
            <a:r>
              <a:rPr lang="en-US" sz="2800" dirty="0" smtClean="0">
                <a:solidFill>
                  <a:srgbClr val="FFFF00"/>
                </a:solidFill>
              </a:rPr>
              <a:t>Purpose: to proclaim God’s praises in the world</a:t>
            </a:r>
            <a:endParaRPr lang="en-US" sz="2800" dirty="0">
              <a:solidFill>
                <a:srgbClr val="FFFF00"/>
              </a:solidFill>
            </a:endParaRPr>
          </a:p>
        </p:txBody>
      </p:sp>
      <p:sp>
        <p:nvSpPr>
          <p:cNvPr id="177" name="TextBox 176"/>
          <p:cNvSpPr txBox="1"/>
          <p:nvPr/>
        </p:nvSpPr>
        <p:spPr>
          <a:xfrm>
            <a:off x="209753" y="5954796"/>
            <a:ext cx="8773460" cy="523220"/>
          </a:xfrm>
          <a:prstGeom prst="rect">
            <a:avLst/>
          </a:prstGeom>
          <a:noFill/>
          <a:ln w="38100">
            <a:noFill/>
          </a:ln>
        </p:spPr>
        <p:txBody>
          <a:bodyPr wrap="square" rtlCol="0">
            <a:spAutoFit/>
          </a:bodyPr>
          <a:lstStyle/>
          <a:p>
            <a:pPr algn="ctr"/>
            <a:r>
              <a:rPr lang="en-US" sz="2800" dirty="0" smtClean="0">
                <a:solidFill>
                  <a:prstClr val="white"/>
                </a:solidFill>
              </a:rPr>
              <a:t>What is the purpose of the local church?</a:t>
            </a:r>
            <a:endParaRPr lang="en-US" sz="2800" dirty="0">
              <a:solidFill>
                <a:prstClr val="white"/>
              </a:solidFill>
            </a:endParaRPr>
          </a:p>
        </p:txBody>
      </p:sp>
    </p:spTree>
    <p:extLst>
      <p:ext uri="{BB962C8B-B14F-4D97-AF65-F5344CB8AC3E}">
        <p14:creationId xmlns:p14="http://schemas.microsoft.com/office/powerpoint/2010/main" val="193453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3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43"/>
                                        </p:tgtEl>
                                        <p:attrNameLst>
                                          <p:attrName>style.visibility</p:attrName>
                                        </p:attrNameLst>
                                      </p:cBhvr>
                                      <p:to>
                                        <p:strVal val="visible"/>
                                      </p:to>
                                    </p:set>
                                    <p:animEffect transition="in" filter="wheel(1)">
                                      <p:cBhvr>
                                        <p:cTn id="19" dur="2000"/>
                                        <p:tgtEl>
                                          <p:spTgt spid="243"/>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240"/>
                                        </p:tgtEl>
                                        <p:attrNameLst>
                                          <p:attrName>style.visibility</p:attrName>
                                        </p:attrNameLst>
                                      </p:cBhvr>
                                      <p:to>
                                        <p:strVal val="visible"/>
                                      </p:to>
                                    </p:set>
                                    <p:animEffect transition="in" filter="wheel(1)">
                                      <p:cBhvr>
                                        <p:cTn id="23" dur="2000"/>
                                        <p:tgtEl>
                                          <p:spTgt spid="240"/>
                                        </p:tgtEl>
                                      </p:cBhvr>
                                    </p:animEffect>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41"/>
                                        </p:tgtEl>
                                        <p:attrNameLst>
                                          <p:attrName>style.visibility</p:attrName>
                                        </p:attrNameLst>
                                      </p:cBhvr>
                                      <p:to>
                                        <p:strVal val="visible"/>
                                      </p:to>
                                    </p:set>
                                    <p:animEffect transition="in" filter="wheel(1)">
                                      <p:cBhvr>
                                        <p:cTn id="27" dur="2000"/>
                                        <p:tgtEl>
                                          <p:spTgt spid="241"/>
                                        </p:tgtEl>
                                      </p:cBhvr>
                                    </p:animEffect>
                                  </p:childTnLst>
                                </p:cTn>
                              </p:par>
                            </p:childTnLst>
                          </p:cTn>
                        </p:par>
                        <p:par>
                          <p:cTn id="28" fill="hold">
                            <p:stCondLst>
                              <p:cond delay="6000"/>
                            </p:stCondLst>
                            <p:childTnLst>
                              <p:par>
                                <p:cTn id="29" presetID="21" presetClass="entr" presetSubtype="1" fill="hold" grpId="0" nodeType="afterEffect">
                                  <p:stCondLst>
                                    <p:cond delay="0"/>
                                  </p:stCondLst>
                                  <p:childTnLst>
                                    <p:set>
                                      <p:cBhvr>
                                        <p:cTn id="30" dur="1" fill="hold">
                                          <p:stCondLst>
                                            <p:cond delay="0"/>
                                          </p:stCondLst>
                                        </p:cTn>
                                        <p:tgtEl>
                                          <p:spTgt spid="242"/>
                                        </p:tgtEl>
                                        <p:attrNameLst>
                                          <p:attrName>style.visibility</p:attrName>
                                        </p:attrNameLst>
                                      </p:cBhvr>
                                      <p:to>
                                        <p:strVal val="visible"/>
                                      </p:to>
                                    </p:set>
                                    <p:animEffect transition="in" filter="wheel(1)">
                                      <p:cBhvr>
                                        <p:cTn id="31" dur="2000"/>
                                        <p:tgtEl>
                                          <p:spTgt spid="242"/>
                                        </p:tgtEl>
                                      </p:cBhvr>
                                    </p:animEffect>
                                  </p:childTnLst>
                                </p:cTn>
                              </p:par>
                            </p:childTnLst>
                          </p:cTn>
                        </p:par>
                        <p:par>
                          <p:cTn id="32" fill="hold">
                            <p:stCondLst>
                              <p:cond delay="8000"/>
                            </p:stCondLst>
                            <p:childTnLst>
                              <p:par>
                                <p:cTn id="33" presetID="21" presetClass="entr" presetSubtype="1" fill="hold" grpId="0" nodeType="afterEffect">
                                  <p:stCondLst>
                                    <p:cond delay="0"/>
                                  </p:stCondLst>
                                  <p:childTnLst>
                                    <p:set>
                                      <p:cBhvr>
                                        <p:cTn id="34" dur="1" fill="hold">
                                          <p:stCondLst>
                                            <p:cond delay="0"/>
                                          </p:stCondLst>
                                        </p:cTn>
                                        <p:tgtEl>
                                          <p:spTgt spid="244"/>
                                        </p:tgtEl>
                                        <p:attrNameLst>
                                          <p:attrName>style.visibility</p:attrName>
                                        </p:attrNameLst>
                                      </p:cBhvr>
                                      <p:to>
                                        <p:strVal val="visible"/>
                                      </p:to>
                                    </p:set>
                                    <p:animEffect transition="in" filter="wheel(1)">
                                      <p:cBhvr>
                                        <p:cTn id="35" dur="2000"/>
                                        <p:tgtEl>
                                          <p:spTgt spid="244"/>
                                        </p:tgtEl>
                                      </p:cBhvr>
                                    </p:animEffect>
                                  </p:childTnLst>
                                </p:cTn>
                              </p:par>
                            </p:childTnLst>
                          </p:cTn>
                        </p:par>
                        <p:par>
                          <p:cTn id="36" fill="hold">
                            <p:stCondLst>
                              <p:cond delay="10000"/>
                            </p:stCondLst>
                            <p:childTnLst>
                              <p:par>
                                <p:cTn id="37" presetID="1" presetClass="entr" presetSubtype="0" fill="hold" grpId="0" nodeType="afterEffect">
                                  <p:stCondLst>
                                    <p:cond delay="0"/>
                                  </p:stCondLst>
                                  <p:childTnLst>
                                    <p:set>
                                      <p:cBhvr>
                                        <p:cTn id="38" dur="1" fill="hold">
                                          <p:stCondLst>
                                            <p:cond delay="0"/>
                                          </p:stCondLst>
                                        </p:cTn>
                                        <p:tgtEl>
                                          <p:spTgt spid="67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39" grpId="0"/>
      <p:bldP spid="240" grpId="0" animBg="1"/>
      <p:bldP spid="241" grpId="0" animBg="1"/>
      <p:bldP spid="242" grpId="0" animBg="1"/>
      <p:bldP spid="243" grpId="0" animBg="1"/>
      <p:bldP spid="244" grpId="0" animBg="1"/>
      <p:bldP spid="675" grpId="0"/>
      <p:bldP spid="176" grpId="0"/>
      <p:bldP spid="1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080"/>
            <a:ext cx="7886700" cy="815492"/>
          </a:xfrm>
        </p:spPr>
        <p:txBody>
          <a:bodyPr>
            <a:normAutofit/>
          </a:bodyPr>
          <a:lstStyle/>
          <a:p>
            <a:pPr algn="ctr"/>
            <a:r>
              <a:rPr lang="en-US" sz="3600" dirty="0" smtClean="0"/>
              <a:t>Purpose of the local church</a:t>
            </a:r>
            <a:endParaRPr lang="en-US" sz="3600" dirty="0"/>
          </a:p>
        </p:txBody>
      </p:sp>
      <p:sp>
        <p:nvSpPr>
          <p:cNvPr id="6" name="Content Placeholder 2"/>
          <p:cNvSpPr>
            <a:spLocks noGrp="1"/>
          </p:cNvSpPr>
          <p:nvPr>
            <p:ph idx="1"/>
          </p:nvPr>
        </p:nvSpPr>
        <p:spPr>
          <a:xfrm>
            <a:off x="482157" y="1030144"/>
            <a:ext cx="8179684" cy="4178461"/>
          </a:xfrm>
        </p:spPr>
        <p:txBody>
          <a:bodyPr>
            <a:normAutofit/>
          </a:bodyPr>
          <a:lstStyle/>
          <a:p>
            <a:pPr marL="0">
              <a:lnSpc>
                <a:spcPct val="100000"/>
              </a:lnSpc>
              <a:spcBef>
                <a:spcPts val="0"/>
              </a:spcBef>
            </a:pPr>
            <a:r>
              <a:rPr lang="en-US" sz="3200" dirty="0" smtClean="0"/>
              <a:t>Ephesians 4:11-16</a:t>
            </a:r>
          </a:p>
        </p:txBody>
      </p:sp>
    </p:spTree>
    <p:extLst>
      <p:ext uri="{BB962C8B-B14F-4D97-AF65-F5344CB8AC3E}">
        <p14:creationId xmlns:p14="http://schemas.microsoft.com/office/powerpoint/2010/main" val="9210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599" y="151180"/>
            <a:ext cx="8822802" cy="6555641"/>
          </a:xfrm>
          <a:prstGeom prst="rect">
            <a:avLst/>
          </a:prstGeom>
          <a:noFill/>
        </p:spPr>
        <p:txBody>
          <a:bodyPr wrap="square" rtlCol="0">
            <a:spAutoFit/>
          </a:bodyPr>
          <a:lstStyle/>
          <a:p>
            <a:pPr algn="just"/>
            <a:r>
              <a:rPr lang="en-US" sz="2700" dirty="0">
                <a:solidFill>
                  <a:prstClr val="white"/>
                </a:solidFill>
              </a:rPr>
              <a:t>And He gave some as apostles, and some as prophets, and some as evangelists, and some as pastors and teachers, for the equipping of the saints for the work of service, to the building up of the body of Christ; until we all attain to the unity of the faith, and of the knowledge of the Son of God, to a mature man, to the measure of the stature which belongs to the fullness of Christ. As a result, we are no longer to be children, tossed here and there by waves and carried about by every wind of doctrine, by the trickery of men, by craftiness in deceitful scheming; but speaking the truth in love, we are to grow up in all aspects into Him who is the head, even Christ, from whom the whole body, being fitted and held together by what every joint supplies, according to the proper working of each individual part, causes the growth of the body for the building up of itself in love. </a:t>
            </a:r>
            <a:r>
              <a:rPr lang="en-US" sz="2700" i="1" dirty="0">
                <a:solidFill>
                  <a:prstClr val="white"/>
                </a:solidFill>
              </a:rPr>
              <a:t>(Ephesians 4:11-16)</a:t>
            </a:r>
          </a:p>
        </p:txBody>
      </p:sp>
      <p:cxnSp>
        <p:nvCxnSpPr>
          <p:cNvPr id="5" name="Straight Connector 4"/>
          <p:cNvCxnSpPr/>
          <p:nvPr/>
        </p:nvCxnSpPr>
        <p:spPr>
          <a:xfrm>
            <a:off x="8437944" y="995423"/>
            <a:ext cx="43983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0599" y="1412111"/>
            <a:ext cx="758286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009681" y="1423686"/>
            <a:ext cx="86810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43068" y="1817225"/>
            <a:ext cx="4791919"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82633" y="5150734"/>
            <a:ext cx="4595149"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3068" y="5532699"/>
            <a:ext cx="348398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930815" y="5972537"/>
            <a:ext cx="39469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43068" y="6354501"/>
            <a:ext cx="3692324" cy="1350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52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080"/>
            <a:ext cx="7886700" cy="815492"/>
          </a:xfrm>
        </p:spPr>
        <p:txBody>
          <a:bodyPr>
            <a:normAutofit/>
          </a:bodyPr>
          <a:lstStyle/>
          <a:p>
            <a:pPr algn="ctr"/>
            <a:r>
              <a:rPr lang="en-US" sz="3600" dirty="0" smtClean="0"/>
              <a:t>Purpose of the local church</a:t>
            </a:r>
            <a:endParaRPr lang="en-US" sz="3600" dirty="0"/>
          </a:p>
        </p:txBody>
      </p:sp>
      <p:sp>
        <p:nvSpPr>
          <p:cNvPr id="3" name="Content Placeholder 2"/>
          <p:cNvSpPr>
            <a:spLocks noGrp="1"/>
          </p:cNvSpPr>
          <p:nvPr>
            <p:ph idx="1"/>
          </p:nvPr>
        </p:nvSpPr>
        <p:spPr>
          <a:xfrm>
            <a:off x="482157" y="1030144"/>
            <a:ext cx="8179684" cy="4178461"/>
          </a:xfrm>
        </p:spPr>
        <p:txBody>
          <a:bodyPr>
            <a:normAutofit/>
          </a:bodyPr>
          <a:lstStyle/>
          <a:p>
            <a:pPr marL="0">
              <a:lnSpc>
                <a:spcPct val="100000"/>
              </a:lnSpc>
              <a:spcBef>
                <a:spcPts val="0"/>
              </a:spcBef>
            </a:pPr>
            <a:r>
              <a:rPr lang="en-US" sz="3200" dirty="0" smtClean="0"/>
              <a:t>Ephesians 4:7-13</a:t>
            </a:r>
          </a:p>
          <a:p>
            <a:pPr marL="457200" lvl="2">
              <a:lnSpc>
                <a:spcPct val="100000"/>
              </a:lnSpc>
              <a:spcBef>
                <a:spcPts val="0"/>
              </a:spcBef>
            </a:pPr>
            <a:r>
              <a:rPr lang="en-US" sz="2800" i="1" dirty="0" smtClean="0"/>
              <a:t>“for the equipping of the saints for the work of ministry, to the building up of the body of Christ.”</a:t>
            </a:r>
          </a:p>
          <a:p>
            <a:pPr marL="0">
              <a:lnSpc>
                <a:spcPct val="150000"/>
              </a:lnSpc>
              <a:spcBef>
                <a:spcPts val="0"/>
              </a:spcBef>
            </a:pPr>
            <a:r>
              <a:rPr lang="en-US" sz="3200" dirty="0" smtClean="0"/>
              <a:t>1 Corinthians 14</a:t>
            </a:r>
          </a:p>
        </p:txBody>
      </p:sp>
    </p:spTree>
    <p:extLst>
      <p:ext uri="{BB962C8B-B14F-4D97-AF65-F5344CB8AC3E}">
        <p14:creationId xmlns:p14="http://schemas.microsoft.com/office/powerpoint/2010/main" val="2678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599" y="209054"/>
            <a:ext cx="8822802" cy="6324808"/>
          </a:xfrm>
          <a:prstGeom prst="rect">
            <a:avLst/>
          </a:prstGeom>
          <a:noFill/>
        </p:spPr>
        <p:txBody>
          <a:bodyPr wrap="square" rtlCol="0">
            <a:spAutoFit/>
          </a:bodyPr>
          <a:lstStyle/>
          <a:p>
            <a:pPr algn="just"/>
            <a:r>
              <a:rPr lang="en-US" sz="2700" dirty="0">
                <a:solidFill>
                  <a:prstClr val="white"/>
                </a:solidFill>
              </a:rPr>
              <a:t>One who speaks in a tongue edifies himself; but one who prophesies edifies the church. Now I wish that you all spoke in tongues, but even more that you would prophesy; and greater is one who prophesies than one who speaks in tongues, unless he interprets, so that the church may receive edifying. </a:t>
            </a:r>
            <a:r>
              <a:rPr lang="mr-IN" sz="2700" dirty="0">
                <a:solidFill>
                  <a:prstClr val="white"/>
                </a:solidFill>
              </a:rPr>
              <a:t>…</a:t>
            </a:r>
            <a:r>
              <a:rPr lang="en-US" sz="2700" dirty="0">
                <a:solidFill>
                  <a:prstClr val="white"/>
                </a:solidFill>
              </a:rPr>
              <a:t> So also you, since you are zealous of spiritual gifts, seek to abound for the edification of the church. </a:t>
            </a:r>
            <a:r>
              <a:rPr lang="mr-IN" sz="2700" dirty="0">
                <a:solidFill>
                  <a:prstClr val="white"/>
                </a:solidFill>
              </a:rPr>
              <a:t>…</a:t>
            </a:r>
            <a:r>
              <a:rPr lang="en-US" sz="2700" dirty="0">
                <a:solidFill>
                  <a:prstClr val="white"/>
                </a:solidFill>
              </a:rPr>
              <a:t> For you are giving thanks well enough, but the other person is not edified. I thank God, I speak in tongues more than you all; however, in the church I desire to speak five words with my mind so that I may instruct others also, rather than ten thousand words in a tongue. </a:t>
            </a:r>
            <a:r>
              <a:rPr lang="mr-IN" sz="2700" dirty="0">
                <a:solidFill>
                  <a:prstClr val="white"/>
                </a:solidFill>
              </a:rPr>
              <a:t>…</a:t>
            </a:r>
            <a:r>
              <a:rPr lang="en-US" sz="2700" dirty="0">
                <a:solidFill>
                  <a:prstClr val="white"/>
                </a:solidFill>
              </a:rPr>
              <a:t> What is the outcome then, brethren? When you assemble, each one has a psalm, has a teaching, has a revelation, has a tongue, has an interpretation. Let all things be done for edification. </a:t>
            </a:r>
            <a:r>
              <a:rPr lang="en-US" sz="2700" i="1" dirty="0">
                <a:solidFill>
                  <a:prstClr val="white"/>
                </a:solidFill>
              </a:rPr>
              <a:t>(1 Corinthians 14)</a:t>
            </a:r>
          </a:p>
        </p:txBody>
      </p:sp>
      <p:cxnSp>
        <p:nvCxnSpPr>
          <p:cNvPr id="4" name="Straight Connector 3"/>
          <p:cNvCxnSpPr/>
          <p:nvPr/>
        </p:nvCxnSpPr>
        <p:spPr>
          <a:xfrm flipV="1">
            <a:off x="1828800" y="1053296"/>
            <a:ext cx="2465408"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229337" y="2291787"/>
            <a:ext cx="5532698"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870784" y="2696902"/>
            <a:ext cx="9375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3068" y="3113590"/>
            <a:ext cx="563687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801532" y="4352081"/>
            <a:ext cx="105329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43068" y="4757195"/>
            <a:ext cx="2673752"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03128" y="6030410"/>
            <a:ext cx="173620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43068" y="6412375"/>
            <a:ext cx="3148314" cy="1157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09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080"/>
            <a:ext cx="7886700" cy="815492"/>
          </a:xfrm>
        </p:spPr>
        <p:txBody>
          <a:bodyPr>
            <a:normAutofit/>
          </a:bodyPr>
          <a:lstStyle/>
          <a:p>
            <a:pPr algn="ctr"/>
            <a:r>
              <a:rPr lang="en-US" sz="3600" dirty="0" smtClean="0"/>
              <a:t>Purpose of the local church</a:t>
            </a:r>
            <a:endParaRPr lang="en-US" sz="3600" dirty="0"/>
          </a:p>
        </p:txBody>
      </p:sp>
      <p:sp>
        <p:nvSpPr>
          <p:cNvPr id="3" name="Content Placeholder 2"/>
          <p:cNvSpPr>
            <a:spLocks noGrp="1"/>
          </p:cNvSpPr>
          <p:nvPr>
            <p:ph idx="1"/>
          </p:nvPr>
        </p:nvSpPr>
        <p:spPr>
          <a:xfrm>
            <a:off x="482157" y="1030144"/>
            <a:ext cx="8179684" cy="4178461"/>
          </a:xfrm>
        </p:spPr>
        <p:txBody>
          <a:bodyPr>
            <a:normAutofit/>
          </a:bodyPr>
          <a:lstStyle/>
          <a:p>
            <a:pPr marL="0">
              <a:lnSpc>
                <a:spcPct val="100000"/>
              </a:lnSpc>
              <a:spcBef>
                <a:spcPts val="0"/>
              </a:spcBef>
            </a:pPr>
            <a:r>
              <a:rPr lang="en-US" sz="3200" dirty="0" smtClean="0"/>
              <a:t>Ephesians 4:7-13</a:t>
            </a:r>
          </a:p>
          <a:p>
            <a:pPr marL="457200" lvl="2">
              <a:lnSpc>
                <a:spcPct val="100000"/>
              </a:lnSpc>
              <a:spcBef>
                <a:spcPts val="0"/>
              </a:spcBef>
            </a:pPr>
            <a:r>
              <a:rPr lang="en-US" sz="2800" i="1" dirty="0" smtClean="0"/>
              <a:t>“for the equipping of the saints for the work of ministry, to the building up of the body of Christ.”</a:t>
            </a:r>
          </a:p>
          <a:p>
            <a:pPr marL="0">
              <a:lnSpc>
                <a:spcPct val="150000"/>
              </a:lnSpc>
              <a:spcBef>
                <a:spcPts val="0"/>
              </a:spcBef>
            </a:pPr>
            <a:r>
              <a:rPr lang="en-US" sz="3200" dirty="0" smtClean="0"/>
              <a:t>1 Corinthians 14</a:t>
            </a:r>
          </a:p>
          <a:p>
            <a:pPr marL="457200" lvl="2">
              <a:lnSpc>
                <a:spcPct val="150000"/>
              </a:lnSpc>
              <a:spcBef>
                <a:spcPts val="0"/>
              </a:spcBef>
            </a:pPr>
            <a:r>
              <a:rPr lang="en-US" sz="2800" i="1" dirty="0" smtClean="0"/>
              <a:t>“Let all things be done for edification.” </a:t>
            </a:r>
          </a:p>
          <a:p>
            <a:pPr marL="0">
              <a:lnSpc>
                <a:spcPct val="150000"/>
              </a:lnSpc>
              <a:spcBef>
                <a:spcPts val="0"/>
              </a:spcBef>
            </a:pPr>
            <a:r>
              <a:rPr lang="en-US" sz="3200" dirty="0" smtClean="0"/>
              <a:t>Hebrews 10:24-25</a:t>
            </a:r>
          </a:p>
        </p:txBody>
      </p:sp>
    </p:spTree>
    <p:extLst>
      <p:ext uri="{BB962C8B-B14F-4D97-AF65-F5344CB8AC3E}">
        <p14:creationId xmlns:p14="http://schemas.microsoft.com/office/powerpoint/2010/main" val="129057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667" y="682094"/>
            <a:ext cx="8404667" cy="5493812"/>
          </a:xfrm>
          <a:prstGeom prst="rect">
            <a:avLst/>
          </a:prstGeom>
          <a:noFill/>
        </p:spPr>
        <p:txBody>
          <a:bodyPr wrap="square" rtlCol="0">
            <a:spAutoFit/>
          </a:bodyPr>
          <a:lstStyle/>
          <a:p>
            <a:pPr algn="just"/>
            <a:r>
              <a:rPr lang="en-US" sz="2700" dirty="0">
                <a:solidFill>
                  <a:prstClr val="white"/>
                </a:solidFill>
              </a:rPr>
              <a:t>Therefore, brethren, since we have confidence to enter the holy place by the blood of Jesus, by a new and living way which He inaugurated for us through the veil, that is, His flesh, and since we have a great priest over the house of God, let us draw near with a sincere heart in full assurance of faith, having our hearts sprinkled clean from an evil conscience and our bodies washed with pure water. Let us hold fast the confession of our hope without wavering, for He who promised is faithful; and let us consider how to stir up one another to love and good deeds, not forsaking our own assembling together, as is the habit of some, but encouraging one another; and all the more as you see the day drawing near. </a:t>
            </a:r>
            <a:r>
              <a:rPr lang="en-US" sz="2700" i="1" dirty="0">
                <a:solidFill>
                  <a:prstClr val="white"/>
                </a:solidFill>
              </a:rPr>
              <a:t>(Hebrews 10:19-25)</a:t>
            </a:r>
          </a:p>
        </p:txBody>
      </p:sp>
      <p:cxnSp>
        <p:nvCxnSpPr>
          <p:cNvPr id="4" name="Straight Connector 3"/>
          <p:cNvCxnSpPr/>
          <p:nvPr/>
        </p:nvCxnSpPr>
        <p:spPr>
          <a:xfrm flipV="1">
            <a:off x="5098942" y="4409954"/>
            <a:ext cx="3528121" cy="706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50886" y="4819973"/>
            <a:ext cx="5602869" cy="667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098" y="5220182"/>
            <a:ext cx="284737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8670" y="5648446"/>
            <a:ext cx="356500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04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390</TotalTime>
  <Words>792</Words>
  <Application>Microsoft Macintosh PowerPoint</Application>
  <PresentationFormat>On-screen Show (4:3)</PresentationFormat>
  <Paragraphs>40</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Calibri</vt:lpstr>
      <vt:lpstr>Calibri Light</vt:lpstr>
      <vt:lpstr>Mangal</vt:lpstr>
      <vt:lpstr>Arial</vt:lpstr>
      <vt:lpstr>Office Theme</vt:lpstr>
      <vt:lpstr>1_Office Theme</vt:lpstr>
      <vt:lpstr>Biblical Church</vt:lpstr>
      <vt:lpstr>Biblical Church</vt:lpstr>
      <vt:lpstr>PowerPoint Presentation</vt:lpstr>
      <vt:lpstr>Purpose of the local church</vt:lpstr>
      <vt:lpstr>PowerPoint Presentation</vt:lpstr>
      <vt:lpstr>Purpose of the local church</vt:lpstr>
      <vt:lpstr>PowerPoint Presentation</vt:lpstr>
      <vt:lpstr>Purpose of the local church</vt:lpstr>
      <vt:lpstr>PowerPoint Presentation</vt:lpstr>
      <vt:lpstr>Purpose of the local church</vt:lpstr>
      <vt:lpstr>PowerPoint Presentation</vt:lpstr>
      <vt:lpstr>Biblical Church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Church</dc:title>
  <dc:creator>Microsoft Office User</dc:creator>
  <cp:lastModifiedBy>Microsoft Office User</cp:lastModifiedBy>
  <cp:revision>13</cp:revision>
  <dcterms:created xsi:type="dcterms:W3CDTF">2019-02-16T16:56:57Z</dcterms:created>
  <dcterms:modified xsi:type="dcterms:W3CDTF">2019-03-03T03:40:39Z</dcterms:modified>
</cp:coreProperties>
</file>