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2"/>
  </p:handoutMasterIdLst>
  <p:sldIdLst>
    <p:sldId id="302" r:id="rId2"/>
    <p:sldId id="299" r:id="rId3"/>
    <p:sldId id="303" r:id="rId4"/>
    <p:sldId id="256" r:id="rId5"/>
    <p:sldId id="266" r:id="rId6"/>
    <p:sldId id="304" r:id="rId7"/>
    <p:sldId id="277" r:id="rId8"/>
    <p:sldId id="291" r:id="rId9"/>
    <p:sldId id="305" r:id="rId10"/>
    <p:sldId id="300" r:id="rId11"/>
    <p:sldId id="295" r:id="rId12"/>
    <p:sldId id="306" r:id="rId13"/>
    <p:sldId id="307" r:id="rId14"/>
    <p:sldId id="273" r:id="rId15"/>
    <p:sldId id="264" r:id="rId16"/>
    <p:sldId id="263" r:id="rId17"/>
    <p:sldId id="258" r:id="rId18"/>
    <p:sldId id="276" r:id="rId19"/>
    <p:sldId id="290" r:id="rId20"/>
    <p:sldId id="301" r:id="rId21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297"/>
    <p:restoredTop sz="94667"/>
  </p:normalViewPr>
  <p:slideViewPr>
    <p:cSldViewPr snapToGrid="0" snapToObjects="1">
      <p:cViewPr varScale="1">
        <p:scale>
          <a:sx n="78" d="100"/>
          <a:sy n="78" d="100"/>
        </p:scale>
        <p:origin x="168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7720C-5F95-DE4E-B1A9-0C7DC20BB5C2}" type="datetimeFigureOut">
              <a:rPr lang="en-US" smtClean="0"/>
              <a:t>3/27/19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ABEF7-5EC3-F843-84B4-1DC2D0F18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91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01" y="1449148"/>
            <a:ext cx="7929000" cy="2971051"/>
          </a:xfrm>
        </p:spPr>
        <p:txBody>
          <a:bodyPr/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5280847"/>
            <a:ext cx="7929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800600"/>
            <a:ext cx="7921064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500" y="5367338"/>
            <a:ext cx="7921064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73773" y="1081456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239" y="1238502"/>
            <a:ext cx="4420380" cy="2645912"/>
          </a:xfrm>
        </p:spPr>
        <p:txBody>
          <a:bodyPr anchor="b"/>
          <a:lstStyle>
            <a:lvl1pPr algn="l">
              <a:defRPr sz="315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3" y="4443681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680982" y="1081457"/>
            <a:ext cx="28575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4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7" y="2435958"/>
            <a:ext cx="3286891" cy="2007789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7000" y="2286001"/>
            <a:ext cx="3660225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9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6" y="586171"/>
            <a:ext cx="1871093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01" y="446089"/>
            <a:ext cx="4958655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7"/>
            <a:ext cx="7915931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2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2951396"/>
            <a:ext cx="7921064" cy="1468800"/>
          </a:xfrm>
        </p:spPr>
        <p:txBody>
          <a:bodyPr anchor="b"/>
          <a:lstStyle>
            <a:lvl1pPr algn="r">
              <a:defRPr sz="36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5281202"/>
            <a:ext cx="7921064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034" y="2222288"/>
            <a:ext cx="3889405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62" y="2222287"/>
            <a:ext cx="3895937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46" y="2174875"/>
            <a:ext cx="389239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47" y="2751139"/>
            <a:ext cx="3892392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62" y="2174875"/>
            <a:ext cx="389593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62" y="2751139"/>
            <a:ext cx="3895937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4" y="446088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4" y="446088"/>
            <a:ext cx="2660650" cy="161839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446089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4" y="2260739"/>
            <a:ext cx="2660650" cy="360031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46" y="727523"/>
            <a:ext cx="3639741" cy="1617163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05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046" y="2344684"/>
            <a:ext cx="3639741" cy="3516365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8" y="6041363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3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9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2184402"/>
            <a:ext cx="7922464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36" y="6041363"/>
            <a:ext cx="648324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00969" y="6041363"/>
            <a:ext cx="100778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3/27/19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8749" y="5915889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5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 with a Friend to Fill in the Blanks: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644" y="2259811"/>
            <a:ext cx="6642710" cy="3546661"/>
          </a:xfrm>
        </p:spPr>
        <p:txBody>
          <a:bodyPr anchor="t">
            <a:noAutofit/>
          </a:bodyPr>
          <a:lstStyle/>
          <a:p>
            <a:pPr marL="125413" indent="-125413">
              <a:buNone/>
            </a:pPr>
            <a:r>
              <a:rPr lang="en-US" sz="3200" b="1" dirty="0" smtClean="0"/>
              <a:t> </a:t>
            </a:r>
            <a:r>
              <a:rPr lang="en-US" sz="3600" b="1" dirty="0" smtClean="0"/>
              <a:t>Romans 1-4</a:t>
            </a:r>
            <a:r>
              <a:rPr lang="en-US" sz="3600" b="1" dirty="0" smtClean="0"/>
              <a:t>: </a:t>
            </a:r>
            <a:r>
              <a:rPr lang="en-US" sz="3600" dirty="0" smtClean="0"/>
              <a:t>The gospel </a:t>
            </a:r>
            <a:r>
              <a:rPr lang="en-US" sz="3600" i="1" dirty="0" smtClean="0"/>
              <a:t>reveals God’s </a:t>
            </a:r>
            <a:r>
              <a:rPr lang="en-US" sz="3600" i="1" dirty="0" smtClean="0"/>
              <a:t>_____________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pPr marL="514350" indent="-514350"/>
            <a:r>
              <a:rPr lang="en-US" sz="3200" b="1" dirty="0" smtClean="0">
                <a:solidFill>
                  <a:schemeClr val="tx2"/>
                </a:solidFill>
              </a:rPr>
              <a:t>1:18-3:20: </a:t>
            </a:r>
            <a:r>
              <a:rPr lang="en-US" sz="3200" dirty="0" smtClean="0">
                <a:solidFill>
                  <a:schemeClr val="tx2"/>
                </a:solidFill>
              </a:rPr>
              <a:t>The gospel </a:t>
            </a:r>
            <a:r>
              <a:rPr lang="en-US" sz="3200" i="1" dirty="0" smtClean="0">
                <a:solidFill>
                  <a:schemeClr val="tx2"/>
                </a:solidFill>
              </a:rPr>
              <a:t>reveals God’s </a:t>
            </a:r>
            <a:r>
              <a:rPr lang="en-US" sz="3200" i="1" dirty="0" smtClean="0">
                <a:solidFill>
                  <a:schemeClr val="tx2"/>
                </a:solidFill>
              </a:rPr>
              <a:t>_________ ___________</a:t>
            </a:r>
            <a:r>
              <a:rPr lang="en-US" sz="3200" dirty="0" smtClean="0">
                <a:solidFill>
                  <a:schemeClr val="tx2"/>
                </a:solidFill>
              </a:rPr>
              <a:t>.</a:t>
            </a:r>
            <a:endParaRPr lang="en-US" sz="3200" dirty="0" smtClean="0">
              <a:solidFill>
                <a:schemeClr val="tx2"/>
              </a:solidFill>
            </a:endParaRPr>
          </a:p>
          <a:p>
            <a:pPr marL="514350" indent="-514350"/>
            <a:r>
              <a:rPr lang="en-US" sz="3200" b="1" dirty="0" smtClean="0">
                <a:solidFill>
                  <a:schemeClr val="tx2"/>
                </a:solidFill>
              </a:rPr>
              <a:t>3:21-4:25: </a:t>
            </a:r>
            <a:r>
              <a:rPr lang="en-US" sz="3200" dirty="0" smtClean="0">
                <a:solidFill>
                  <a:schemeClr val="tx2"/>
                </a:solidFill>
              </a:rPr>
              <a:t>The gospel </a:t>
            </a:r>
            <a:r>
              <a:rPr lang="en-US" sz="3200" i="1" dirty="0" smtClean="0">
                <a:solidFill>
                  <a:schemeClr val="tx2"/>
                </a:solidFill>
              </a:rPr>
              <a:t>reveals God’s </a:t>
            </a:r>
            <a:r>
              <a:rPr lang="en-US" sz="3200" i="1" dirty="0" smtClean="0">
                <a:solidFill>
                  <a:schemeClr val="tx2"/>
                </a:solidFill>
              </a:rPr>
              <a:t>_________ ____________</a:t>
            </a:r>
            <a:r>
              <a:rPr lang="en-US" sz="3200" dirty="0" smtClean="0">
                <a:solidFill>
                  <a:schemeClr val="tx2"/>
                </a:solidFill>
              </a:rPr>
              <a:t>.</a:t>
            </a:r>
            <a:endParaRPr lang="en-US" sz="32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85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8116370" cy="970450"/>
          </a:xfrm>
        </p:spPr>
        <p:txBody>
          <a:bodyPr/>
          <a:lstStyle/>
          <a:p>
            <a:r>
              <a:rPr lang="en-US" dirty="0" smtClean="0"/>
              <a:t>How then was it credited? </a:t>
            </a:r>
            <a:r>
              <a:rPr lang="en-US" dirty="0" smtClean="0"/>
              <a:t>(Romans 4:9-15)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3364301"/>
            <a:ext cx="7921625" cy="3257069"/>
          </a:xfrm>
        </p:spPr>
        <p:txBody>
          <a:bodyPr anchor="t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/>
              <a:t>Before circumcision (4:9-12)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050" dirty="0" smtClean="0"/>
              <a:t>Not model Jew, but model faithful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050" dirty="0" smtClean="0"/>
              <a:t>A model uncircumcised can </a:t>
            </a:r>
            <a:r>
              <a:rPr lang="en-US" sz="3200" dirty="0" smtClean="0"/>
              <a:t>follow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350" dirty="0" smtClean="0"/>
              <a:t>Before the Law of Moses (4:13-15)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/>
              <a:t>If thru Law, promise means nothing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/>
              <a:t>If thru Law, it brings wrath (see 3:20)</a:t>
            </a:r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06307" y="2290720"/>
            <a:ext cx="8131386" cy="1053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“Abraham believed God, and it was credited to him </a:t>
            </a:r>
            <a:r>
              <a:rPr lang="en-US" sz="2800" smtClean="0"/>
              <a:t>as righteousness.” (Genesis 15:6)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298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8116370" cy="970450"/>
          </a:xfrm>
        </p:spPr>
        <p:txBody>
          <a:bodyPr/>
          <a:lstStyle/>
          <a:p>
            <a:r>
              <a:rPr lang="en-US" dirty="0" smtClean="0"/>
              <a:t>Grew Strong in Faith (Romans </a:t>
            </a:r>
            <a:r>
              <a:rPr lang="en-US" dirty="0" smtClean="0"/>
              <a:t>4:16-25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2234349"/>
            <a:ext cx="8877300" cy="3368232"/>
          </a:xfrm>
        </p:spPr>
        <p:txBody>
          <a:bodyPr anchor="t">
            <a:noAutofit/>
          </a:bodyPr>
          <a:lstStyle/>
          <a:p>
            <a:pPr marL="465138" indent="-465138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/>
              <a:t>Genesis 12 </a:t>
            </a:r>
            <a:r>
              <a:rPr lang="mr-IN" sz="3200" dirty="0" smtClean="0"/>
              <a:t>–</a:t>
            </a:r>
            <a:r>
              <a:rPr lang="en-US" sz="3200" dirty="0" smtClean="0"/>
              <a:t> ‘I will bless’ </a:t>
            </a:r>
            <a:r>
              <a:rPr lang="en-US" sz="3200" i="1" dirty="0" smtClean="0"/>
              <a:t>(75 years old)</a:t>
            </a:r>
          </a:p>
          <a:p>
            <a:pPr marL="465138" indent="-465138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/>
              <a:t>Genesis 15 </a:t>
            </a:r>
            <a:r>
              <a:rPr lang="mr-IN" sz="3200" dirty="0" smtClean="0"/>
              <a:t>–</a:t>
            </a:r>
            <a:r>
              <a:rPr lang="en-US" sz="3200" dirty="0" smtClean="0"/>
              <a:t> ‘Abram believed God</a:t>
            </a:r>
            <a:r>
              <a:rPr lang="en-US" sz="3200" dirty="0" smtClean="0"/>
              <a:t>’</a:t>
            </a:r>
            <a:endParaRPr lang="en-US" sz="3200" dirty="0" smtClean="0"/>
          </a:p>
          <a:p>
            <a:pPr marL="765176" lvl="1" indent="-465138">
              <a:spcBef>
                <a:spcPts val="0"/>
              </a:spcBef>
              <a:spcAft>
                <a:spcPts val="0"/>
              </a:spcAft>
            </a:pPr>
            <a:r>
              <a:rPr lang="en-US" sz="3050" dirty="0" smtClean="0"/>
              <a:t>“so shall your descendants be”</a:t>
            </a:r>
            <a:endParaRPr lang="en-US" sz="3050" dirty="0" smtClean="0"/>
          </a:p>
          <a:p>
            <a:pPr marL="465138" indent="-465138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/>
              <a:t>Genesis 17 </a:t>
            </a:r>
            <a:r>
              <a:rPr lang="mr-IN" sz="3200" dirty="0" smtClean="0"/>
              <a:t>–</a:t>
            </a:r>
            <a:r>
              <a:rPr lang="en-US" sz="3200" dirty="0" smtClean="0"/>
              <a:t> Received circumcision </a:t>
            </a:r>
            <a:r>
              <a:rPr lang="en-US" sz="3200" i="1" dirty="0" smtClean="0"/>
              <a:t>(99)</a:t>
            </a:r>
          </a:p>
          <a:p>
            <a:pPr marL="765176" lvl="1" indent="-465138">
              <a:spcBef>
                <a:spcPts val="0"/>
              </a:spcBef>
              <a:spcAft>
                <a:spcPts val="0"/>
              </a:spcAft>
            </a:pPr>
            <a:r>
              <a:rPr lang="en-US" sz="2900" dirty="0"/>
              <a:t>N</a:t>
            </a:r>
            <a:r>
              <a:rPr lang="en-US" sz="2900" dirty="0" smtClean="0"/>
              <a:t>amed changed to Abraham</a:t>
            </a:r>
          </a:p>
          <a:p>
            <a:pPr marL="765176" lvl="1" indent="-465138">
              <a:spcBef>
                <a:spcPts val="0"/>
              </a:spcBef>
              <a:spcAft>
                <a:spcPts val="0"/>
              </a:spcAft>
            </a:pPr>
            <a:r>
              <a:rPr lang="en-US" sz="2900" dirty="0" smtClean="0"/>
              <a:t>“father of many nations”</a:t>
            </a:r>
          </a:p>
          <a:p>
            <a:pPr marL="765176" lvl="1" indent="-465138">
              <a:spcBef>
                <a:spcPts val="0"/>
              </a:spcBef>
              <a:spcAft>
                <a:spcPts val="0"/>
              </a:spcAft>
            </a:pPr>
            <a:r>
              <a:rPr lang="en-US" sz="2900" dirty="0" smtClean="0"/>
              <a:t>Child will come from Sarah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99957" y="5671593"/>
            <a:ext cx="8131386" cy="10532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“He did not waver in unbelief but grew strong in faith, giving glory to God</a:t>
            </a:r>
            <a:r>
              <a:rPr lang="en-US" sz="2800" smtClean="0">
                <a:solidFill>
                  <a:schemeClr val="bg1"/>
                </a:solidFill>
              </a:rPr>
              <a:t>.” (Romans 4:20)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8116370" cy="970450"/>
          </a:xfrm>
        </p:spPr>
        <p:txBody>
          <a:bodyPr/>
          <a:lstStyle/>
          <a:p>
            <a:r>
              <a:rPr lang="en-US" dirty="0" smtClean="0"/>
              <a:t>Not for his sake only (Romans </a:t>
            </a:r>
            <a:r>
              <a:rPr lang="en-US" dirty="0" smtClean="0"/>
              <a:t>4:16-25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4226943"/>
            <a:ext cx="8877300" cy="2497946"/>
          </a:xfrm>
        </p:spPr>
        <p:txBody>
          <a:bodyPr anchor="t">
            <a:noAutofit/>
          </a:bodyPr>
          <a:lstStyle/>
          <a:p>
            <a:pPr marL="465138" indent="-465138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/>
              <a:t>Abraham:</a:t>
            </a:r>
          </a:p>
          <a:p>
            <a:pPr marL="765176" lvl="1" indent="-465138">
              <a:spcBef>
                <a:spcPts val="0"/>
              </a:spcBef>
              <a:spcAft>
                <a:spcPts val="0"/>
              </a:spcAft>
            </a:pPr>
            <a:r>
              <a:rPr lang="en-US" sz="3050" dirty="0" smtClean="0"/>
              <a:t>Receiving a land</a:t>
            </a:r>
          </a:p>
          <a:p>
            <a:pPr marL="765176" lvl="1" indent="-465138">
              <a:spcBef>
                <a:spcPts val="0"/>
              </a:spcBef>
              <a:spcAft>
                <a:spcPts val="0"/>
              </a:spcAft>
            </a:pPr>
            <a:r>
              <a:rPr lang="en-US" sz="3050" dirty="0" smtClean="0"/>
              <a:t>Having a child</a:t>
            </a:r>
          </a:p>
          <a:p>
            <a:pPr marL="765176" lvl="1" indent="-465138">
              <a:spcBef>
                <a:spcPts val="0"/>
              </a:spcBef>
              <a:spcAft>
                <a:spcPts val="0"/>
              </a:spcAft>
            </a:pPr>
            <a:r>
              <a:rPr lang="en-US" sz="3050" dirty="0" smtClean="0"/>
              <a:t>A nation from his body</a:t>
            </a:r>
          </a:p>
          <a:p>
            <a:pPr marL="765176" lvl="1" indent="-465138">
              <a:spcBef>
                <a:spcPts val="0"/>
              </a:spcBef>
              <a:spcAft>
                <a:spcPts val="0"/>
              </a:spcAft>
            </a:pPr>
            <a:r>
              <a:rPr lang="en-US" sz="3050" dirty="0" smtClean="0"/>
              <a:t>Isaac being sacrificed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99957" y="2303360"/>
            <a:ext cx="8131386" cy="17338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“God, who gives life to the dead and calls into being that which does not exist.” (Romans 4:17)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9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8116370" cy="970450"/>
          </a:xfrm>
        </p:spPr>
        <p:txBody>
          <a:bodyPr/>
          <a:lstStyle/>
          <a:p>
            <a:r>
              <a:rPr lang="en-US" dirty="0" smtClean="0"/>
              <a:t>Not for his sake only (Romans </a:t>
            </a:r>
            <a:r>
              <a:rPr lang="en-US" dirty="0" smtClean="0"/>
              <a:t>4:16-25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4226943"/>
            <a:ext cx="8877300" cy="2497946"/>
          </a:xfrm>
        </p:spPr>
        <p:txBody>
          <a:bodyPr anchor="t">
            <a:noAutofit/>
          </a:bodyPr>
          <a:lstStyle/>
          <a:p>
            <a:pPr marL="465138" indent="-465138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/>
              <a:t>Us:</a:t>
            </a:r>
          </a:p>
          <a:p>
            <a:pPr marL="765176" lvl="1" indent="-465138">
              <a:spcBef>
                <a:spcPts val="0"/>
              </a:spcBef>
              <a:spcAft>
                <a:spcPts val="0"/>
              </a:spcAft>
            </a:pPr>
            <a:r>
              <a:rPr lang="en-US" sz="3050" dirty="0" smtClean="0"/>
              <a:t>Resurrection of Christ</a:t>
            </a:r>
          </a:p>
          <a:p>
            <a:pPr marL="765176" lvl="1" indent="-465138">
              <a:spcBef>
                <a:spcPts val="0"/>
              </a:spcBef>
              <a:spcAft>
                <a:spcPts val="0"/>
              </a:spcAft>
            </a:pPr>
            <a:r>
              <a:rPr lang="en-US" sz="3050" dirty="0" smtClean="0"/>
              <a:t>A new nation, Jew and Gentile</a:t>
            </a:r>
          </a:p>
          <a:p>
            <a:pPr marL="765176" lvl="1" indent="-465138">
              <a:spcBef>
                <a:spcPts val="0"/>
              </a:spcBef>
              <a:spcAft>
                <a:spcPts val="0"/>
              </a:spcAft>
            </a:pPr>
            <a:r>
              <a:rPr lang="en-US" sz="3050" dirty="0" smtClean="0"/>
              <a:t>New person in Christ</a:t>
            </a:r>
          </a:p>
          <a:p>
            <a:pPr marL="765176" lvl="1" indent="-465138">
              <a:spcBef>
                <a:spcPts val="0"/>
              </a:spcBef>
              <a:spcAft>
                <a:spcPts val="0"/>
              </a:spcAft>
            </a:pPr>
            <a:r>
              <a:rPr lang="en-US" sz="3050" dirty="0" smtClean="0"/>
              <a:t>Our resurrection when Jesus returns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9957" y="2303360"/>
            <a:ext cx="8131386" cy="17338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“God, who gives life to the dead and calls into being that which does not exist.” (Romans 4:17)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41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today, are you able to</a:t>
            </a:r>
            <a:r>
              <a:rPr lang="mr-IN" dirty="0" smtClean="0"/>
              <a:t>…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455" y="2639682"/>
            <a:ext cx="8489091" cy="4094749"/>
          </a:xfrm>
        </p:spPr>
        <p:txBody>
          <a:bodyPr anchor="t">
            <a:noAutofit/>
          </a:bodyPr>
          <a:lstStyle/>
          <a:p>
            <a:pPr marL="466725" indent="-466725"/>
            <a:r>
              <a:rPr lang="en-US" sz="3200" dirty="0"/>
              <a:t>Quote Genesis 15:6 and explain 2 reasons it supports Paul’s argument.</a:t>
            </a:r>
          </a:p>
          <a:p>
            <a:pPr marL="466725" indent="-466725"/>
            <a:r>
              <a:rPr lang="en-US" sz="3200" dirty="0"/>
              <a:t>Define unilateral covenant and bilateral covenant.</a:t>
            </a:r>
          </a:p>
          <a:p>
            <a:pPr marL="466725" indent="-466725"/>
            <a:r>
              <a:rPr lang="en-US" sz="3200" dirty="0"/>
              <a:t>Identify what specifically Abraham </a:t>
            </a:r>
            <a:r>
              <a:rPr lang="en-US" sz="3200" dirty="0" smtClean="0"/>
              <a:t>(and we) believed </a:t>
            </a:r>
            <a:r>
              <a:rPr lang="en-US" sz="3200" dirty="0"/>
              <a:t>about </a:t>
            </a:r>
            <a:r>
              <a:rPr lang="en-US" sz="3200" dirty="0" smtClean="0"/>
              <a:t>God.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515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The Book of Romans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304" y="5280847"/>
            <a:ext cx="8281857" cy="633816"/>
          </a:xfrm>
        </p:spPr>
        <p:txBody>
          <a:bodyPr>
            <a:noAutofit/>
          </a:bodyPr>
          <a:lstStyle/>
          <a:p>
            <a:r>
              <a:rPr lang="en-US" sz="3200" b="1" u="sng" dirty="0" smtClean="0"/>
              <a:t>Next:</a:t>
            </a:r>
            <a:r>
              <a:rPr lang="en-US" sz="3200" b="1" dirty="0" smtClean="0"/>
              <a:t> </a:t>
            </a:r>
            <a:r>
              <a:rPr lang="en-US" sz="3200" dirty="0" smtClean="0"/>
              <a:t>Week </a:t>
            </a:r>
            <a:r>
              <a:rPr lang="en-US" sz="3200" dirty="0"/>
              <a:t>5</a:t>
            </a:r>
            <a:r>
              <a:rPr lang="en-US" sz="3200" dirty="0" smtClean="0"/>
              <a:t>, </a:t>
            </a:r>
            <a:r>
              <a:rPr lang="en-US" sz="3200" dirty="0" smtClean="0"/>
              <a:t>Romans </a:t>
            </a:r>
            <a:r>
              <a:rPr lang="en-US" sz="3200" dirty="0" smtClean="0"/>
              <a:t>5:1</a:t>
            </a:r>
            <a:r>
              <a:rPr lang="mr-IN" sz="3200" dirty="0" smtClean="0"/>
              <a:t>–</a:t>
            </a:r>
            <a:r>
              <a:rPr lang="en-US" sz="3200" dirty="0" smtClean="0"/>
              <a:t> 6:14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0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studying Romans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282" y="2152837"/>
            <a:ext cx="8669437" cy="449102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To </a:t>
            </a:r>
            <a:r>
              <a:rPr lang="en-US" sz="2800" b="1" dirty="0"/>
              <a:t>rejoice </a:t>
            </a:r>
            <a:r>
              <a:rPr lang="en-US" sz="2800" dirty="0"/>
              <a:t>in the brilliant plan of God—revealed in Scripture—to unite all peoples in Christ. </a:t>
            </a:r>
            <a:endParaRPr lang="en-US" sz="2800" dirty="0" smtClean="0"/>
          </a:p>
          <a:p>
            <a:r>
              <a:rPr lang="en-US" sz="2800" b="1" dirty="0" smtClean="0"/>
              <a:t>To </a:t>
            </a:r>
            <a:r>
              <a:rPr lang="en-US" sz="2800" b="1" dirty="0"/>
              <a:t>love </a:t>
            </a:r>
            <a:r>
              <a:rPr lang="en-US" sz="2800" dirty="0"/>
              <a:t>one another as brothers and sisters in spite of our differences.  </a:t>
            </a:r>
            <a:endParaRPr lang="en-US" sz="2800" dirty="0" smtClean="0"/>
          </a:p>
          <a:p>
            <a:r>
              <a:rPr lang="en-US" sz="2800" b="1" dirty="0" smtClean="0"/>
              <a:t>To </a:t>
            </a:r>
            <a:r>
              <a:rPr lang="en-US" sz="2800" b="1" dirty="0"/>
              <a:t>understand </a:t>
            </a:r>
            <a:r>
              <a:rPr lang="en-US" sz="2800" dirty="0"/>
              <a:t>the gospel and its power to save everyone who trusts in Jesus. </a:t>
            </a:r>
            <a:endParaRPr lang="en-US" sz="2800" dirty="0" smtClean="0"/>
          </a:p>
          <a:p>
            <a:r>
              <a:rPr lang="en-US" sz="2800" b="1" dirty="0" smtClean="0"/>
              <a:t>To </a:t>
            </a:r>
            <a:r>
              <a:rPr lang="en-US" sz="2800" b="1" dirty="0"/>
              <a:t>grow </a:t>
            </a:r>
            <a:r>
              <a:rPr lang="en-US" sz="2800" dirty="0"/>
              <a:t>in the obedience of faith regardless of the opposition we face here and now.</a:t>
            </a:r>
          </a:p>
        </p:txBody>
      </p:sp>
    </p:spTree>
    <p:extLst>
      <p:ext uri="{BB962C8B-B14F-4D97-AF65-F5344CB8AC3E}">
        <p14:creationId xmlns:p14="http://schemas.microsoft.com/office/powerpoint/2010/main" val="32237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Romans all about?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4561" y="2511707"/>
            <a:ext cx="4965540" cy="29168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Doctrine</a:t>
            </a:r>
          </a:p>
          <a:p>
            <a:pPr algn="ctr"/>
            <a:r>
              <a:rPr lang="en-US" sz="4400" dirty="0" err="1" smtClean="0"/>
              <a:t>ch.</a:t>
            </a:r>
            <a:r>
              <a:rPr lang="en-US" sz="4400" dirty="0" smtClean="0"/>
              <a:t> 1-11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5567422" y="2511707"/>
            <a:ext cx="3080794" cy="29168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Practice</a:t>
            </a:r>
          </a:p>
          <a:p>
            <a:pPr algn="ctr"/>
            <a:r>
              <a:rPr lang="en-US" sz="4400" dirty="0" err="1" smtClean="0">
                <a:solidFill>
                  <a:schemeClr val="bg1"/>
                </a:solidFill>
              </a:rPr>
              <a:t>ch.</a:t>
            </a:r>
            <a:r>
              <a:rPr lang="en-US" sz="4400" dirty="0" smtClean="0">
                <a:solidFill>
                  <a:schemeClr val="bg1"/>
                </a:solidFill>
              </a:rPr>
              <a:t> 12-15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386805" y="4641448"/>
            <a:ext cx="1689904" cy="682906"/>
          </a:xfrm>
          <a:prstGeom prst="rightArrow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1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Book of Romans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7990" y="2155639"/>
            <a:ext cx="6148020" cy="4570625"/>
          </a:xfrm>
        </p:spPr>
        <p:txBody>
          <a:bodyPr anchor="t">
            <a:noAutofit/>
          </a:bodyPr>
          <a:lstStyle/>
          <a:p>
            <a:pPr marL="125413" indent="-125413">
              <a:buNone/>
            </a:pPr>
            <a:r>
              <a:rPr lang="en-US" sz="3200" b="1" dirty="0" smtClean="0"/>
              <a:t> Chapters 1-4: </a:t>
            </a:r>
            <a:r>
              <a:rPr lang="en-US" sz="3200" dirty="0" smtClean="0"/>
              <a:t>The gospel </a:t>
            </a:r>
            <a:r>
              <a:rPr lang="en-US" sz="3200" i="1" dirty="0" smtClean="0"/>
              <a:t>reveals God’s righteousness</a:t>
            </a:r>
            <a:r>
              <a:rPr lang="en-US" sz="3200" dirty="0" smtClean="0"/>
              <a:t>.</a:t>
            </a:r>
          </a:p>
          <a:p>
            <a:pPr marL="125413" indent="-125413">
              <a:buNone/>
            </a:pPr>
            <a:r>
              <a:rPr lang="en-US" sz="3200" b="1" dirty="0" smtClean="0"/>
              <a:t> Chapters 5-8: </a:t>
            </a:r>
            <a:r>
              <a:rPr lang="en-US" sz="3200" dirty="0" smtClean="0"/>
              <a:t>The gospel </a:t>
            </a:r>
            <a:r>
              <a:rPr lang="en-US" sz="3200" i="1" dirty="0" smtClean="0"/>
              <a:t>creates a new humanity</a:t>
            </a:r>
            <a:r>
              <a:rPr lang="en-US" sz="3200" dirty="0" smtClean="0"/>
              <a:t>.</a:t>
            </a:r>
          </a:p>
          <a:p>
            <a:pPr marL="125413" indent="-125413">
              <a:buNone/>
            </a:pPr>
            <a:r>
              <a:rPr lang="en-US" sz="3200" b="1" dirty="0" smtClean="0"/>
              <a:t> Chapters 9-11: </a:t>
            </a:r>
            <a:r>
              <a:rPr lang="en-US" sz="3200" dirty="0" smtClean="0"/>
              <a:t>The gospel </a:t>
            </a:r>
            <a:r>
              <a:rPr lang="en-US" sz="3200" i="1" dirty="0" smtClean="0"/>
              <a:t>fulfills the promises to Israel</a:t>
            </a:r>
            <a:r>
              <a:rPr lang="en-US" sz="3200" dirty="0" smtClean="0"/>
              <a:t>.</a:t>
            </a:r>
          </a:p>
          <a:p>
            <a:pPr marL="125413" indent="-125413">
              <a:buNone/>
            </a:pPr>
            <a:r>
              <a:rPr lang="en-US" sz="3200" b="1" dirty="0" smtClean="0"/>
              <a:t> Chapters 12-16: </a:t>
            </a:r>
            <a:r>
              <a:rPr lang="en-US" sz="3200" dirty="0" smtClean="0"/>
              <a:t>The gospel </a:t>
            </a:r>
            <a:r>
              <a:rPr lang="en-US" sz="3200" i="1" dirty="0" smtClean="0"/>
              <a:t>unifies the church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067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01850" y="76200"/>
            <a:ext cx="4940300" cy="515938"/>
          </a:xfrm>
        </p:spPr>
        <p:txBody>
          <a:bodyPr/>
          <a:lstStyle/>
          <a:p>
            <a:r>
              <a:rPr lang="en-US" dirty="0" smtClean="0"/>
              <a:t>What chapter of Romans?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344" y="528638"/>
            <a:ext cx="8977313" cy="6240463"/>
          </a:xfrm>
        </p:spPr>
        <p:txBody>
          <a:bodyPr anchor="t">
            <a:noAutofit/>
          </a:bodyPr>
          <a:lstStyle/>
          <a:p>
            <a:pPr marL="514350" indent="-514350">
              <a:spcBef>
                <a:spcPts val="72"/>
              </a:spcBef>
              <a:spcAft>
                <a:spcPts val="1200"/>
              </a:spcAft>
            </a:pPr>
            <a:r>
              <a:rPr lang="en-US" sz="2400" dirty="0" smtClean="0"/>
              <a:t>But </a:t>
            </a:r>
            <a:r>
              <a:rPr lang="en-US" sz="2400" dirty="0"/>
              <a:t>now apart from the Law the righteousness of God has been </a:t>
            </a:r>
            <a:r>
              <a:rPr lang="en-US" sz="2400" dirty="0" smtClean="0"/>
              <a:t>manifested, being witnessed by the Law and the Prophets, even the righteousness of God through faith in Jesus.</a:t>
            </a:r>
          </a:p>
          <a:p>
            <a:pPr marL="514350" indent="-514350">
              <a:spcBef>
                <a:spcPts val="72"/>
              </a:spcBef>
              <a:spcAft>
                <a:spcPts val="1200"/>
              </a:spcAft>
            </a:pPr>
            <a:r>
              <a:rPr lang="en-US" sz="2400" dirty="0"/>
              <a:t>For the wrath of God is revealed against all ungodliness and unrighteousness of </a:t>
            </a:r>
            <a:r>
              <a:rPr lang="en-US" sz="2400" dirty="0" smtClean="0"/>
              <a:t>men</a:t>
            </a:r>
            <a:r>
              <a:rPr lang="en-US" sz="2400" dirty="0"/>
              <a:t> </a:t>
            </a:r>
            <a:r>
              <a:rPr lang="en-US" sz="2400" dirty="0" smtClean="0"/>
              <a:t>who suppress the truth in unrighteousness.</a:t>
            </a:r>
          </a:p>
          <a:p>
            <a:pPr marL="514350" indent="-514350">
              <a:spcBef>
                <a:spcPts val="72"/>
              </a:spcBef>
              <a:spcAft>
                <a:spcPts val="1200"/>
              </a:spcAft>
            </a:pPr>
            <a:r>
              <a:rPr lang="en-US" sz="2400" dirty="0" smtClean="0"/>
              <a:t>For what does the Scripture say? ‘Abraham believed God, and it was credited to him as righteousness.’</a:t>
            </a:r>
            <a:endParaRPr lang="en-US" sz="2400" dirty="0"/>
          </a:p>
          <a:p>
            <a:pPr marL="514350" indent="-514350">
              <a:spcBef>
                <a:spcPts val="72"/>
              </a:spcBef>
              <a:spcAft>
                <a:spcPts val="1200"/>
              </a:spcAft>
            </a:pPr>
            <a:r>
              <a:rPr lang="en-US" sz="2400" dirty="0" smtClean="0"/>
              <a:t>Do you suppose, O man, when you pass judgment on those who do such things and do the same yourself, that you will escape the judgment of God?</a:t>
            </a:r>
          </a:p>
          <a:p>
            <a:pPr marL="514350" indent="-514350">
              <a:spcBef>
                <a:spcPts val="72"/>
              </a:spcBef>
              <a:spcAft>
                <a:spcPts val="1200"/>
              </a:spcAft>
            </a:pPr>
            <a:r>
              <a:rPr lang="en-US" sz="2400" dirty="0" smtClean="0"/>
              <a:t>I </a:t>
            </a:r>
            <a:r>
              <a:rPr lang="en-US" sz="2400" dirty="0"/>
              <a:t>am not ashamed of the gospel, for it is the power of God to salvation for everyone who believes, to the Jew first and also to the Greek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6200" y="592138"/>
            <a:ext cx="546100" cy="550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/>
              <a:t>3</a:t>
            </a:r>
            <a:endParaRPr lang="en-US" sz="3200"/>
          </a:p>
        </p:txBody>
      </p:sp>
      <p:sp>
        <p:nvSpPr>
          <p:cNvPr id="6" name="Rectangle 5"/>
          <p:cNvSpPr/>
          <p:nvPr/>
        </p:nvSpPr>
        <p:spPr>
          <a:xfrm>
            <a:off x="76200" y="2224995"/>
            <a:ext cx="546100" cy="550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" y="3373438"/>
            <a:ext cx="546100" cy="550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4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6200" y="4406107"/>
            <a:ext cx="546100" cy="550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76200" y="5583239"/>
            <a:ext cx="546100" cy="550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619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Book of Romans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645" y="2155639"/>
            <a:ext cx="6642710" cy="3546661"/>
          </a:xfrm>
        </p:spPr>
        <p:txBody>
          <a:bodyPr anchor="t">
            <a:noAutofit/>
          </a:bodyPr>
          <a:lstStyle/>
          <a:p>
            <a:pPr marL="125413" indent="-125413">
              <a:buNone/>
            </a:pPr>
            <a:r>
              <a:rPr lang="en-US" sz="3200" b="1" dirty="0" smtClean="0"/>
              <a:t> </a:t>
            </a:r>
            <a:r>
              <a:rPr lang="en-US" sz="3600" b="1" dirty="0" smtClean="0"/>
              <a:t>Chapters 1-4: </a:t>
            </a:r>
            <a:r>
              <a:rPr lang="en-US" sz="3600" dirty="0" smtClean="0"/>
              <a:t>The gospel </a:t>
            </a:r>
            <a:r>
              <a:rPr lang="en-US" sz="3600" i="1" dirty="0" smtClean="0"/>
              <a:t>reveals God’s righteousness</a:t>
            </a:r>
            <a:r>
              <a:rPr lang="en-US" sz="3600" dirty="0" smtClean="0"/>
              <a:t>.</a:t>
            </a:r>
          </a:p>
          <a:p>
            <a:pPr marL="514350" indent="-514350"/>
            <a:r>
              <a:rPr lang="en-US" sz="3200" b="1" dirty="0" smtClean="0">
                <a:solidFill>
                  <a:schemeClr val="tx2"/>
                </a:solidFill>
              </a:rPr>
              <a:t>1:18-3:20: </a:t>
            </a:r>
            <a:r>
              <a:rPr lang="en-US" sz="3200" dirty="0" smtClean="0">
                <a:solidFill>
                  <a:schemeClr val="tx2"/>
                </a:solidFill>
              </a:rPr>
              <a:t>The gospel </a:t>
            </a:r>
            <a:r>
              <a:rPr lang="en-US" sz="3200" i="1" dirty="0" smtClean="0">
                <a:solidFill>
                  <a:schemeClr val="tx2"/>
                </a:solidFill>
              </a:rPr>
              <a:t>reveals God’s righteous judgment</a:t>
            </a:r>
            <a:r>
              <a:rPr lang="en-US" sz="3200" dirty="0" smtClean="0">
                <a:solidFill>
                  <a:schemeClr val="tx2"/>
                </a:solidFill>
              </a:rPr>
              <a:t>.</a:t>
            </a:r>
          </a:p>
          <a:p>
            <a:pPr marL="514350" indent="-514350"/>
            <a:r>
              <a:rPr lang="en-US" sz="3200" b="1" dirty="0" smtClean="0">
                <a:solidFill>
                  <a:schemeClr val="tx2"/>
                </a:solidFill>
              </a:rPr>
              <a:t>3:21-4:25: </a:t>
            </a:r>
            <a:r>
              <a:rPr lang="en-US" sz="3200" dirty="0" smtClean="0">
                <a:solidFill>
                  <a:schemeClr val="tx2"/>
                </a:solidFill>
              </a:rPr>
              <a:t>The gospel </a:t>
            </a:r>
            <a:r>
              <a:rPr lang="en-US" sz="3200" i="1" dirty="0" smtClean="0">
                <a:solidFill>
                  <a:schemeClr val="tx2"/>
                </a:solidFill>
              </a:rPr>
              <a:t>reveals God’s righteous justification</a:t>
            </a:r>
            <a:r>
              <a:rPr lang="en-US" sz="32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38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01850" y="76200"/>
            <a:ext cx="4940300" cy="515938"/>
          </a:xfrm>
        </p:spPr>
        <p:txBody>
          <a:bodyPr/>
          <a:lstStyle/>
          <a:p>
            <a:r>
              <a:rPr lang="en-US" dirty="0" smtClean="0"/>
              <a:t>What chapter of Romans?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344" y="528638"/>
            <a:ext cx="8977313" cy="6240463"/>
          </a:xfrm>
        </p:spPr>
        <p:txBody>
          <a:bodyPr anchor="t">
            <a:noAutofit/>
          </a:bodyPr>
          <a:lstStyle/>
          <a:p>
            <a:pPr marL="514350" indent="-514350">
              <a:spcBef>
                <a:spcPts val="72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I am not ashamed of the gospel, for it is the power of God to salvation for everyone who believes, to the Jew first and also to the Greek.</a:t>
            </a:r>
          </a:p>
          <a:p>
            <a:pPr marL="814388" lvl="1" indent="-514350">
              <a:spcBef>
                <a:spcPts val="72"/>
              </a:spcBef>
              <a:spcAft>
                <a:spcPts val="1200"/>
              </a:spcAft>
            </a:pPr>
            <a:r>
              <a:rPr lang="en-US" sz="2250" dirty="0"/>
              <a:t>For the wrath of God is revealed against all ungodliness and unrighteousness of men who suppress the truth in unrighteousness.</a:t>
            </a:r>
          </a:p>
          <a:p>
            <a:pPr marL="514350" indent="-514350">
              <a:spcBef>
                <a:spcPts val="72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/>
              <a:t>Do you suppose, O man, when you pass judgment on those who do such things and do the same yourself, that you will escape the judgment of God?</a:t>
            </a:r>
          </a:p>
          <a:p>
            <a:pPr marL="514350" indent="-514350">
              <a:spcBef>
                <a:spcPts val="72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But </a:t>
            </a:r>
            <a:r>
              <a:rPr lang="en-US" sz="2400" dirty="0"/>
              <a:t>now apart from the Law the righteousness of God has been </a:t>
            </a:r>
            <a:r>
              <a:rPr lang="en-US" sz="2400" dirty="0" smtClean="0"/>
              <a:t>manifested, being witnessed by the Law and the Prophets, even the righteousness of God through faith in Jesus.</a:t>
            </a:r>
          </a:p>
          <a:p>
            <a:pPr marL="514350" indent="-514350">
              <a:spcBef>
                <a:spcPts val="72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For what does the Scripture say? ‘Abraham believed God, and it was credited to him as righteousness.’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335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Book of Romans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645" y="2155639"/>
            <a:ext cx="6642710" cy="3546661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/>
                </a:solidFill>
              </a:rPr>
              <a:t>3:21-4:25</a:t>
            </a:r>
            <a:r>
              <a:rPr lang="en-US" sz="3600" b="1" dirty="0" smtClean="0">
                <a:solidFill>
                  <a:schemeClr val="tx2"/>
                </a:solidFill>
              </a:rPr>
              <a:t>: </a:t>
            </a:r>
            <a:r>
              <a:rPr lang="en-US" sz="3600" dirty="0" smtClean="0">
                <a:solidFill>
                  <a:schemeClr val="tx2"/>
                </a:solidFill>
              </a:rPr>
              <a:t>The gospel </a:t>
            </a:r>
            <a:r>
              <a:rPr lang="en-US" sz="3600" i="1" dirty="0" smtClean="0">
                <a:solidFill>
                  <a:schemeClr val="tx2"/>
                </a:solidFill>
              </a:rPr>
              <a:t>reveals God’s righteous justification</a:t>
            </a:r>
            <a:r>
              <a:rPr lang="en-US" sz="3600" dirty="0" smtClean="0">
                <a:solidFill>
                  <a:schemeClr val="tx2"/>
                </a:solidFill>
              </a:rPr>
              <a:t>.</a:t>
            </a:r>
          </a:p>
          <a:p>
            <a:pPr marL="514350" indent="-514350"/>
            <a:r>
              <a:rPr lang="en-US" sz="3200" dirty="0" smtClean="0"/>
              <a:t>God’s solution for sin is ‘apart from the Law of Moses’</a:t>
            </a:r>
          </a:p>
          <a:p>
            <a:pPr marL="514350" indent="-514350"/>
            <a:r>
              <a:rPr lang="en-US" sz="3200" dirty="0" smtClean="0"/>
              <a:t>Man’s means of justification is ‘apart from the Law of Moses’</a:t>
            </a:r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06307" y="5671597"/>
            <a:ext cx="8131386" cy="1053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But the Law of Moses looked forward to God’s solution in Christ </a:t>
            </a:r>
            <a:r>
              <a:rPr lang="en-US" sz="2800" smtClean="0"/>
              <a:t>and justification by faith.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72868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The Book of Romans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Bellaire Auditorium Class: March </a:t>
            </a:r>
            <a:r>
              <a:rPr lang="mr-IN" sz="2800" dirty="0" smtClean="0"/>
              <a:t>–</a:t>
            </a:r>
            <a:r>
              <a:rPr lang="en-US" sz="2800" dirty="0" smtClean="0"/>
              <a:t> May 2019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052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today, </a:t>
            </a:r>
            <a:r>
              <a:rPr lang="en-US" dirty="0"/>
              <a:t>s</a:t>
            </a:r>
            <a:r>
              <a:rPr lang="en-US" dirty="0" smtClean="0"/>
              <a:t>tudents will be able to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40" y="2438400"/>
            <a:ext cx="7786320" cy="3949700"/>
          </a:xfrm>
        </p:spPr>
        <p:txBody>
          <a:bodyPr anchor="t">
            <a:noAutofit/>
          </a:bodyPr>
          <a:lstStyle/>
          <a:p>
            <a:pPr marL="466725" indent="-466725"/>
            <a:r>
              <a:rPr lang="en-US" sz="3200" dirty="0"/>
              <a:t>Quote Genesis 15:6 and explain 2 reasons it supports Paul’s argument.</a:t>
            </a:r>
          </a:p>
          <a:p>
            <a:pPr marL="466725" indent="-466725"/>
            <a:r>
              <a:rPr lang="en-US" sz="3200" dirty="0"/>
              <a:t>Define unilateral covenant and bilateral covenant.</a:t>
            </a:r>
          </a:p>
          <a:p>
            <a:pPr marL="466725" indent="-466725"/>
            <a:r>
              <a:rPr lang="en-US" sz="3200" dirty="0"/>
              <a:t>Identify what specifically </a:t>
            </a:r>
            <a:r>
              <a:rPr lang="en-US" sz="3200" dirty="0" smtClean="0"/>
              <a:t>Abraham (and we) </a:t>
            </a:r>
            <a:r>
              <a:rPr lang="en-US" sz="3200" dirty="0"/>
              <a:t>believed about God.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75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894" y="2438400"/>
            <a:ext cx="8104213" cy="3949700"/>
          </a:xfrm>
        </p:spPr>
        <p:txBody>
          <a:bodyPr anchor="t">
            <a:noAutofit/>
          </a:bodyPr>
          <a:lstStyle/>
          <a:p>
            <a:pPr marL="466725" indent="-466725"/>
            <a:r>
              <a:rPr lang="en-US" sz="3600" dirty="0" smtClean="0"/>
              <a:t>Don’t lose sight of the context</a:t>
            </a:r>
          </a:p>
          <a:p>
            <a:pPr marL="766763" lvl="1" indent="-466725"/>
            <a:r>
              <a:rPr lang="en-US" sz="3200" dirty="0" smtClean="0"/>
              <a:t>Jew &amp; Gentile problem </a:t>
            </a:r>
          </a:p>
          <a:p>
            <a:pPr marL="766763" lvl="1" indent="-466725"/>
            <a:r>
              <a:rPr lang="en-US" sz="3200" dirty="0" smtClean="0"/>
              <a:t>Works of the Law of Moses</a:t>
            </a:r>
          </a:p>
          <a:p>
            <a:pPr marL="766763" lvl="1" indent="-466725"/>
            <a:r>
              <a:rPr lang="en-US" sz="3200" dirty="0" smtClean="0"/>
              <a:t>Obedience of Faith (1:5, 16:26)</a:t>
            </a:r>
          </a:p>
          <a:p>
            <a:pPr marL="766763" lvl="1" indent="-466725"/>
            <a:r>
              <a:rPr lang="en-US" sz="3200" dirty="0" smtClean="0"/>
              <a:t>Paul condemns sinning (3:8, 6:1)</a:t>
            </a:r>
          </a:p>
          <a:p>
            <a:pPr marL="466725" indent="-466725"/>
            <a:r>
              <a:rPr lang="en-US" sz="3600" dirty="0" smtClean="0"/>
              <a:t>Everything in Romans fits together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4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8116370" cy="970450"/>
          </a:xfrm>
        </p:spPr>
        <p:txBody>
          <a:bodyPr/>
          <a:lstStyle/>
          <a:p>
            <a:r>
              <a:rPr lang="en-US" dirty="0" smtClean="0"/>
              <a:t>Romans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736" y="2236573"/>
            <a:ext cx="7554529" cy="4440953"/>
          </a:xfrm>
        </p:spPr>
        <p:txBody>
          <a:bodyPr anchor="t">
            <a:noAutofit/>
          </a:bodyPr>
          <a:lstStyle/>
          <a:p>
            <a:pPr marL="0" indent="0">
              <a:spcBef>
                <a:spcPts val="264"/>
              </a:spcBef>
              <a:spcAft>
                <a:spcPts val="0"/>
              </a:spcAft>
              <a:buNone/>
            </a:pPr>
            <a:r>
              <a:rPr lang="en-US" sz="3600" dirty="0" smtClean="0"/>
              <a:t>Why talk about Abraham?</a:t>
            </a:r>
          </a:p>
          <a:p>
            <a:pPr marL="466725" indent="-466725">
              <a:spcBef>
                <a:spcPts val="264"/>
              </a:spcBef>
              <a:spcAft>
                <a:spcPts val="0"/>
              </a:spcAft>
            </a:pPr>
            <a:r>
              <a:rPr lang="en-US" sz="3200" dirty="0" smtClean="0"/>
              <a:t>Promis</a:t>
            </a:r>
            <a:r>
              <a:rPr lang="en-US" sz="3200" dirty="0" smtClean="0"/>
              <a:t>e to Abraham sets up the entire story of the Bible (Gen 12)</a:t>
            </a:r>
          </a:p>
          <a:p>
            <a:pPr marL="466725" indent="-466725">
              <a:spcBef>
                <a:spcPts val="264"/>
              </a:spcBef>
              <a:spcAft>
                <a:spcPts val="0"/>
              </a:spcAft>
            </a:pPr>
            <a:r>
              <a:rPr lang="en-US" sz="3200" dirty="0" smtClean="0"/>
              <a:t>His justification sets the pattern</a:t>
            </a:r>
          </a:p>
          <a:p>
            <a:pPr marL="466725" indent="-466725">
              <a:spcBef>
                <a:spcPts val="264"/>
              </a:spcBef>
              <a:spcAft>
                <a:spcPts val="0"/>
              </a:spcAft>
            </a:pPr>
            <a:r>
              <a:rPr lang="en-US" sz="3200" dirty="0" smtClean="0"/>
              <a:t>Jews conflated the Abrahamic blessing and the Law</a:t>
            </a:r>
          </a:p>
          <a:p>
            <a:pPr marL="466725" indent="-466725">
              <a:spcBef>
                <a:spcPts val="264"/>
              </a:spcBef>
              <a:spcAft>
                <a:spcPts val="0"/>
              </a:spcAft>
            </a:pPr>
            <a:r>
              <a:rPr lang="en-US" sz="3200" dirty="0" smtClean="0"/>
              <a:t>They saw him as ideal Law keeper</a:t>
            </a:r>
          </a:p>
          <a:p>
            <a:pPr marL="466725" indent="-466725">
              <a:spcBef>
                <a:spcPts val="264"/>
              </a:spcBef>
              <a:spcAft>
                <a:spcPts val="0"/>
              </a:spcAft>
            </a:pPr>
            <a:r>
              <a:rPr lang="en-US" sz="3200" dirty="0" smtClean="0"/>
              <a:t>**Paul wants to prove otherwise**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2170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8116370" cy="970450"/>
          </a:xfrm>
        </p:spPr>
        <p:txBody>
          <a:bodyPr/>
          <a:lstStyle/>
          <a:p>
            <a:r>
              <a:rPr lang="en-US" dirty="0" smtClean="0"/>
              <a:t>Abraham believed God (Romans 4:1-8)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1" y="3372124"/>
            <a:ext cx="8030192" cy="3235709"/>
          </a:xfrm>
        </p:spPr>
        <p:txBody>
          <a:bodyPr anchor="t">
            <a:noAutofit/>
          </a:bodyPr>
          <a:lstStyle/>
          <a:p>
            <a:pPr marL="461963" indent="-461963">
              <a:spcBef>
                <a:spcPts val="264"/>
              </a:spcBef>
              <a:spcAft>
                <a:spcPts val="0"/>
              </a:spcAft>
            </a:pPr>
            <a:r>
              <a:rPr lang="en-US" sz="3200" dirty="0" smtClean="0"/>
              <a:t>Two types of covenants:</a:t>
            </a:r>
          </a:p>
          <a:p>
            <a:pPr marL="762001" lvl="1" indent="-461963">
              <a:spcBef>
                <a:spcPts val="264"/>
              </a:spcBef>
              <a:spcAft>
                <a:spcPts val="0"/>
              </a:spcAft>
            </a:pPr>
            <a:r>
              <a:rPr lang="en-US" sz="3200" dirty="0" smtClean="0"/>
              <a:t>Unilateral </a:t>
            </a:r>
            <a:r>
              <a:rPr lang="mr-IN" sz="3200" dirty="0" smtClean="0"/>
              <a:t>–</a:t>
            </a:r>
            <a:r>
              <a:rPr lang="en-US" sz="3200" dirty="0" smtClean="0"/>
              <a:t> based on the will or commitment on one party</a:t>
            </a:r>
          </a:p>
          <a:p>
            <a:pPr marL="762001" lvl="1" indent="-461963">
              <a:spcBef>
                <a:spcPts val="264"/>
              </a:spcBef>
              <a:spcAft>
                <a:spcPts val="0"/>
              </a:spcAft>
            </a:pPr>
            <a:r>
              <a:rPr lang="en-US" sz="3200" dirty="0" smtClean="0"/>
              <a:t>Bilateral </a:t>
            </a:r>
            <a:r>
              <a:rPr lang="mr-IN" sz="3200" dirty="0" smtClean="0"/>
              <a:t>–</a:t>
            </a:r>
            <a:r>
              <a:rPr lang="en-US" sz="3200" dirty="0" smtClean="0"/>
              <a:t> based on agreement or obligation of two parties</a:t>
            </a:r>
          </a:p>
          <a:p>
            <a:pPr marL="461963" indent="-461963">
              <a:spcBef>
                <a:spcPts val="264"/>
              </a:spcBef>
              <a:spcAft>
                <a:spcPts val="0"/>
              </a:spcAft>
            </a:pPr>
            <a:r>
              <a:rPr lang="en-US" sz="3350" dirty="0" smtClean="0"/>
              <a:t>Which was Abraham’s covenant?</a:t>
            </a:r>
          </a:p>
          <a:p>
            <a:pPr marL="401638" indent="-401638">
              <a:spcBef>
                <a:spcPts val="264"/>
              </a:spcBef>
              <a:spcAft>
                <a:spcPts val="0"/>
              </a:spcAft>
            </a:pPr>
            <a:endParaRPr lang="en-US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06307" y="2290720"/>
            <a:ext cx="8131386" cy="1053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“Abraham believed God, and it was credited to him </a:t>
            </a:r>
            <a:r>
              <a:rPr lang="en-US" sz="2800" smtClean="0"/>
              <a:t>as righteousness.” (Genesis 15:6)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805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9344" y="1466490"/>
            <a:ext cx="800531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3600" dirty="0" smtClean="0"/>
              <a:t>…</a:t>
            </a:r>
            <a:r>
              <a:rPr lang="en-US" sz="3600" dirty="0" smtClean="0"/>
              <a:t>just </a:t>
            </a:r>
            <a:r>
              <a:rPr lang="en-US" sz="3600" dirty="0"/>
              <a:t>as David also speaks of the blessing on the man to whom God credits righteousness apart from works:</a:t>
            </a:r>
          </a:p>
          <a:p>
            <a:r>
              <a:rPr lang="en-US" sz="3600" dirty="0"/>
              <a:t>“</a:t>
            </a:r>
            <a:r>
              <a:rPr lang="en-US" sz="3600" cap="small" dirty="0"/>
              <a:t>Blessed are those whose lawless deeds have been forgiven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cap="small" dirty="0"/>
              <a:t>And whose sins have been covered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“</a:t>
            </a:r>
            <a:r>
              <a:rPr lang="en-US" sz="3600" cap="small" dirty="0"/>
              <a:t>Blessed is the man whose sin the Lord will not</a:t>
            </a:r>
            <a:r>
              <a:rPr lang="en-US" sz="3600" dirty="0"/>
              <a:t> </a:t>
            </a:r>
            <a:r>
              <a:rPr lang="en-US" sz="3600" cap="small" dirty="0"/>
              <a:t>take into account</a:t>
            </a:r>
            <a:r>
              <a:rPr lang="en-US" sz="3600" dirty="0" smtClean="0"/>
              <a:t>.”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173857" y="276045"/>
            <a:ext cx="47962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/>
              <a:t>Psalm 32 quoted in Romans 4:6-8</a:t>
            </a:r>
            <a:endParaRPr lang="en-US" sz="3600" b="1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03850" y="2605177"/>
            <a:ext cx="1794294" cy="1725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3850" y="3154394"/>
            <a:ext cx="1570007" cy="287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59766" y="4236827"/>
            <a:ext cx="1262332" cy="3623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63638" y="6418053"/>
            <a:ext cx="3899139" cy="73259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93631" y="5898852"/>
            <a:ext cx="1570007" cy="287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86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2972</TotalTime>
  <Words>1090</Words>
  <Application>Microsoft Macintosh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Century Gothic</vt:lpstr>
      <vt:lpstr>Mangal</vt:lpstr>
      <vt:lpstr>Wingdings 2</vt:lpstr>
      <vt:lpstr>Quotable</vt:lpstr>
      <vt:lpstr>Discuss with a Friend to Fill in the Blanks:</vt:lpstr>
      <vt:lpstr>Outline of the Book of Romans</vt:lpstr>
      <vt:lpstr>Outline of the Book of Romans</vt:lpstr>
      <vt:lpstr>The Book of Romans</vt:lpstr>
      <vt:lpstr>After today, students will be able to…</vt:lpstr>
      <vt:lpstr>A Quick Note</vt:lpstr>
      <vt:lpstr>Romans 4</vt:lpstr>
      <vt:lpstr>Abraham believed God (Romans 4:1-8)</vt:lpstr>
      <vt:lpstr>PowerPoint Presentation</vt:lpstr>
      <vt:lpstr>How then was it credited? (Romans 4:9-15)</vt:lpstr>
      <vt:lpstr>Grew Strong in Faith (Romans 4:16-25)</vt:lpstr>
      <vt:lpstr>Not for his sake only (Romans 4:16-25)</vt:lpstr>
      <vt:lpstr>Not for his sake only (Romans 4:16-25)</vt:lpstr>
      <vt:lpstr>After today, are you able to…?</vt:lpstr>
      <vt:lpstr>The Book of Romans</vt:lpstr>
      <vt:lpstr>Goals for studying Romans</vt:lpstr>
      <vt:lpstr>What is Romans all about?</vt:lpstr>
      <vt:lpstr>Outline of the Book of Romans</vt:lpstr>
      <vt:lpstr>What chapter of Romans?</vt:lpstr>
      <vt:lpstr>What chapter of Romans?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116</cp:revision>
  <cp:lastPrinted>2019-03-20T22:40:02Z</cp:lastPrinted>
  <dcterms:created xsi:type="dcterms:W3CDTF">2019-03-02T23:21:17Z</dcterms:created>
  <dcterms:modified xsi:type="dcterms:W3CDTF">2019-03-27T23:05:42Z</dcterms:modified>
</cp:coreProperties>
</file>