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61"/>
  </p:handoutMasterIdLst>
  <p:sldIdLst>
    <p:sldId id="266" r:id="rId2"/>
    <p:sldId id="349" r:id="rId3"/>
    <p:sldId id="350" r:id="rId4"/>
    <p:sldId id="351" r:id="rId5"/>
    <p:sldId id="352" r:id="rId6"/>
    <p:sldId id="256" r:id="rId7"/>
    <p:sldId id="332" r:id="rId8"/>
    <p:sldId id="353" r:id="rId9"/>
    <p:sldId id="354" r:id="rId10"/>
    <p:sldId id="333" r:id="rId11"/>
    <p:sldId id="357" r:id="rId12"/>
    <p:sldId id="355" r:id="rId13"/>
    <p:sldId id="356" r:id="rId14"/>
    <p:sldId id="335" r:id="rId15"/>
    <p:sldId id="359" r:id="rId16"/>
    <p:sldId id="358" r:id="rId17"/>
    <p:sldId id="336" r:id="rId18"/>
    <p:sldId id="360" r:id="rId19"/>
    <p:sldId id="361" r:id="rId20"/>
    <p:sldId id="337" r:id="rId21"/>
    <p:sldId id="362" r:id="rId22"/>
    <p:sldId id="363" r:id="rId23"/>
    <p:sldId id="364" r:id="rId24"/>
    <p:sldId id="338" r:id="rId25"/>
    <p:sldId id="365" r:id="rId26"/>
    <p:sldId id="366" r:id="rId27"/>
    <p:sldId id="339" r:id="rId28"/>
    <p:sldId id="367" r:id="rId29"/>
    <p:sldId id="368" r:id="rId30"/>
    <p:sldId id="369" r:id="rId31"/>
    <p:sldId id="340" r:id="rId32"/>
    <p:sldId id="370" r:id="rId33"/>
    <p:sldId id="371" r:id="rId34"/>
    <p:sldId id="372" r:id="rId35"/>
    <p:sldId id="341" r:id="rId36"/>
    <p:sldId id="342" r:id="rId37"/>
    <p:sldId id="343" r:id="rId38"/>
    <p:sldId id="373" r:id="rId39"/>
    <p:sldId id="374" r:id="rId40"/>
    <p:sldId id="375" r:id="rId41"/>
    <p:sldId id="344" r:id="rId42"/>
    <p:sldId id="376" r:id="rId43"/>
    <p:sldId id="377" r:id="rId44"/>
    <p:sldId id="378" r:id="rId45"/>
    <p:sldId id="379" r:id="rId46"/>
    <p:sldId id="345" r:id="rId47"/>
    <p:sldId id="381" r:id="rId48"/>
    <p:sldId id="382" r:id="rId49"/>
    <p:sldId id="383" r:id="rId50"/>
    <p:sldId id="346" r:id="rId51"/>
    <p:sldId id="385" r:id="rId52"/>
    <p:sldId id="388" r:id="rId53"/>
    <p:sldId id="347" r:id="rId54"/>
    <p:sldId id="392" r:id="rId55"/>
    <p:sldId id="348" r:id="rId56"/>
    <p:sldId id="389" r:id="rId57"/>
    <p:sldId id="390" r:id="rId58"/>
    <p:sldId id="391" r:id="rId59"/>
    <p:sldId id="264" r:id="rId6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2"/>
    <p:restoredTop sz="94667"/>
  </p:normalViewPr>
  <p:slideViewPr>
    <p:cSldViewPr snapToGrid="0" snapToObjects="1">
      <p:cViewPr>
        <p:scale>
          <a:sx n="110" d="100"/>
          <a:sy n="110" d="100"/>
        </p:scale>
        <p:origin x="-880" y="-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7720C-5F95-DE4E-B1A9-0C7DC20BB5C2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BEF7-5EC3-F843-84B4-1DC2D0F1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4/7/19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Bible does it say “the just shall live by faith”?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5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376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049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I’m looking out my window at work on a random Thursday</a:t>
            </a:r>
          </a:p>
        </p:txBody>
      </p:sp>
    </p:spTree>
    <p:extLst>
      <p:ext uri="{BB962C8B-B14F-4D97-AF65-F5344CB8AC3E}">
        <p14:creationId xmlns:p14="http://schemas.microsoft.com/office/powerpoint/2010/main" val="255035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I’m looking out my window at work on a random Thursday</a:t>
            </a:r>
          </a:p>
          <a:p>
            <a:pPr marL="460375" indent="-460375"/>
            <a:r>
              <a:rPr lang="en-US" sz="3200" dirty="0" smtClean="0"/>
              <a:t>Yesterday I told you it would rain, and you doubted my meteorological abilities.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31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4938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The outdoor wedding is about to begin</a:t>
            </a:r>
          </a:p>
        </p:txBody>
      </p:sp>
    </p:spTree>
    <p:extLst>
      <p:ext uri="{BB962C8B-B14F-4D97-AF65-F5344CB8AC3E}">
        <p14:creationId xmlns:p14="http://schemas.microsoft.com/office/powerpoint/2010/main" val="273291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“Oh look, it</a:t>
            </a:r>
            <a:r>
              <a:rPr lang="mr-IN" dirty="0" smtClean="0"/>
              <a:t>’</a:t>
            </a:r>
            <a:r>
              <a:rPr lang="en-US" dirty="0" smtClean="0"/>
              <a:t>s about to 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The outdoor wedding is about to begin</a:t>
            </a:r>
          </a:p>
          <a:p>
            <a:pPr marL="460375" indent="-460375"/>
            <a:r>
              <a:rPr lang="en-US" sz="3200" dirty="0" smtClean="0"/>
              <a:t>The speaker is Elijah after the contest at Mt. Carmel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60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is often fulfilled more than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231622"/>
          </a:xfrm>
        </p:spPr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480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is often fulfilled more than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231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to David (2 Samuel 7:12–14)</a:t>
            </a:r>
            <a:r>
              <a:rPr lang="en-US" sz="3200" dirty="0"/>
              <a:t>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2400" dirty="0" smtClean="0"/>
              <a:t>“When </a:t>
            </a:r>
            <a:r>
              <a:rPr lang="en-US" sz="2400" dirty="0"/>
              <a:t>your days are over and you rest with your ancestors, I will raise up your offspring to succeed you, your own flesh and blood, and I will establish his kingdom. </a:t>
            </a:r>
            <a:r>
              <a:rPr lang="en-US" sz="2400" dirty="0" smtClean="0"/>
              <a:t>He </a:t>
            </a:r>
            <a:r>
              <a:rPr lang="en-US" sz="2400" dirty="0"/>
              <a:t>is the one who will build a house for my Name, and I will establish the throne of his kingdom forever. </a:t>
            </a:r>
            <a:r>
              <a:rPr lang="en-US" sz="2400" dirty="0" smtClean="0"/>
              <a:t>I </a:t>
            </a:r>
            <a:r>
              <a:rPr lang="en-US" sz="2400" dirty="0"/>
              <a:t>will be his father, and he will be my son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8563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is often fulfilled more than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231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to David (2 Samuel 7:12–14)</a:t>
            </a:r>
            <a:r>
              <a:rPr lang="en-US" sz="3200" dirty="0"/>
              <a:t>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2400" dirty="0" smtClean="0"/>
              <a:t>“When </a:t>
            </a:r>
            <a:r>
              <a:rPr lang="en-US" sz="2400" dirty="0"/>
              <a:t>your days are over and you rest with your ancestors, I will raise up your offspring to succeed you, your own flesh and blood, and I will establish his kingdom. </a:t>
            </a:r>
            <a:r>
              <a:rPr lang="en-US" sz="2400" dirty="0" smtClean="0"/>
              <a:t>He </a:t>
            </a:r>
            <a:r>
              <a:rPr lang="en-US" sz="2400" dirty="0"/>
              <a:t>is the one who will build a house for my Name, and I will establish the throne of his kingdom forever. </a:t>
            </a:r>
            <a:r>
              <a:rPr lang="en-US" sz="2400" dirty="0" smtClean="0"/>
              <a:t>I </a:t>
            </a:r>
            <a:r>
              <a:rPr lang="en-US" sz="2400" dirty="0"/>
              <a:t>will be his father, and he will be my son</a:t>
            </a:r>
            <a:r>
              <a:rPr lang="en-US" sz="2400" dirty="0" smtClean="0"/>
              <a:t>.”</a:t>
            </a:r>
          </a:p>
          <a:p>
            <a:pPr algn="just"/>
            <a:r>
              <a:rPr lang="en-US" sz="3000" dirty="0" smtClean="0"/>
              <a:t>Is this about Solomon or Jesus?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156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Bible does it say “the just shall live by faith”?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Romans 1:17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727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Habakkuk: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018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Habakkuk: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Only know what is within the book</a:t>
            </a:r>
          </a:p>
        </p:txBody>
      </p:sp>
    </p:spTree>
    <p:extLst>
      <p:ext uri="{BB962C8B-B14F-4D97-AF65-F5344CB8AC3E}">
        <p14:creationId xmlns:p14="http://schemas.microsoft.com/office/powerpoint/2010/main" val="419590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Habakkuk: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Only know what is within the book</a:t>
            </a:r>
          </a:p>
          <a:p>
            <a:r>
              <a:rPr lang="en-US" sz="3000" dirty="0" smtClean="0"/>
              <a:t>Lived in Judah, probably Jerusalem</a:t>
            </a:r>
          </a:p>
        </p:txBody>
      </p:sp>
    </p:spTree>
    <p:extLst>
      <p:ext uri="{BB962C8B-B14F-4D97-AF65-F5344CB8AC3E}">
        <p14:creationId xmlns:p14="http://schemas.microsoft.com/office/powerpoint/2010/main" val="230929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Habakkuk: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Only know what is within the book</a:t>
            </a:r>
          </a:p>
          <a:p>
            <a:r>
              <a:rPr lang="en-US" sz="3000" dirty="0" smtClean="0"/>
              <a:t>Lived in Judah, probably Jerusalem</a:t>
            </a:r>
          </a:p>
          <a:p>
            <a:r>
              <a:rPr lang="en-US" sz="3000" dirty="0" smtClean="0"/>
              <a:t>Probably just before the Babylonian captivity began </a:t>
            </a:r>
          </a:p>
          <a:p>
            <a:pPr marL="0" indent="0">
              <a:buNone/>
            </a:pPr>
            <a:r>
              <a:rPr lang="en-US" sz="3000" dirty="0" smtClean="0"/>
              <a:t>  (</a:t>
            </a:r>
            <a:r>
              <a:rPr lang="en-US" sz="3000" dirty="0"/>
              <a:t>T</a:t>
            </a:r>
            <a:r>
              <a:rPr lang="en-US" sz="3000" dirty="0" smtClean="0"/>
              <a:t>he first wave was 605 BC)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124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1:1–4 Habakkuk’s First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7522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1:1–4 Habakkuk’s First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What’s Habakkuk’s complaint?</a:t>
            </a:r>
          </a:p>
        </p:txBody>
      </p:sp>
    </p:spTree>
    <p:extLst>
      <p:ext uri="{BB962C8B-B14F-4D97-AF65-F5344CB8AC3E}">
        <p14:creationId xmlns:p14="http://schemas.microsoft.com/office/powerpoint/2010/main" val="53998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1:1–4 Habakkuk’s First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What’s Habakkuk’s complaint?</a:t>
            </a:r>
          </a:p>
          <a:p>
            <a:r>
              <a:rPr lang="en-US" sz="3000" dirty="0" smtClean="0"/>
              <a:t>What was “paralyzed”?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787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1:5–11 God’s First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3196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1:5–11 God’s First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Who will God judge them with?</a:t>
            </a:r>
          </a:p>
        </p:txBody>
      </p:sp>
    </p:spTree>
    <p:extLst>
      <p:ext uri="{BB962C8B-B14F-4D97-AF65-F5344CB8AC3E}">
        <p14:creationId xmlns:p14="http://schemas.microsoft.com/office/powerpoint/2010/main" val="266024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1:5–11 God’s First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Who will God judge them with?</a:t>
            </a:r>
          </a:p>
          <a:p>
            <a:r>
              <a:rPr lang="en-US" sz="3000" dirty="0" smtClean="0"/>
              <a:t>What sort of justice do they have?       (vs. 7)</a:t>
            </a:r>
          </a:p>
        </p:txBody>
      </p:sp>
    </p:spTree>
    <p:extLst>
      <p:ext uri="{BB962C8B-B14F-4D97-AF65-F5344CB8AC3E}">
        <p14:creationId xmlns:p14="http://schemas.microsoft.com/office/powerpoint/2010/main" val="277735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Bible does it say “the just shall live by faith”?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Romans 1:17</a:t>
            </a:r>
            <a:endParaRPr lang="en-US" sz="3200" dirty="0"/>
          </a:p>
          <a:p>
            <a:pPr marL="460375" indent="-460375"/>
            <a:r>
              <a:rPr lang="en-US" sz="3200" dirty="0" smtClean="0"/>
              <a:t>Habakkuk 2:4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85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1:5–11 God’s First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Who will God judge them with?</a:t>
            </a:r>
          </a:p>
          <a:p>
            <a:r>
              <a:rPr lang="en-US" sz="3000" dirty="0" smtClean="0"/>
              <a:t>What sort of justice do they have?      (vs. 7)</a:t>
            </a:r>
          </a:p>
          <a:p>
            <a:r>
              <a:rPr lang="en-US" sz="3000" dirty="0" smtClean="0"/>
              <a:t>What would a natural follow-up be from Habakkuk?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667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Habakkuk 1:12–2:1 Habakkuk’s Second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596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Habakkuk 1:12–2:1 Habakkuk’s Second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“He” = Chaldeans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872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Habakkuk 1:12–2:1 Habakkuk’s Second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“He” = Chaldeans</a:t>
            </a:r>
          </a:p>
          <a:p>
            <a:r>
              <a:rPr lang="en-US" sz="3000" dirty="0" smtClean="0"/>
              <a:t>What is Habakkuk complaining about now? Does this feel like a fair complaint?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0785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Habakkuk 1:12–2:1 Habakkuk’s Second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“He” = Chaldeans</a:t>
            </a:r>
          </a:p>
          <a:p>
            <a:r>
              <a:rPr lang="en-US" sz="3000" dirty="0" smtClean="0"/>
              <a:t>What is Habakkuk complaining about now? Does this feel like a fair complaint?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895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2:2–20: God’s Second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Are the Chaldeans righteous people? What are some of their sins?</a:t>
            </a:r>
          </a:p>
          <a:p>
            <a:r>
              <a:rPr lang="en-US" sz="3000" dirty="0" smtClean="0"/>
              <a:t>What does it mean to “live” by faith?</a:t>
            </a:r>
          </a:p>
          <a:p>
            <a:r>
              <a:rPr lang="en-US" sz="3000" dirty="0" smtClean="0"/>
              <a:t>Do the “righteous” come from the Chaldeans or the Jews?</a:t>
            </a:r>
          </a:p>
        </p:txBody>
      </p:sp>
    </p:spTree>
    <p:extLst>
      <p:ext uri="{BB962C8B-B14F-4D97-AF65-F5344CB8AC3E}">
        <p14:creationId xmlns:p14="http://schemas.microsoft.com/office/powerpoint/2010/main" val="21710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2:2–20: God’s Second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does verse 20 mean?</a:t>
            </a:r>
          </a:p>
        </p:txBody>
      </p:sp>
    </p:spTree>
    <p:extLst>
      <p:ext uri="{BB962C8B-B14F-4D97-AF65-F5344CB8AC3E}">
        <p14:creationId xmlns:p14="http://schemas.microsoft.com/office/powerpoint/2010/main" val="214013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3: Habakkuk’s Psalm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625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3: Habakkuk’s Psalm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you recognize any great actions of God in this section?</a:t>
            </a:r>
          </a:p>
        </p:txBody>
      </p:sp>
    </p:spTree>
    <p:extLst>
      <p:ext uri="{BB962C8B-B14F-4D97-AF65-F5344CB8AC3E}">
        <p14:creationId xmlns:p14="http://schemas.microsoft.com/office/powerpoint/2010/main" val="309355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3: Habakkuk’s Psalm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you recognize any great actions of God in this section?</a:t>
            </a:r>
          </a:p>
          <a:p>
            <a:r>
              <a:rPr lang="en-US" sz="3000" dirty="0" smtClean="0"/>
              <a:t>What do we learn about how God saves his people? Does he use the law?</a:t>
            </a:r>
          </a:p>
        </p:txBody>
      </p:sp>
    </p:spTree>
    <p:extLst>
      <p:ext uri="{BB962C8B-B14F-4D97-AF65-F5344CB8AC3E}">
        <p14:creationId xmlns:p14="http://schemas.microsoft.com/office/powerpoint/2010/main" val="287152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Bible does it say “the just shall live by faith”?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Romans 1:17</a:t>
            </a:r>
            <a:endParaRPr lang="en-US" sz="3200" dirty="0"/>
          </a:p>
          <a:p>
            <a:pPr marL="460375" indent="-460375"/>
            <a:r>
              <a:rPr lang="en-US" sz="3200" dirty="0" smtClean="0"/>
              <a:t>Habakkuk 2:4</a:t>
            </a:r>
            <a:endParaRPr lang="en-US" sz="3200" dirty="0"/>
          </a:p>
          <a:p>
            <a:pPr marL="460375" indent="-460375"/>
            <a:r>
              <a:rPr lang="en-US" sz="3200" dirty="0" smtClean="0"/>
              <a:t>Galatians 3:11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166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3: Habakkuk’s Psalm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you recognize any great actions of God in this section?</a:t>
            </a:r>
          </a:p>
          <a:p>
            <a:r>
              <a:rPr lang="en-US" sz="3000" dirty="0" smtClean="0"/>
              <a:t>What do we learn about how God saves his people? Does he use the law?</a:t>
            </a:r>
          </a:p>
          <a:p>
            <a:r>
              <a:rPr lang="en-US" sz="3000" dirty="0" smtClean="0"/>
              <a:t>What do verses 16–18 mean?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12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parallels between Habakkuk and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5778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parallels between Habakkuk and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Focus on judgment to both Jews and Gentiles</a:t>
            </a:r>
          </a:p>
        </p:txBody>
      </p:sp>
    </p:spTree>
    <p:extLst>
      <p:ext uri="{BB962C8B-B14F-4D97-AF65-F5344CB8AC3E}">
        <p14:creationId xmlns:p14="http://schemas.microsoft.com/office/powerpoint/2010/main" val="158611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parallels between Habakkuk and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Focus on judgment to both Jews and Gentiles</a:t>
            </a:r>
          </a:p>
          <a:p>
            <a:r>
              <a:rPr lang="en-US" sz="3000" dirty="0" smtClean="0"/>
              <a:t>Hints of general inclusion </a:t>
            </a:r>
          </a:p>
        </p:txBody>
      </p:sp>
    </p:spTree>
    <p:extLst>
      <p:ext uri="{BB962C8B-B14F-4D97-AF65-F5344CB8AC3E}">
        <p14:creationId xmlns:p14="http://schemas.microsoft.com/office/powerpoint/2010/main" val="249964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parallels between Habakkuk and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Focus on judgment to both Jews and Gentiles</a:t>
            </a:r>
          </a:p>
          <a:p>
            <a:r>
              <a:rPr lang="en-US" sz="3000" dirty="0" smtClean="0"/>
              <a:t>Hints of general inclusion </a:t>
            </a:r>
          </a:p>
          <a:p>
            <a:r>
              <a:rPr lang="en-US" sz="3000" dirty="0" smtClean="0"/>
              <a:t>Questions of God’s justice </a:t>
            </a:r>
          </a:p>
        </p:txBody>
      </p:sp>
    </p:spTree>
    <p:extLst>
      <p:ext uri="{BB962C8B-B14F-4D97-AF65-F5344CB8AC3E}">
        <p14:creationId xmlns:p14="http://schemas.microsoft.com/office/powerpoint/2010/main" val="227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parallels between Habakkuk and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Focus on judgment to both Jews and Gentiles</a:t>
            </a:r>
          </a:p>
          <a:p>
            <a:r>
              <a:rPr lang="en-US" sz="3000" dirty="0" smtClean="0"/>
              <a:t>Hints of general inclusion </a:t>
            </a:r>
          </a:p>
          <a:p>
            <a:r>
              <a:rPr lang="en-US" sz="3000" dirty="0" smtClean="0"/>
              <a:t>Questions of God’s justice </a:t>
            </a:r>
          </a:p>
          <a:p>
            <a:r>
              <a:rPr lang="en-US" sz="3000" dirty="0" smtClean="0"/>
              <a:t>Ineffectiveness of the law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1666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104622"/>
          </a:xfrm>
        </p:spPr>
        <p:txBody>
          <a:bodyPr>
            <a:normAutofit/>
          </a:bodyPr>
          <a:lstStyle/>
          <a:p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6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1046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Context: a horrible invasion as punishment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1046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Context: a horrible invasion as punishment</a:t>
            </a:r>
          </a:p>
          <a:p>
            <a:r>
              <a:rPr lang="en-US" sz="3000" dirty="0" smtClean="0"/>
              <a:t>The righteous </a:t>
            </a:r>
            <a:r>
              <a:rPr lang="en-US" sz="3000" i="1" dirty="0" smtClean="0"/>
              <a:t>survived</a:t>
            </a:r>
            <a:r>
              <a:rPr lang="en-US" sz="3000" dirty="0" smtClean="0"/>
              <a:t> the horrible invasion by faith and formed God’s remnant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1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1046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Context: a horrible invasion as punishment</a:t>
            </a:r>
          </a:p>
          <a:p>
            <a:r>
              <a:rPr lang="en-US" sz="3000" dirty="0" smtClean="0"/>
              <a:t>The righteous </a:t>
            </a:r>
            <a:r>
              <a:rPr lang="en-US" sz="3000" i="1" dirty="0" smtClean="0"/>
              <a:t>survived</a:t>
            </a:r>
            <a:r>
              <a:rPr lang="en-US" sz="3000" dirty="0" smtClean="0"/>
              <a:t> the horrible invasion by faith and formed God’s remnant</a:t>
            </a:r>
          </a:p>
          <a:p>
            <a:r>
              <a:rPr lang="en-US" sz="3000" dirty="0" smtClean="0"/>
              <a:t>The focus of “live” seems to be on survival of an ordeal, not a lifestyle habit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Bible does it say “the just shall live by faith”?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Romans 1:17</a:t>
            </a:r>
            <a:endParaRPr lang="en-US" sz="3200" dirty="0"/>
          </a:p>
          <a:p>
            <a:pPr marL="460375" indent="-460375"/>
            <a:r>
              <a:rPr lang="en-US" sz="3200" dirty="0" smtClean="0"/>
              <a:t>Habakkuk 2:4</a:t>
            </a:r>
            <a:endParaRPr lang="en-US" sz="3200" dirty="0"/>
          </a:p>
          <a:p>
            <a:pPr marL="460375" indent="-460375"/>
            <a:r>
              <a:rPr lang="en-US" sz="3200" dirty="0" smtClean="0"/>
              <a:t>Galatians 3:11</a:t>
            </a:r>
            <a:endParaRPr lang="en-US" sz="3200" dirty="0"/>
          </a:p>
          <a:p>
            <a:pPr marL="460375" indent="-460375"/>
            <a:r>
              <a:rPr lang="en-US" sz="3200" dirty="0" smtClean="0"/>
              <a:t>Hebrews 10:38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482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5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What’s an ordeal that we survive because of our faith in Jesus?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3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us interpret Romans 1:17?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What’s an ordeal that we survive because of our faith in Jesus?</a:t>
            </a:r>
          </a:p>
          <a:p>
            <a:r>
              <a:rPr lang="en-US" sz="3000" dirty="0" smtClean="0"/>
              <a:t>Death itself! If we believe that Jesus will raise us from the dead</a:t>
            </a:r>
          </a:p>
          <a:p>
            <a:r>
              <a:rPr lang="en-US" sz="3000" dirty="0" smtClean="0"/>
              <a:t>Resurrection is such a key theme in the book (4:17–25; 6:4–11, 8:11–13)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3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4: 17–25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0" y="1812637"/>
            <a:ext cx="8578272" cy="5045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[Abraham] </a:t>
            </a:r>
            <a:r>
              <a:rPr lang="en-US" sz="3000" dirty="0"/>
              <a:t>is our father in the sight of God, in whom he believed—the God who gives life to the dead and calls into being things that were </a:t>
            </a:r>
            <a:r>
              <a:rPr lang="en-US" sz="3000" dirty="0" smtClean="0"/>
              <a:t>not. Against all hope, Abraham in hope believed and so became the father of many nations, just as it had been said to him, “So shall your offspring be.” Without </a:t>
            </a:r>
            <a:r>
              <a:rPr lang="en-US" sz="3000" dirty="0"/>
              <a:t>weakening in his faith, he faced the fact that </a:t>
            </a:r>
            <a:r>
              <a:rPr lang="en-US" sz="3000" dirty="0">
                <a:solidFill>
                  <a:schemeClr val="tx2"/>
                </a:solidFill>
              </a:rPr>
              <a:t>his body was as good as dead</a:t>
            </a:r>
            <a:r>
              <a:rPr lang="en-US" sz="3000" dirty="0" smtClean="0"/>
              <a:t>—because he </a:t>
            </a:r>
            <a:r>
              <a:rPr lang="en-US" sz="3000" dirty="0"/>
              <a:t>was about a hundred years old—and that Sarah’s womb was also dead. </a:t>
            </a:r>
            <a:r>
              <a:rPr lang="en-US" sz="3000" dirty="0" smtClean="0"/>
              <a:t>Yet </a:t>
            </a:r>
            <a:r>
              <a:rPr lang="en-US" sz="3000" dirty="0"/>
              <a:t>he did not waver through unbelief regarding the promise of God, but was </a:t>
            </a:r>
            <a:r>
              <a:rPr lang="en-US" sz="3000" dirty="0">
                <a:solidFill>
                  <a:srgbClr val="E5C243"/>
                </a:solidFill>
              </a:rPr>
              <a:t>strengthened in his faith </a:t>
            </a:r>
            <a:r>
              <a:rPr lang="en-US" sz="3000" dirty="0"/>
              <a:t>and gave glory to God, </a:t>
            </a:r>
            <a:r>
              <a:rPr lang="en-US" sz="3000" dirty="0" smtClean="0"/>
              <a:t>being </a:t>
            </a:r>
            <a:r>
              <a:rPr lang="en-US" sz="3000" dirty="0"/>
              <a:t>fully persuaded that God had power to </a:t>
            </a:r>
            <a:r>
              <a:rPr lang="en-US" sz="3000" dirty="0">
                <a:solidFill>
                  <a:srgbClr val="E5C243"/>
                </a:solidFill>
              </a:rPr>
              <a:t>do what he had promised</a:t>
            </a:r>
            <a:r>
              <a:rPr lang="en-US" sz="3000" dirty="0"/>
              <a:t>. </a:t>
            </a:r>
            <a:r>
              <a:rPr lang="en-US" sz="3000" dirty="0" smtClean="0"/>
              <a:t>This </a:t>
            </a:r>
            <a:r>
              <a:rPr lang="en-US" sz="3000" dirty="0"/>
              <a:t>is why “</a:t>
            </a:r>
            <a:r>
              <a:rPr lang="en-US" sz="3000" dirty="0">
                <a:solidFill>
                  <a:srgbClr val="E5C243"/>
                </a:solidFill>
              </a:rPr>
              <a:t>it was credited to him as righteousness</a:t>
            </a:r>
            <a:r>
              <a:rPr lang="en-US" sz="3000" dirty="0"/>
              <a:t>.” </a:t>
            </a:r>
            <a:r>
              <a:rPr lang="en-US" sz="3000" dirty="0" smtClean="0"/>
              <a:t>The </a:t>
            </a:r>
            <a:r>
              <a:rPr lang="en-US" sz="3000" dirty="0"/>
              <a:t>words “it was credited to him” were written not for him alone, </a:t>
            </a:r>
            <a:r>
              <a:rPr lang="en-US" sz="3000" dirty="0" smtClean="0"/>
              <a:t>but </a:t>
            </a:r>
            <a:r>
              <a:rPr lang="en-US" sz="3000" dirty="0"/>
              <a:t>also </a:t>
            </a:r>
            <a:r>
              <a:rPr lang="en-US" sz="3000" b="1" i="1" dirty="0">
                <a:solidFill>
                  <a:schemeClr val="tx2"/>
                </a:solidFill>
              </a:rPr>
              <a:t>for us, to whom God will credit righteousness—for us who believe in him who raised Jesus our Lord from the dead</a:t>
            </a:r>
            <a:r>
              <a:rPr lang="en-US" sz="3000" dirty="0"/>
              <a:t>. </a:t>
            </a:r>
            <a:r>
              <a:rPr lang="en-US" sz="3000" dirty="0" smtClean="0"/>
              <a:t>He </a:t>
            </a:r>
            <a:r>
              <a:rPr lang="en-US" sz="3000" dirty="0"/>
              <a:t>was delivered over to death for our sins and was raised to life for our justification.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7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6:4–11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0" y="1812637"/>
            <a:ext cx="8578272" cy="5045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We were therefore buried with him through baptism into death in order that, just as Christ was raised from the dead through the glory of the Father, we too may live a new life. </a:t>
            </a:r>
            <a:r>
              <a:rPr lang="en-US" sz="3000" dirty="0" smtClean="0"/>
              <a:t>For </a:t>
            </a:r>
            <a:r>
              <a:rPr lang="en-US" sz="3000" dirty="0"/>
              <a:t>if we have been united with him in a death like his, </a:t>
            </a:r>
            <a:r>
              <a:rPr lang="en-US" sz="3000" dirty="0">
                <a:solidFill>
                  <a:srgbClr val="E5C243"/>
                </a:solidFill>
              </a:rPr>
              <a:t>we will certainly also be united with him in a resurrection like his.</a:t>
            </a:r>
            <a:r>
              <a:rPr lang="en-US" sz="3000" dirty="0"/>
              <a:t> </a:t>
            </a:r>
            <a:r>
              <a:rPr lang="en-US" sz="3000" dirty="0" smtClean="0"/>
              <a:t>For </a:t>
            </a:r>
            <a:r>
              <a:rPr lang="en-US" sz="3000" dirty="0"/>
              <a:t>we know that our old self was crucified with him so that the body ruled by sin might be done away with,[a] that we should no longer be slaves to sin— </a:t>
            </a:r>
            <a:r>
              <a:rPr lang="en-US" sz="3000" dirty="0" smtClean="0"/>
              <a:t>because </a:t>
            </a:r>
            <a:r>
              <a:rPr lang="en-US" sz="3000" dirty="0"/>
              <a:t>anyone who has died has been set free from sin. </a:t>
            </a:r>
            <a:r>
              <a:rPr lang="en-US" sz="3000" dirty="0" smtClean="0"/>
              <a:t>Now </a:t>
            </a:r>
            <a:r>
              <a:rPr lang="en-US" sz="3000" dirty="0"/>
              <a:t>if we died with Christ, we believe that we will also live with </a:t>
            </a:r>
            <a:r>
              <a:rPr lang="en-US" sz="3000" dirty="0" smtClean="0"/>
              <a:t>him </a:t>
            </a:r>
            <a:r>
              <a:rPr lang="en-US" sz="3000" dirty="0">
                <a:solidFill>
                  <a:srgbClr val="E5C243"/>
                </a:solidFill>
              </a:rPr>
              <a:t>For we know that since Christ was raised from the dead, he cannot die again; death no longer has mastery over him. </a:t>
            </a:r>
            <a:r>
              <a:rPr lang="en-US" sz="3000" dirty="0" smtClean="0"/>
              <a:t>The </a:t>
            </a:r>
            <a:r>
              <a:rPr lang="en-US" sz="3000" dirty="0"/>
              <a:t>death he died, he died to sin once for all; but the life he lives, he lives to God. </a:t>
            </a:r>
            <a:r>
              <a:rPr lang="en-US" sz="3000" dirty="0" smtClean="0">
                <a:solidFill>
                  <a:srgbClr val="E5C243"/>
                </a:solidFill>
              </a:rPr>
              <a:t>In </a:t>
            </a:r>
            <a:r>
              <a:rPr lang="en-US" sz="3000" dirty="0">
                <a:solidFill>
                  <a:srgbClr val="E5C243"/>
                </a:solidFill>
              </a:rPr>
              <a:t>the same way, count yourselves dead to sin but alive to God in Christ Jesus.</a:t>
            </a:r>
            <a:endParaRPr lang="en-US" sz="3000" dirty="0" smtClean="0">
              <a:solidFill>
                <a:srgbClr val="E5C24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5818" y="1200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live by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 be fully persuaded that Jesus was raised from the dead and that he will raise us too.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6179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are you able to</a:t>
            </a:r>
            <a:r>
              <a:rPr lang="mr-IN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789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are you able to</a:t>
            </a:r>
            <a:r>
              <a:rPr lang="mr-IN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Explain why Paul may have had Habakkuk on the brain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895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are you able to</a:t>
            </a:r>
            <a:r>
              <a:rPr lang="mr-IN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Explain why Paul may have had Habakkuk on the brain</a:t>
            </a:r>
            <a:endParaRPr lang="en-US" sz="3200" dirty="0"/>
          </a:p>
          <a:p>
            <a:pPr marL="460375" indent="-460375"/>
            <a:r>
              <a:rPr lang="en-US" sz="3200" dirty="0" smtClean="0"/>
              <a:t>Explain what </a:t>
            </a:r>
            <a:r>
              <a:rPr lang="en-US" sz="3200" dirty="0" smtClean="0"/>
              <a:t>Paul’s readers would have thought about when they read 1:17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429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Book of Romans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304" y="5280847"/>
            <a:ext cx="8281857" cy="633816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Next:</a:t>
            </a:r>
            <a:r>
              <a:rPr lang="en-US" sz="3200" b="1" dirty="0" smtClean="0"/>
              <a:t> </a:t>
            </a:r>
            <a:r>
              <a:rPr lang="en-US" sz="3200" dirty="0" smtClean="0"/>
              <a:t>Read Romans 8 and Psalm 44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08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Book of Romans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Bellaire Auditorium Class: March </a:t>
            </a:r>
            <a:r>
              <a:rPr lang="mr-IN" sz="2800" dirty="0" smtClean="0"/>
              <a:t>–</a:t>
            </a:r>
            <a:r>
              <a:rPr lang="en-US" sz="2800" dirty="0" smtClean="0"/>
              <a:t> May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52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</a:t>
            </a:r>
            <a:r>
              <a:rPr lang="en-US" dirty="0"/>
              <a:t>s</a:t>
            </a:r>
            <a:r>
              <a:rPr lang="en-US" dirty="0" smtClean="0"/>
              <a:t>tudents will be able to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869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</a:t>
            </a:r>
            <a:r>
              <a:rPr lang="en-US" dirty="0"/>
              <a:t>s</a:t>
            </a:r>
            <a:r>
              <a:rPr lang="en-US" dirty="0" smtClean="0"/>
              <a:t>tudents will be able to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Explain why the book of Habakkuk would be on Paul’s mind as he wrote Romans</a:t>
            </a:r>
          </a:p>
        </p:txBody>
      </p:sp>
    </p:spTree>
    <p:extLst>
      <p:ext uri="{BB962C8B-B14F-4D97-AF65-F5344CB8AC3E}">
        <p14:creationId xmlns:p14="http://schemas.microsoft.com/office/powerpoint/2010/main" val="34072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</a:t>
            </a:r>
            <a:r>
              <a:rPr lang="en-US" dirty="0"/>
              <a:t>s</a:t>
            </a:r>
            <a:r>
              <a:rPr lang="en-US" dirty="0" smtClean="0"/>
              <a:t>tudents will be able to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2303362"/>
            <a:ext cx="7928999" cy="4048642"/>
          </a:xfrm>
        </p:spPr>
        <p:txBody>
          <a:bodyPr anchor="t">
            <a:noAutofit/>
          </a:bodyPr>
          <a:lstStyle/>
          <a:p>
            <a:pPr marL="460375" indent="-460375"/>
            <a:r>
              <a:rPr lang="en-US" sz="3200" dirty="0" smtClean="0"/>
              <a:t>Explain why the book of Habakkuk would be on Paul’s mind as he wrote Romans</a:t>
            </a:r>
          </a:p>
          <a:p>
            <a:pPr marL="460375" indent="-460375"/>
            <a:r>
              <a:rPr lang="en-US" sz="3200" dirty="0" smtClean="0"/>
              <a:t>Explain what Paul’s readers would think about when they read “the just shall live by faith”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649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11195</TotalTime>
  <Words>1832</Words>
  <Application>Microsoft Macintosh PowerPoint</Application>
  <PresentationFormat>On-screen Show (4:3)</PresentationFormat>
  <Paragraphs>141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Quotable</vt:lpstr>
      <vt:lpstr>Where in the Bible does it say “the just shall live by faith”?</vt:lpstr>
      <vt:lpstr>Where in the Bible does it say “the just shall live by faith”?</vt:lpstr>
      <vt:lpstr>Where in the Bible does it say “the just shall live by faith”?</vt:lpstr>
      <vt:lpstr>Where in the Bible does it say “the just shall live by faith”?</vt:lpstr>
      <vt:lpstr>Where in the Bible does it say “the just shall live by faith”?</vt:lpstr>
      <vt:lpstr>The Book of Romans</vt:lpstr>
      <vt:lpstr>After today, students will be able to…</vt:lpstr>
      <vt:lpstr>After today, students will be able to…</vt:lpstr>
      <vt:lpstr>After today, students will be able to…</vt:lpstr>
      <vt:lpstr>PowerPoint Presentation</vt:lpstr>
      <vt:lpstr>“Oh look, it’s about to rain”</vt:lpstr>
      <vt:lpstr>“Oh look, it’s about to rain”</vt:lpstr>
      <vt:lpstr>“Oh look, it’s about to rain”</vt:lpstr>
      <vt:lpstr>“Oh look, it’s about to rain”</vt:lpstr>
      <vt:lpstr>“Oh look, it’s about to rain”</vt:lpstr>
      <vt:lpstr>“Oh look, it’s about to rain”</vt:lpstr>
      <vt:lpstr>Prophecy is often fulfilled more than once</vt:lpstr>
      <vt:lpstr>Prophecy is often fulfilled more than once</vt:lpstr>
      <vt:lpstr>Prophecy is often fulfilled more than once</vt:lpstr>
      <vt:lpstr>Habakkuk: What Do We Know?</vt:lpstr>
      <vt:lpstr>Habakkuk: What Do We Know?</vt:lpstr>
      <vt:lpstr>Habakkuk: What Do We Know?</vt:lpstr>
      <vt:lpstr>Habakkuk: What Do We Know?</vt:lpstr>
      <vt:lpstr>Habakkuk 1:1–4 Habakkuk’s First Speech</vt:lpstr>
      <vt:lpstr>Habakkuk 1:1–4 Habakkuk’s First Speech</vt:lpstr>
      <vt:lpstr>Habakkuk 1:1–4 Habakkuk’s First Speech</vt:lpstr>
      <vt:lpstr>Habakkuk 1:5–11 God’s First Response</vt:lpstr>
      <vt:lpstr>Habakkuk 1:5–11 God’s First Response</vt:lpstr>
      <vt:lpstr>Habakkuk 1:5–11 God’s First Response</vt:lpstr>
      <vt:lpstr>Habakkuk 1:5–11 God’s First Response</vt:lpstr>
      <vt:lpstr>Habakkuk 1:12–2:1 Habakkuk’s Second Speech</vt:lpstr>
      <vt:lpstr>Habakkuk 1:12–2:1 Habakkuk’s Second Speech</vt:lpstr>
      <vt:lpstr>Habakkuk 1:12–2:1 Habakkuk’s Second Speech</vt:lpstr>
      <vt:lpstr>Habakkuk 1:12–2:1 Habakkuk’s Second Speech</vt:lpstr>
      <vt:lpstr>Habakkuk 2:2–20: God’s Second Answer</vt:lpstr>
      <vt:lpstr>Habakkuk 2:2–20: God’s Second Answer</vt:lpstr>
      <vt:lpstr>Habakkuk 3: Habakkuk’s Psalm of Faith</vt:lpstr>
      <vt:lpstr>Habakkuk 3: Habakkuk’s Psalm of Faith</vt:lpstr>
      <vt:lpstr>Habakkuk 3: Habakkuk’s Psalm of Faith</vt:lpstr>
      <vt:lpstr>Habakkuk 3: Habakkuk’s Psalm of Faith</vt:lpstr>
      <vt:lpstr>What are some parallels between Habakkuk and Romans?</vt:lpstr>
      <vt:lpstr>What are some parallels between Habakkuk and Romans?</vt:lpstr>
      <vt:lpstr>What are some parallels between Habakkuk and Romans?</vt:lpstr>
      <vt:lpstr>What are some parallels between Habakkuk and Romans?</vt:lpstr>
      <vt:lpstr>What are some parallels between Habakkuk and Romans?</vt:lpstr>
      <vt:lpstr>How does this help us interpret Romans 1:17?</vt:lpstr>
      <vt:lpstr>How does this help us interpret Romans 1:17?</vt:lpstr>
      <vt:lpstr>How does this help us interpret Romans 1:17?</vt:lpstr>
      <vt:lpstr>How does this help us interpret Romans 1:17?</vt:lpstr>
      <vt:lpstr>How does this help us interpret Romans 1:17?</vt:lpstr>
      <vt:lpstr>How does this help us interpret Romans 1:17?</vt:lpstr>
      <vt:lpstr>How does this help us interpret Romans 1:17?</vt:lpstr>
      <vt:lpstr>Romans 4: 17–25</vt:lpstr>
      <vt:lpstr>Romans 6:4–11</vt:lpstr>
      <vt:lpstr>What does it mean to live by faith?</vt:lpstr>
      <vt:lpstr>After today, are you able to…?</vt:lpstr>
      <vt:lpstr>After today, are you able to…?</vt:lpstr>
      <vt:lpstr>After today, are you able to…?</vt:lpstr>
      <vt:lpstr>The Book of Romans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LaGrone</cp:lastModifiedBy>
  <cp:revision>167</cp:revision>
  <cp:lastPrinted>2019-04-03T22:36:30Z</cp:lastPrinted>
  <dcterms:created xsi:type="dcterms:W3CDTF">2019-03-02T23:21:17Z</dcterms:created>
  <dcterms:modified xsi:type="dcterms:W3CDTF">2019-04-13T01:25:20Z</dcterms:modified>
</cp:coreProperties>
</file>