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3"/>
  </p:handoutMasterIdLst>
  <p:sldIdLst>
    <p:sldId id="302" r:id="rId2"/>
    <p:sldId id="256" r:id="rId3"/>
    <p:sldId id="358" r:id="rId4"/>
    <p:sldId id="348" r:id="rId5"/>
    <p:sldId id="363" r:id="rId6"/>
    <p:sldId id="354" r:id="rId7"/>
    <p:sldId id="361" r:id="rId8"/>
    <p:sldId id="362" r:id="rId9"/>
    <p:sldId id="349" r:id="rId10"/>
    <p:sldId id="364" r:id="rId11"/>
    <p:sldId id="365" r:id="rId12"/>
    <p:sldId id="273" r:id="rId13"/>
    <p:sldId id="264" r:id="rId14"/>
    <p:sldId id="318" r:id="rId15"/>
    <p:sldId id="367" r:id="rId16"/>
    <p:sldId id="319" r:id="rId17"/>
    <p:sldId id="360" r:id="rId18"/>
    <p:sldId id="316" r:id="rId19"/>
    <p:sldId id="317" r:id="rId20"/>
    <p:sldId id="345" r:id="rId21"/>
    <p:sldId id="330" r:id="rId22"/>
    <p:sldId id="329" r:id="rId23"/>
    <p:sldId id="331" r:id="rId24"/>
    <p:sldId id="366" r:id="rId25"/>
    <p:sldId id="315" r:id="rId26"/>
    <p:sldId id="346" r:id="rId27"/>
    <p:sldId id="333" r:id="rId28"/>
    <p:sldId id="263" r:id="rId29"/>
    <p:sldId id="258" r:id="rId30"/>
    <p:sldId id="276" r:id="rId31"/>
    <p:sldId id="347" r:id="rId32"/>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719"/>
    <p:restoredTop sz="94667"/>
  </p:normalViewPr>
  <p:slideViewPr>
    <p:cSldViewPr snapToGrid="0" snapToObjects="1">
      <p:cViewPr>
        <p:scale>
          <a:sx n="110" d="100"/>
          <a:sy n="110" d="100"/>
        </p:scale>
        <p:origin x="296" y="1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E17720C-5F95-DE4E-B1A9-0C7DC20BB5C2}" type="datetimeFigureOut">
              <a:rPr lang="en-US" smtClean="0"/>
              <a:t>5/4/19</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16ABEF7-5EC3-F843-84B4-1DC2D0F18246}" type="slidenum">
              <a:rPr lang="en-US" smtClean="0"/>
              <a:t>‹#›</a:t>
            </a:fld>
            <a:endParaRPr lang="en-US"/>
          </a:p>
        </p:txBody>
      </p:sp>
    </p:spTree>
    <p:extLst>
      <p:ext uri="{BB962C8B-B14F-4D97-AF65-F5344CB8AC3E}">
        <p14:creationId xmlns:p14="http://schemas.microsoft.com/office/powerpoint/2010/main" val="14633910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48"/>
            <a:ext cx="7929000" cy="2971051"/>
          </a:xfrm>
        </p:spPr>
        <p:txBody>
          <a:bodyPr/>
          <a:lstStyle>
            <a:lvl1pPr>
              <a:defRPr sz="4050"/>
            </a:lvl1pPr>
          </a:lstStyle>
          <a:p>
            <a:r>
              <a:rPr lang="en-US" smtClean="0"/>
              <a:t>Click to edit Master title style</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500" y="4800600"/>
            <a:ext cx="7921064" cy="566738"/>
          </a:xfrm>
        </p:spPr>
        <p:txBody>
          <a:bodyPr anchor="b">
            <a:normAutofit/>
          </a:bodyPr>
          <a:lstStyle>
            <a:lvl1pPr algn="l">
              <a:defRPr sz="18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7500" y="5367338"/>
            <a:ext cx="7921064"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315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39893" y="4443681"/>
            <a:ext cx="4418727" cy="713241"/>
          </a:xfr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680982" y="1081457"/>
            <a:ext cx="28575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2435958"/>
            <a:ext cx="3286891" cy="2007789"/>
          </a:xfrm>
        </p:spPr>
        <p:txBody>
          <a:bodyPr/>
          <a:lstStyle>
            <a:lvl1pPr>
              <a:defRPr sz="24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7000" y="2286001"/>
            <a:ext cx="3660225"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586171"/>
            <a:ext cx="1871093"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7501" y="446089"/>
            <a:ext cx="4958655"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2"/>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951396"/>
            <a:ext cx="7921064" cy="1468800"/>
          </a:xfrm>
        </p:spPr>
        <p:txBody>
          <a:bodyPr anchor="b"/>
          <a:lstStyle>
            <a:lvl1pPr algn="r">
              <a:defRPr sz="36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07500" y="5281202"/>
            <a:ext cx="7921064" cy="433955"/>
          </a:xfrm>
        </p:spPr>
        <p:txBody>
          <a:bodyPr anchor="t">
            <a:no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14034" y="2222288"/>
            <a:ext cx="3889405"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62" y="2222287"/>
            <a:ext cx="3895937"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11046" y="2174875"/>
            <a:ext cx="3892393"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11047" y="2751139"/>
            <a:ext cx="3892392"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62" y="2174875"/>
            <a:ext cx="3895937"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0562" y="2751139"/>
            <a:ext cx="3895937"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p:spPr>
        <p:txBody>
          <a:bodyPr anchor="b"/>
          <a:lstStyle>
            <a:lvl1pPr algn="l">
              <a:defRPr sz="1500" b="1"/>
            </a:lvl1pPr>
          </a:lstStyle>
          <a:p>
            <a:r>
              <a:rPr lang="en-US" smtClean="0"/>
              <a:t>Click to edit Master title style</a:t>
            </a:r>
            <a:endParaRPr lang="en-US" dirty="0"/>
          </a:p>
        </p:txBody>
      </p:sp>
      <p:sp>
        <p:nvSpPr>
          <p:cNvPr id="3" name="Content Placeholder 2"/>
          <p:cNvSpPr>
            <a:spLocks noGrp="1"/>
          </p:cNvSpPr>
          <p:nvPr>
            <p:ph idx="1"/>
          </p:nvPr>
        </p:nvSpPr>
        <p:spPr>
          <a:xfrm>
            <a:off x="3641725" y="446089"/>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4" y="2260739"/>
            <a:ext cx="2660650" cy="360031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046" y="727523"/>
            <a:ext cx="3639741" cy="1617163"/>
          </a:xfrm>
        </p:spPr>
        <p:txBody>
          <a:bodyPr anchor="b">
            <a:normAutofit/>
          </a:bodyPr>
          <a:lstStyle>
            <a:lvl1pPr algn="l">
              <a:defRPr sz="18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05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11046" y="2344684"/>
            <a:ext cx="3639741" cy="3516365"/>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2914358" y="6041363"/>
            <a:ext cx="732659" cy="365125"/>
          </a:xfrm>
        </p:spPr>
        <p:txBody>
          <a:bodyPr/>
          <a:lstStyle/>
          <a:p>
            <a:fld id="{18C79C5D-2A6F-F04D-97DA-BEF2467B64E4}" type="datetimeFigureOut">
              <a:rPr lang="en-US" dirty="0"/>
              <a:pPr/>
              <a:t>5/4/19</a:t>
            </a:fld>
            <a:endParaRPr lang="en-US" dirty="0"/>
          </a:p>
        </p:txBody>
      </p:sp>
      <p:sp>
        <p:nvSpPr>
          <p:cNvPr id="6" name="Footer Placeholder 5"/>
          <p:cNvSpPr>
            <a:spLocks noGrp="1"/>
          </p:cNvSpPr>
          <p:nvPr>
            <p:ph type="ftr" sz="quarter" idx="11"/>
          </p:nvPr>
        </p:nvSpPr>
        <p:spPr>
          <a:xfrm>
            <a:off x="442797" y="6041363"/>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9"/>
            <a:ext cx="796616"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0" y="447188"/>
            <a:ext cx="7928999"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38636" y="6041363"/>
            <a:ext cx="6483240" cy="365125"/>
          </a:xfrm>
          <a:prstGeom prst="rect">
            <a:avLst/>
          </a:prstGeom>
        </p:spPr>
        <p:txBody>
          <a:bodyPr vert="horz" lIns="91440" tIns="45720" rIns="91440" bIns="45720" rtlCol="0" anchor="b"/>
          <a:lstStyle>
            <a:lvl1pPr algn="l">
              <a:defRPr sz="675">
                <a:solidFill>
                  <a:schemeClr val="tx1"/>
                </a:solidFill>
              </a:defRPr>
            </a:lvl1pPr>
          </a:lstStyle>
          <a:p>
            <a:endParaRPr lang="en-US" dirty="0"/>
          </a:p>
        </p:txBody>
      </p:sp>
      <p:sp>
        <p:nvSpPr>
          <p:cNvPr id="4" name="Date Placeholder 3"/>
          <p:cNvSpPr>
            <a:spLocks noGrp="1"/>
          </p:cNvSpPr>
          <p:nvPr>
            <p:ph type="dt" sz="half" idx="2"/>
          </p:nvPr>
        </p:nvSpPr>
        <p:spPr>
          <a:xfrm>
            <a:off x="7000969" y="6041363"/>
            <a:ext cx="1007780" cy="365125"/>
          </a:xfrm>
          <a:prstGeom prst="rect">
            <a:avLst/>
          </a:prstGeom>
        </p:spPr>
        <p:txBody>
          <a:bodyPr vert="horz" lIns="91440" tIns="45720" rIns="91440" bIns="45720" rtlCol="0" anchor="b"/>
          <a:lstStyle>
            <a:lvl1pPr algn="r">
              <a:defRPr sz="675">
                <a:solidFill>
                  <a:schemeClr val="tx1"/>
                </a:solidFill>
              </a:defRPr>
            </a:lvl1pPr>
          </a:lstStyle>
          <a:p>
            <a:fld id="{09B482E8-6E0E-1B4F-B1FD-C69DB9E858D9}" type="datetimeFigureOut">
              <a:rPr lang="en-US" dirty="0"/>
              <a:pPr/>
              <a:t>5/4/19</a:t>
            </a:fld>
            <a:endParaRPr lang="en-US" dirty="0"/>
          </a:p>
        </p:txBody>
      </p:sp>
      <p:sp>
        <p:nvSpPr>
          <p:cNvPr id="6" name="Slide Number Placeholder 5"/>
          <p:cNvSpPr>
            <a:spLocks noGrp="1"/>
          </p:cNvSpPr>
          <p:nvPr>
            <p:ph type="sldNum" sz="quarter" idx="4"/>
          </p:nvPr>
        </p:nvSpPr>
        <p:spPr>
          <a:xfrm>
            <a:off x="8008749" y="5915889"/>
            <a:ext cx="796616" cy="490599"/>
          </a:xfrm>
          <a:prstGeom prst="rect">
            <a:avLst/>
          </a:prstGeom>
        </p:spPr>
        <p:txBody>
          <a:bodyPr vert="horz" lIns="91440" tIns="45720" rIns="91440" bIns="10800" rtlCol="0" anchor="b"/>
          <a:lstStyle>
            <a:lvl1pPr algn="r">
              <a:defRPr sz="15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smtClean="0"/>
              <a:t>Discuss with a Friend</a:t>
            </a:r>
            <a:endParaRPr lang="en-US" dirty="0"/>
          </a:p>
        </p:txBody>
      </p:sp>
      <p:sp>
        <p:nvSpPr>
          <p:cNvPr id="3" name="Rectangle 2"/>
          <p:cNvSpPr/>
          <p:nvPr/>
        </p:nvSpPr>
        <p:spPr>
          <a:xfrm>
            <a:off x="153901" y="2274841"/>
            <a:ext cx="8836195" cy="4339650"/>
          </a:xfrm>
          <a:prstGeom prst="rect">
            <a:avLst/>
          </a:prstGeom>
        </p:spPr>
        <p:txBody>
          <a:bodyPr wrap="square">
            <a:spAutoFit/>
          </a:bodyPr>
          <a:lstStyle/>
          <a:p>
            <a:pPr marL="125413" indent="-125413" algn="ctr">
              <a:spcAft>
                <a:spcPts val="2400"/>
              </a:spcAft>
            </a:pPr>
            <a:r>
              <a:rPr lang="en-US" sz="3200" b="1" i="1" dirty="0" smtClean="0"/>
              <a:t>In Romans 9, how does Paul use these OT references to “defend” God’s plan?</a:t>
            </a:r>
          </a:p>
          <a:p>
            <a:pPr marL="125413" indent="-125413" algn="ctr"/>
            <a:r>
              <a:rPr lang="en-US" sz="3200" u="sng" dirty="0" smtClean="0"/>
              <a:t>Choose </a:t>
            </a:r>
            <a:r>
              <a:rPr lang="en-US" sz="3200" b="1" i="1" u="sng" dirty="0" smtClean="0"/>
              <a:t>one</a:t>
            </a:r>
            <a:r>
              <a:rPr lang="en-US" sz="3200" u="sng" dirty="0" smtClean="0"/>
              <a:t> to discuss with a friend:</a:t>
            </a:r>
          </a:p>
          <a:p>
            <a:pPr marL="125413" indent="-125413" algn="ctr"/>
            <a:r>
              <a:rPr lang="en-US" sz="3200" dirty="0" smtClean="0"/>
              <a:t>Isaac and Jacob (9:6-13)</a:t>
            </a:r>
          </a:p>
          <a:p>
            <a:pPr marL="125413" indent="-125413" algn="ctr"/>
            <a:r>
              <a:rPr lang="en-US" sz="3200" dirty="0" smtClean="0"/>
              <a:t>Pharaoh (9:14-18)</a:t>
            </a:r>
          </a:p>
          <a:p>
            <a:pPr marL="125413" indent="-125413" algn="ctr"/>
            <a:r>
              <a:rPr lang="en-US" sz="3200" dirty="0" smtClean="0"/>
              <a:t>Jeremiah’s Potter (9:19-24)</a:t>
            </a:r>
          </a:p>
          <a:p>
            <a:pPr marL="125413" indent="-125413" algn="ctr"/>
            <a:r>
              <a:rPr lang="en-US" sz="3200" dirty="0" smtClean="0"/>
              <a:t>Quotes from Hosea (9:25-26)</a:t>
            </a:r>
          </a:p>
          <a:p>
            <a:pPr marL="125413" indent="-125413" algn="ctr"/>
            <a:r>
              <a:rPr lang="en-US" sz="3200" dirty="0" smtClean="0"/>
              <a:t>Quotes from Isaiah (9:27-29) </a:t>
            </a:r>
            <a:endParaRPr lang="en-US" sz="3200" dirty="0"/>
          </a:p>
        </p:txBody>
      </p:sp>
    </p:spTree>
    <p:extLst>
      <p:ext uri="{BB962C8B-B14F-4D97-AF65-F5344CB8AC3E}">
        <p14:creationId xmlns:p14="http://schemas.microsoft.com/office/powerpoint/2010/main" val="1145859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The Word of Faith (Romans 10:5-13)</a:t>
            </a:r>
            <a:endParaRPr lang="en-US" dirty="0"/>
          </a:p>
        </p:txBody>
      </p:sp>
      <p:sp>
        <p:nvSpPr>
          <p:cNvPr id="3" name="Content Placeholder 2"/>
          <p:cNvSpPr>
            <a:spLocks noGrp="1"/>
          </p:cNvSpPr>
          <p:nvPr>
            <p:ph idx="1"/>
          </p:nvPr>
        </p:nvSpPr>
        <p:spPr>
          <a:xfrm>
            <a:off x="397900" y="2199189"/>
            <a:ext cx="8348200" cy="2581156"/>
          </a:xfrm>
        </p:spPr>
        <p:txBody>
          <a:bodyPr anchor="t">
            <a:noAutofit/>
          </a:bodyPr>
          <a:lstStyle/>
          <a:p>
            <a:pPr marL="0" indent="0">
              <a:spcBef>
                <a:spcPts val="0"/>
              </a:spcBef>
              <a:spcAft>
                <a:spcPts val="4800"/>
              </a:spcAft>
              <a:buNone/>
            </a:pPr>
            <a:r>
              <a:rPr lang="en-US" sz="3200" dirty="0" smtClean="0"/>
              <a:t>Don’t say, Who will ascend into heaven?</a:t>
            </a:r>
          </a:p>
          <a:p>
            <a:pPr marL="0" indent="0">
              <a:spcBef>
                <a:spcPts val="0"/>
              </a:spcBef>
              <a:spcAft>
                <a:spcPts val="4800"/>
              </a:spcAft>
              <a:buNone/>
            </a:pPr>
            <a:r>
              <a:rPr lang="en-US" sz="3200" dirty="0" smtClean="0"/>
              <a:t>Don’t say, Who will descend the abyss?</a:t>
            </a:r>
          </a:p>
          <a:p>
            <a:pPr marL="0" indent="0">
              <a:spcBef>
                <a:spcPts val="0"/>
              </a:spcBef>
              <a:spcAft>
                <a:spcPts val="0"/>
              </a:spcAft>
              <a:buNone/>
            </a:pPr>
            <a:r>
              <a:rPr lang="en-US" sz="3200" dirty="0"/>
              <a:t>W</a:t>
            </a:r>
            <a:r>
              <a:rPr lang="en-US" sz="3200" dirty="0" smtClean="0"/>
              <a:t>ord is near you, in your heart &amp; mouth.</a:t>
            </a:r>
            <a:endParaRPr lang="en-US" sz="3200" dirty="0" smtClean="0"/>
          </a:p>
        </p:txBody>
      </p:sp>
      <p:sp>
        <p:nvSpPr>
          <p:cNvPr id="4" name="Rectangle 3"/>
          <p:cNvSpPr/>
          <p:nvPr/>
        </p:nvSpPr>
        <p:spPr>
          <a:xfrm>
            <a:off x="2600047" y="2795024"/>
            <a:ext cx="3943906" cy="5153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Christ has come!</a:t>
            </a:r>
            <a:endParaRPr lang="en-US" sz="2800" dirty="0">
              <a:solidFill>
                <a:schemeClr val="tx1"/>
              </a:solidFill>
            </a:endParaRPr>
          </a:p>
        </p:txBody>
      </p:sp>
      <p:sp>
        <p:nvSpPr>
          <p:cNvPr id="5" name="Rectangle 4"/>
          <p:cNvSpPr/>
          <p:nvPr/>
        </p:nvSpPr>
        <p:spPr>
          <a:xfrm>
            <a:off x="2600047" y="3894620"/>
            <a:ext cx="3943906" cy="5153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Christ </a:t>
            </a:r>
            <a:r>
              <a:rPr lang="en-US" sz="2800" smtClean="0">
                <a:solidFill>
                  <a:schemeClr val="tx1"/>
                </a:solidFill>
              </a:rPr>
              <a:t>has risen!</a:t>
            </a:r>
            <a:endParaRPr lang="en-US" sz="2800" dirty="0">
              <a:solidFill>
                <a:schemeClr val="tx1"/>
              </a:solidFill>
            </a:endParaRPr>
          </a:p>
        </p:txBody>
      </p:sp>
      <p:sp>
        <p:nvSpPr>
          <p:cNvPr id="6" name="Rectangle 5"/>
          <p:cNvSpPr/>
          <p:nvPr/>
        </p:nvSpPr>
        <p:spPr>
          <a:xfrm>
            <a:off x="1043252" y="5086811"/>
            <a:ext cx="7057496" cy="14065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Word of faith has been preached:</a:t>
            </a:r>
          </a:p>
          <a:p>
            <a:pPr algn="ctr"/>
            <a:r>
              <a:rPr lang="en-US" sz="2800" dirty="0" smtClean="0">
                <a:solidFill>
                  <a:schemeClr val="tx1"/>
                </a:solidFill>
              </a:rPr>
              <a:t>Believe with your heart Jesus as Lord</a:t>
            </a:r>
          </a:p>
          <a:p>
            <a:pPr algn="ctr"/>
            <a:r>
              <a:rPr lang="en-US" sz="2800" dirty="0" smtClean="0">
                <a:solidFill>
                  <a:schemeClr val="tx1"/>
                </a:solidFill>
              </a:rPr>
              <a:t>Confess with your mouth that He is risen</a:t>
            </a:r>
            <a:endParaRPr lang="en-US" sz="2800" dirty="0">
              <a:solidFill>
                <a:schemeClr val="tx1"/>
              </a:solidFill>
            </a:endParaRPr>
          </a:p>
        </p:txBody>
      </p:sp>
    </p:spTree>
    <p:extLst>
      <p:ext uri="{BB962C8B-B14F-4D97-AF65-F5344CB8AC3E}">
        <p14:creationId xmlns:p14="http://schemas.microsoft.com/office/powerpoint/2010/main" val="18213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build="p" animBg="1"/>
      <p:bldP spid="5" grpId="0" build="p" animBg="1"/>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The Word of Faith (Romans 10:5-13)</a:t>
            </a:r>
            <a:endParaRPr lang="en-US" dirty="0"/>
          </a:p>
        </p:txBody>
      </p:sp>
      <p:sp>
        <p:nvSpPr>
          <p:cNvPr id="3" name="Content Placeholder 2"/>
          <p:cNvSpPr>
            <a:spLocks noGrp="1"/>
          </p:cNvSpPr>
          <p:nvPr>
            <p:ph idx="1"/>
          </p:nvPr>
        </p:nvSpPr>
        <p:spPr>
          <a:xfrm>
            <a:off x="261960" y="2199189"/>
            <a:ext cx="8620080" cy="3345084"/>
          </a:xfrm>
        </p:spPr>
        <p:txBody>
          <a:bodyPr anchor="t">
            <a:noAutofit/>
          </a:bodyPr>
          <a:lstStyle/>
          <a:p>
            <a:pPr marL="460375" indent="-460375">
              <a:spcBef>
                <a:spcPts val="0"/>
              </a:spcBef>
              <a:spcAft>
                <a:spcPts val="0"/>
              </a:spcAft>
            </a:pPr>
            <a:r>
              <a:rPr lang="en-US" sz="3200" dirty="0"/>
              <a:t>B</a:t>
            </a:r>
            <a:r>
              <a:rPr lang="en-US" sz="3200" dirty="0" smtClean="0"/>
              <a:t>elieve/confess</a:t>
            </a:r>
            <a:r>
              <a:rPr lang="en-US" sz="3200" dirty="0" smtClean="0"/>
              <a:t>, </a:t>
            </a:r>
            <a:r>
              <a:rPr lang="en-US" sz="3200" dirty="0" smtClean="0"/>
              <a:t>you will be saved (10:9)</a:t>
            </a:r>
          </a:p>
          <a:p>
            <a:pPr marL="760413" lvl="1" indent="-460375">
              <a:spcBef>
                <a:spcPts val="0"/>
              </a:spcBef>
              <a:spcAft>
                <a:spcPts val="0"/>
              </a:spcAft>
            </a:pPr>
            <a:r>
              <a:rPr lang="en-US" sz="2800" dirty="0" smtClean="0"/>
              <a:t>Belief </a:t>
            </a:r>
            <a:r>
              <a:rPr lang="en-US" sz="2800" dirty="0" smtClean="0">
                <a:sym typeface="Wingdings"/>
              </a:rPr>
              <a:t> Righteousness (justification)</a:t>
            </a:r>
          </a:p>
          <a:p>
            <a:pPr marL="760413" lvl="1" indent="-460375">
              <a:spcBef>
                <a:spcPts val="0"/>
              </a:spcBef>
              <a:spcAft>
                <a:spcPts val="1800"/>
              </a:spcAft>
            </a:pPr>
            <a:r>
              <a:rPr lang="en-US" sz="2800" dirty="0" smtClean="0">
                <a:sym typeface="Wingdings"/>
              </a:rPr>
              <a:t>Confess  Salvation (5:9-10, 13:11)</a:t>
            </a:r>
            <a:endParaRPr lang="en-US" sz="2800" dirty="0" smtClean="0"/>
          </a:p>
          <a:p>
            <a:pPr marL="460375" indent="-460375">
              <a:spcBef>
                <a:spcPts val="0"/>
              </a:spcBef>
              <a:spcAft>
                <a:spcPts val="0"/>
              </a:spcAft>
            </a:pPr>
            <a:r>
              <a:rPr lang="en-US" sz="3200" dirty="0" smtClean="0"/>
              <a:t>Two passages </a:t>
            </a:r>
            <a:r>
              <a:rPr lang="mr-IN" sz="3200" dirty="0" smtClean="0"/>
              <a:t>–</a:t>
            </a:r>
            <a:r>
              <a:rPr lang="en-US" sz="3200" dirty="0" smtClean="0"/>
              <a:t> Isaiah 28 and Joel 2</a:t>
            </a:r>
          </a:p>
          <a:p>
            <a:pPr marL="760413" lvl="1" indent="-460375">
              <a:spcBef>
                <a:spcPts val="0"/>
              </a:spcBef>
              <a:spcAft>
                <a:spcPts val="0"/>
              </a:spcAft>
            </a:pPr>
            <a:r>
              <a:rPr lang="en-US" sz="2800" dirty="0" smtClean="0"/>
              <a:t>“Believes” (Is. 28) and “calls” (Joel 2)</a:t>
            </a:r>
          </a:p>
          <a:p>
            <a:pPr marL="760413" lvl="1" indent="-460375">
              <a:spcBef>
                <a:spcPts val="0"/>
              </a:spcBef>
              <a:spcAft>
                <a:spcPts val="0"/>
              </a:spcAft>
            </a:pPr>
            <a:r>
              <a:rPr lang="en-US" sz="2800" dirty="0" smtClean="0"/>
              <a:t>“whoever” </a:t>
            </a:r>
            <a:r>
              <a:rPr lang="mr-IN" sz="2800" dirty="0" smtClean="0"/>
              <a:t>–</a:t>
            </a:r>
            <a:r>
              <a:rPr lang="en-US" sz="2800" dirty="0" smtClean="0"/>
              <a:t> both passages</a:t>
            </a:r>
            <a:endParaRPr lang="en-US" sz="2800" dirty="0" smtClean="0"/>
          </a:p>
        </p:txBody>
      </p:sp>
      <p:sp>
        <p:nvSpPr>
          <p:cNvPr id="4" name="Rectangle 3"/>
          <p:cNvSpPr/>
          <p:nvPr/>
        </p:nvSpPr>
        <p:spPr>
          <a:xfrm>
            <a:off x="523921" y="5278056"/>
            <a:ext cx="8096158" cy="145840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“There is no distinction between Jew and Greek; for the same is Lord of all</a:t>
            </a:r>
            <a:r>
              <a:rPr lang="en-US" sz="2800" smtClean="0">
                <a:solidFill>
                  <a:schemeClr val="bg1"/>
                </a:solidFill>
              </a:rPr>
              <a:t>, abounding in riches for all who call on Him.” (10:12)</a:t>
            </a:r>
            <a:endParaRPr lang="en-US" sz="2800" dirty="0">
              <a:solidFill>
                <a:schemeClr val="bg1"/>
              </a:solidFill>
            </a:endParaRPr>
          </a:p>
        </p:txBody>
      </p:sp>
    </p:spTree>
    <p:extLst>
      <p:ext uri="{BB962C8B-B14F-4D97-AF65-F5344CB8AC3E}">
        <p14:creationId xmlns:p14="http://schemas.microsoft.com/office/powerpoint/2010/main" val="5340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today, are you able to</a:t>
            </a:r>
            <a:r>
              <a:rPr lang="mr-IN" dirty="0" smtClean="0"/>
              <a:t>…</a:t>
            </a:r>
            <a:r>
              <a:rPr lang="en-US" dirty="0" smtClean="0"/>
              <a:t>?</a:t>
            </a:r>
            <a:endParaRPr lang="en-US" dirty="0"/>
          </a:p>
        </p:txBody>
      </p:sp>
      <p:sp>
        <p:nvSpPr>
          <p:cNvPr id="6" name="Content Placeholder 2"/>
          <p:cNvSpPr>
            <a:spLocks noGrp="1"/>
          </p:cNvSpPr>
          <p:nvPr>
            <p:ph idx="1"/>
          </p:nvPr>
        </p:nvSpPr>
        <p:spPr>
          <a:xfrm>
            <a:off x="431073" y="2372811"/>
            <a:ext cx="8281855" cy="4048642"/>
          </a:xfrm>
        </p:spPr>
        <p:txBody>
          <a:bodyPr anchor="t">
            <a:noAutofit/>
          </a:bodyPr>
          <a:lstStyle/>
          <a:p>
            <a:pPr marL="460375" indent="-460375">
              <a:spcAft>
                <a:spcPts val="1650"/>
              </a:spcAft>
            </a:pPr>
            <a:r>
              <a:rPr lang="en-US" sz="3200" dirty="0" smtClean="0"/>
              <a:t>Recall one OT reference in Romans 9 and how Paul uses it to defend God?</a:t>
            </a:r>
            <a:endParaRPr lang="en-US" sz="3200" dirty="0" smtClean="0"/>
          </a:p>
          <a:p>
            <a:pPr marL="460375" indent="-460375">
              <a:spcAft>
                <a:spcPts val="1650"/>
              </a:spcAft>
            </a:pPr>
            <a:r>
              <a:rPr lang="en-US" sz="3200" dirty="0" smtClean="0"/>
              <a:t>Explain why Jews did not attain to the righteousness witnessed by the Law.</a:t>
            </a:r>
          </a:p>
          <a:p>
            <a:pPr marL="460375" indent="-460375">
              <a:spcAft>
                <a:spcPts val="1650"/>
              </a:spcAft>
            </a:pPr>
            <a:r>
              <a:rPr lang="en-US" sz="3200" dirty="0" smtClean="0"/>
              <a:t>Identify the passage Paul quotes to say “the word of God is near you.”</a:t>
            </a:r>
            <a:endParaRPr lang="en-US" sz="3200" dirty="0"/>
          </a:p>
        </p:txBody>
      </p:sp>
    </p:spTree>
    <p:extLst>
      <p:ext uri="{BB962C8B-B14F-4D97-AF65-F5344CB8AC3E}">
        <p14:creationId xmlns:p14="http://schemas.microsoft.com/office/powerpoint/2010/main" val="200515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Book of Romans</a:t>
            </a:r>
            <a:endParaRPr lang="en-US" sz="4800" dirty="0"/>
          </a:p>
        </p:txBody>
      </p:sp>
      <p:sp>
        <p:nvSpPr>
          <p:cNvPr id="3" name="Subtitle 2"/>
          <p:cNvSpPr>
            <a:spLocks noGrp="1"/>
          </p:cNvSpPr>
          <p:nvPr>
            <p:ph type="subTitle" idx="1"/>
          </p:nvPr>
        </p:nvSpPr>
        <p:spPr>
          <a:xfrm>
            <a:off x="283408" y="5280847"/>
            <a:ext cx="8594374" cy="633816"/>
          </a:xfrm>
        </p:spPr>
        <p:txBody>
          <a:bodyPr>
            <a:noAutofit/>
          </a:bodyPr>
          <a:lstStyle/>
          <a:p>
            <a:r>
              <a:rPr lang="en-US" sz="3200" b="1" u="sng" dirty="0" smtClean="0"/>
              <a:t>Next:</a:t>
            </a:r>
            <a:r>
              <a:rPr lang="en-US" sz="3200" b="1" dirty="0" smtClean="0"/>
              <a:t> </a:t>
            </a:r>
            <a:r>
              <a:rPr lang="en-US" sz="3200" dirty="0" smtClean="0"/>
              <a:t>Still on </a:t>
            </a:r>
            <a:r>
              <a:rPr lang="en-US" sz="3200" b="1" u="sng" dirty="0" smtClean="0"/>
              <a:t>Week </a:t>
            </a:r>
            <a:r>
              <a:rPr lang="en-US" sz="3200" b="1" u="sng" dirty="0" smtClean="0"/>
              <a:t>10</a:t>
            </a:r>
            <a:r>
              <a:rPr lang="en-US" sz="3200" dirty="0" smtClean="0"/>
              <a:t>, </a:t>
            </a:r>
            <a:r>
              <a:rPr lang="en-US" sz="3200" dirty="0" smtClean="0"/>
              <a:t>Romans </a:t>
            </a:r>
            <a:r>
              <a:rPr lang="en-US" sz="3200" dirty="0" smtClean="0"/>
              <a:t>10 - 11:10</a:t>
            </a:r>
            <a:endParaRPr lang="en-US" sz="3200" dirty="0"/>
          </a:p>
        </p:txBody>
      </p:sp>
    </p:spTree>
    <p:extLst>
      <p:ext uri="{BB962C8B-B14F-4D97-AF65-F5344CB8AC3E}">
        <p14:creationId xmlns:p14="http://schemas.microsoft.com/office/powerpoint/2010/main" val="252083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“For the wrath of God is revealed against all ungodliness</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1</a:t>
            </a:r>
          </a:p>
        </p:txBody>
      </p:sp>
    </p:spTree>
    <p:extLst>
      <p:ext uri="{BB962C8B-B14F-4D97-AF65-F5344CB8AC3E}">
        <p14:creationId xmlns:p14="http://schemas.microsoft.com/office/powerpoint/2010/main" val="177516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200" b="1" i="1" dirty="0" smtClean="0"/>
              <a:t>“</a:t>
            </a:r>
            <a:r>
              <a:rPr lang="en-US" sz="3200" b="1" i="1" dirty="0"/>
              <a:t>For there is no distinction between Jew and Greek; for the same Lord is Lord of all, abounding in riches for all who call on </a:t>
            </a:r>
            <a:r>
              <a:rPr lang="en-US" sz="3200" b="1" i="1" dirty="0" smtClean="0"/>
              <a:t>Him</a:t>
            </a:r>
            <a:r>
              <a:rPr lang="mr-IN" sz="3200" b="1" i="1" dirty="0" smtClean="0"/>
              <a:t>…</a:t>
            </a:r>
            <a:r>
              <a:rPr lang="en-US" sz="3200" b="1" i="1" dirty="0" smtClean="0"/>
              <a:t>”</a:t>
            </a:r>
            <a:endParaRPr lang="en-US" sz="3200" b="1" i="1" dirty="0" smtClean="0"/>
          </a:p>
          <a:p>
            <a:pPr marL="125413" indent="-125413" algn="ctr">
              <a:buFont typeface="Wingdings 2" charset="2"/>
              <a:buNone/>
            </a:pPr>
            <a:r>
              <a:rPr lang="en-US" sz="4000" b="1" dirty="0" smtClean="0">
                <a:solidFill>
                  <a:schemeClr val="tx2"/>
                </a:solidFill>
              </a:rPr>
              <a:t>Chapter </a:t>
            </a:r>
            <a:r>
              <a:rPr lang="en-US" sz="4000" b="1" dirty="0" smtClean="0">
                <a:solidFill>
                  <a:schemeClr val="tx2"/>
                </a:solidFill>
              </a:rPr>
              <a:t>10</a:t>
            </a:r>
            <a:endParaRPr lang="en-US" sz="4000" b="1" dirty="0" smtClean="0">
              <a:solidFill>
                <a:schemeClr val="tx2"/>
              </a:solidFill>
            </a:endParaRPr>
          </a:p>
        </p:txBody>
      </p:sp>
    </p:spTree>
    <p:extLst>
      <p:ext uri="{BB962C8B-B14F-4D97-AF65-F5344CB8AC3E}">
        <p14:creationId xmlns:p14="http://schemas.microsoft.com/office/powerpoint/2010/main" val="81333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“But do you suppose this, O man, when you pass judgment on those who practice such things</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2</a:t>
            </a:r>
          </a:p>
        </p:txBody>
      </p:sp>
    </p:spTree>
    <p:extLst>
      <p:ext uri="{BB962C8B-B14F-4D97-AF65-F5344CB8AC3E}">
        <p14:creationId xmlns:p14="http://schemas.microsoft.com/office/powerpoint/2010/main" val="187674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600" b="1" i="1" dirty="0" smtClean="0"/>
              <a:t>“</a:t>
            </a:r>
            <a:r>
              <a:rPr lang="en-US" sz="3600" b="1" dirty="0" smtClean="0"/>
              <a:t>But it </a:t>
            </a:r>
            <a:r>
              <a:rPr lang="en-US" sz="3600" b="1" dirty="0"/>
              <a:t>is not as though the word of God has failed. For they are not all Israel who are descended from Israel.</a:t>
            </a:r>
            <a:r>
              <a:rPr lang="en-US" sz="3600" b="1" i="1" dirty="0" smtClean="0"/>
              <a:t>”</a:t>
            </a:r>
          </a:p>
          <a:p>
            <a:pPr marL="125413" indent="-125413" algn="ctr">
              <a:buFont typeface="Wingdings 2" charset="2"/>
              <a:buNone/>
            </a:pPr>
            <a:r>
              <a:rPr lang="en-US" sz="4000" b="1" dirty="0" smtClean="0">
                <a:solidFill>
                  <a:schemeClr val="tx2"/>
                </a:solidFill>
              </a:rPr>
              <a:t>Chapter 9</a:t>
            </a:r>
          </a:p>
        </p:txBody>
      </p:sp>
    </p:spTree>
    <p:extLst>
      <p:ext uri="{BB962C8B-B14F-4D97-AF65-F5344CB8AC3E}">
        <p14:creationId xmlns:p14="http://schemas.microsoft.com/office/powerpoint/2010/main" val="9791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400003" y="2404189"/>
            <a:ext cx="8343994"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“But what does the Scripture say? ‘Abraham believed God</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4</a:t>
            </a:r>
          </a:p>
        </p:txBody>
      </p:sp>
    </p:spTree>
    <p:extLst>
      <p:ext uri="{BB962C8B-B14F-4D97-AF65-F5344CB8AC3E}">
        <p14:creationId xmlns:p14="http://schemas.microsoft.com/office/powerpoint/2010/main" val="18168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“I am not ashamed of the gospel, for it is the power of God</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1</a:t>
            </a:r>
          </a:p>
        </p:txBody>
      </p:sp>
    </p:spTree>
    <p:extLst>
      <p:ext uri="{BB962C8B-B14F-4D97-AF65-F5344CB8AC3E}">
        <p14:creationId xmlns:p14="http://schemas.microsoft.com/office/powerpoint/2010/main" val="119907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Book of Romans</a:t>
            </a:r>
            <a:endParaRPr lang="en-US" sz="4800" dirty="0"/>
          </a:p>
        </p:txBody>
      </p:sp>
      <p:sp>
        <p:nvSpPr>
          <p:cNvPr id="3" name="Subtitle 2"/>
          <p:cNvSpPr>
            <a:spLocks noGrp="1"/>
          </p:cNvSpPr>
          <p:nvPr>
            <p:ph type="subTitle" idx="1"/>
          </p:nvPr>
        </p:nvSpPr>
        <p:spPr/>
        <p:txBody>
          <a:bodyPr>
            <a:noAutofit/>
          </a:bodyPr>
          <a:lstStyle/>
          <a:p>
            <a:r>
              <a:rPr lang="en-US" sz="2800" dirty="0" smtClean="0"/>
              <a:t>Bellaire Auditorium Class: March </a:t>
            </a:r>
            <a:r>
              <a:rPr lang="mr-IN" sz="2800" dirty="0" smtClean="0"/>
              <a:t>–</a:t>
            </a:r>
            <a:r>
              <a:rPr lang="en-US" sz="2800" dirty="0" smtClean="0"/>
              <a:t> May 2019</a:t>
            </a:r>
            <a:endParaRPr lang="en-US" sz="2800" dirty="0"/>
          </a:p>
        </p:txBody>
      </p:sp>
    </p:spTree>
    <p:extLst>
      <p:ext uri="{BB962C8B-B14F-4D97-AF65-F5344CB8AC3E}">
        <p14:creationId xmlns:p14="http://schemas.microsoft.com/office/powerpoint/2010/main" val="940527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309961" y="2404189"/>
            <a:ext cx="8524078"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200" b="1" i="1" dirty="0" smtClean="0"/>
              <a:t>“</a:t>
            </a:r>
            <a:r>
              <a:rPr lang="en-US" sz="3200" b="1" i="1" dirty="0"/>
              <a:t>But if the Spirit of Him who raised Jesus from the dead dwells in you, He who raised Christ Jesus from the dead will also give life to your mortal bodies through His Spirit who dwells in you</a:t>
            </a:r>
            <a:r>
              <a:rPr lang="en-US" sz="3200" b="1" i="1" dirty="0" smtClean="0"/>
              <a:t>.”</a:t>
            </a:r>
          </a:p>
          <a:p>
            <a:pPr marL="125413" indent="-125413" algn="ctr">
              <a:buFont typeface="Wingdings 2" charset="2"/>
              <a:buNone/>
            </a:pPr>
            <a:r>
              <a:rPr lang="en-US" sz="4000" b="1" dirty="0" smtClean="0">
                <a:solidFill>
                  <a:schemeClr val="tx2"/>
                </a:solidFill>
              </a:rPr>
              <a:t>Chapter 8</a:t>
            </a:r>
          </a:p>
        </p:txBody>
      </p:sp>
    </p:spTree>
    <p:extLst>
      <p:ext uri="{BB962C8B-B14F-4D97-AF65-F5344CB8AC3E}">
        <p14:creationId xmlns:p14="http://schemas.microsoft.com/office/powerpoint/2010/main" val="177017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200" b="1" i="1" dirty="0" smtClean="0"/>
              <a:t>“For if by the transgression of the one, death reigned through the one, much more those who receive the abundance of grace</a:t>
            </a:r>
            <a:r>
              <a:rPr lang="mr-IN" sz="3200" b="1" i="1" dirty="0" smtClean="0"/>
              <a:t>…</a:t>
            </a:r>
            <a:r>
              <a:rPr lang="en-US" sz="3200" b="1" i="1" dirty="0" smtClean="0"/>
              <a:t>will reign in life”</a:t>
            </a:r>
          </a:p>
          <a:p>
            <a:pPr marL="125413" indent="-125413" algn="ctr">
              <a:buFont typeface="Wingdings 2" charset="2"/>
              <a:buNone/>
            </a:pPr>
            <a:r>
              <a:rPr lang="en-US" sz="4000" b="1" dirty="0" smtClean="0">
                <a:solidFill>
                  <a:schemeClr val="tx2"/>
                </a:solidFill>
              </a:rPr>
              <a:t>Chapter 5</a:t>
            </a:r>
          </a:p>
        </p:txBody>
      </p:sp>
    </p:spTree>
    <p:extLst>
      <p:ext uri="{BB962C8B-B14F-4D97-AF65-F5344CB8AC3E}">
        <p14:creationId xmlns:p14="http://schemas.microsoft.com/office/powerpoint/2010/main" val="120401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558394" y="2404189"/>
            <a:ext cx="8027212"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“For if while we were enemies we were reconciled to God through the death of His Son, how much more shall we be saved by His life”</a:t>
            </a:r>
          </a:p>
          <a:p>
            <a:pPr marL="125413" indent="-125413" algn="ctr">
              <a:buFont typeface="Wingdings 2" charset="2"/>
              <a:buNone/>
            </a:pPr>
            <a:r>
              <a:rPr lang="en-US" sz="4000" b="1" dirty="0" smtClean="0">
                <a:solidFill>
                  <a:schemeClr val="tx2"/>
                </a:solidFill>
              </a:rPr>
              <a:t>Chapter 5</a:t>
            </a:r>
          </a:p>
        </p:txBody>
      </p:sp>
    </p:spTree>
    <p:extLst>
      <p:ext uri="{BB962C8B-B14F-4D97-AF65-F5344CB8AC3E}">
        <p14:creationId xmlns:p14="http://schemas.microsoft.com/office/powerpoint/2010/main" val="61598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“Therefore we have been buried with Him through baptism into death, so that as Christ was raised</a:t>
            </a:r>
            <a:r>
              <a:rPr lang="mr-IN" sz="3600" b="1" i="1" dirty="0" smtClean="0"/>
              <a:t>…</a:t>
            </a:r>
            <a:r>
              <a:rPr lang="en-US" sz="3600" b="1" i="1" dirty="0" smtClean="0"/>
              <a:t>so we too</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6</a:t>
            </a:r>
          </a:p>
        </p:txBody>
      </p:sp>
    </p:spTree>
    <p:extLst>
      <p:ext uri="{BB962C8B-B14F-4D97-AF65-F5344CB8AC3E}">
        <p14:creationId xmlns:p14="http://schemas.microsoft.com/office/powerpoint/2010/main" val="131843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600" b="1" i="1" dirty="0"/>
              <a:t>For Christ is the end of the law for righteousness to everyone who believes.</a:t>
            </a:r>
            <a:endParaRPr lang="en-US" sz="3600" b="1" i="1" dirty="0" smtClean="0"/>
          </a:p>
          <a:p>
            <a:pPr marL="125413" indent="-125413" algn="ctr">
              <a:buFont typeface="Wingdings 2" charset="2"/>
              <a:buNone/>
            </a:pPr>
            <a:r>
              <a:rPr lang="en-US" sz="4000" b="1" dirty="0" smtClean="0">
                <a:solidFill>
                  <a:schemeClr val="tx2"/>
                </a:solidFill>
              </a:rPr>
              <a:t>Chapter 10</a:t>
            </a:r>
            <a:endParaRPr lang="en-US" sz="4000" b="1" dirty="0" smtClean="0">
              <a:solidFill>
                <a:schemeClr val="tx2"/>
              </a:solidFill>
            </a:endParaRPr>
          </a:p>
        </p:txBody>
      </p:sp>
    </p:spTree>
    <p:extLst>
      <p:ext uri="{BB962C8B-B14F-4D97-AF65-F5344CB8AC3E}">
        <p14:creationId xmlns:p14="http://schemas.microsoft.com/office/powerpoint/2010/main" val="38700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400003" y="2404189"/>
            <a:ext cx="8343994"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“But now apart from the Law the righteousness of God has been manifested</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3</a:t>
            </a:r>
          </a:p>
        </p:txBody>
      </p:sp>
    </p:spTree>
    <p:extLst>
      <p:ext uri="{BB962C8B-B14F-4D97-AF65-F5344CB8AC3E}">
        <p14:creationId xmlns:p14="http://schemas.microsoft.com/office/powerpoint/2010/main" val="164416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173620" y="2404189"/>
            <a:ext cx="8831484"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200" b="1" i="1" dirty="0" smtClean="0"/>
              <a:t>“</a:t>
            </a:r>
            <a:r>
              <a:rPr lang="en-US" sz="3200" b="1" i="1" dirty="0"/>
              <a:t>And not only this, but also we ourselves, having the first fruits of the Spirit, even we ourselves groan within ourselves, waiting eagerly for our adoption as sons, the redemption of our body.</a:t>
            </a:r>
            <a:r>
              <a:rPr lang="en-US" sz="3200" b="1" i="1" dirty="0" smtClean="0"/>
              <a:t>”</a:t>
            </a:r>
          </a:p>
          <a:p>
            <a:pPr marL="125413" indent="-125413" algn="ctr">
              <a:buFont typeface="Wingdings 2" charset="2"/>
              <a:buNone/>
            </a:pPr>
            <a:r>
              <a:rPr lang="en-US" sz="4000" b="1" dirty="0" smtClean="0">
                <a:solidFill>
                  <a:schemeClr val="tx2"/>
                </a:solidFill>
              </a:rPr>
              <a:t>Chapter 8</a:t>
            </a:r>
          </a:p>
        </p:txBody>
      </p:sp>
    </p:spTree>
    <p:extLst>
      <p:ext uri="{BB962C8B-B14F-4D97-AF65-F5344CB8AC3E}">
        <p14:creationId xmlns:p14="http://schemas.microsoft.com/office/powerpoint/2010/main" val="138030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315749" y="2404189"/>
            <a:ext cx="8512503"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“Wretched man that I am, who will deliver me from this body of death?”</a:t>
            </a:r>
          </a:p>
          <a:p>
            <a:pPr marL="125413" indent="-125413" algn="ctr">
              <a:buFont typeface="Wingdings 2" charset="2"/>
              <a:buNone/>
            </a:pPr>
            <a:r>
              <a:rPr lang="en-US" sz="4000" b="1" dirty="0" smtClean="0">
                <a:solidFill>
                  <a:schemeClr val="tx2"/>
                </a:solidFill>
              </a:rPr>
              <a:t>Chapter 7</a:t>
            </a:r>
          </a:p>
        </p:txBody>
      </p:sp>
    </p:spTree>
    <p:extLst>
      <p:ext uri="{BB962C8B-B14F-4D97-AF65-F5344CB8AC3E}">
        <p14:creationId xmlns:p14="http://schemas.microsoft.com/office/powerpoint/2010/main" val="211538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studying Romans</a:t>
            </a:r>
            <a:endParaRPr lang="en-US" dirty="0"/>
          </a:p>
        </p:txBody>
      </p:sp>
      <p:sp>
        <p:nvSpPr>
          <p:cNvPr id="3" name="Content Placeholder 2"/>
          <p:cNvSpPr>
            <a:spLocks noGrp="1"/>
          </p:cNvSpPr>
          <p:nvPr>
            <p:ph idx="1"/>
          </p:nvPr>
        </p:nvSpPr>
        <p:spPr>
          <a:xfrm>
            <a:off x="237282" y="2152837"/>
            <a:ext cx="8669437" cy="4491029"/>
          </a:xfrm>
        </p:spPr>
        <p:txBody>
          <a:bodyPr>
            <a:noAutofit/>
          </a:bodyPr>
          <a:lstStyle/>
          <a:p>
            <a:r>
              <a:rPr lang="en-US" sz="2800" b="1" dirty="0" smtClean="0"/>
              <a:t>To </a:t>
            </a:r>
            <a:r>
              <a:rPr lang="en-US" sz="2800" b="1" dirty="0"/>
              <a:t>rejoice </a:t>
            </a:r>
            <a:r>
              <a:rPr lang="en-US" sz="2800" dirty="0"/>
              <a:t>in the brilliant plan of God—revealed in Scripture—to unite all peoples in Christ. </a:t>
            </a:r>
            <a:endParaRPr lang="en-US" sz="2800" dirty="0" smtClean="0"/>
          </a:p>
          <a:p>
            <a:r>
              <a:rPr lang="en-US" sz="2800" b="1" dirty="0" smtClean="0"/>
              <a:t>To </a:t>
            </a:r>
            <a:r>
              <a:rPr lang="en-US" sz="2800" b="1" dirty="0"/>
              <a:t>love </a:t>
            </a:r>
            <a:r>
              <a:rPr lang="en-US" sz="2800" dirty="0"/>
              <a:t>one another as brothers and sisters in spite of our differences.  </a:t>
            </a:r>
            <a:endParaRPr lang="en-US" sz="2800" dirty="0" smtClean="0"/>
          </a:p>
          <a:p>
            <a:r>
              <a:rPr lang="en-US" sz="2800" b="1" dirty="0" smtClean="0"/>
              <a:t>To </a:t>
            </a:r>
            <a:r>
              <a:rPr lang="en-US" sz="2800" b="1" dirty="0"/>
              <a:t>understand </a:t>
            </a:r>
            <a:r>
              <a:rPr lang="en-US" sz="2800" dirty="0"/>
              <a:t>the gospel and its power to save everyone who trusts in Jesus. </a:t>
            </a:r>
            <a:endParaRPr lang="en-US" sz="2800" dirty="0" smtClean="0"/>
          </a:p>
          <a:p>
            <a:r>
              <a:rPr lang="en-US" sz="2800" b="1" dirty="0" smtClean="0"/>
              <a:t>To </a:t>
            </a:r>
            <a:r>
              <a:rPr lang="en-US" sz="2800" b="1" dirty="0"/>
              <a:t>grow </a:t>
            </a:r>
            <a:r>
              <a:rPr lang="en-US" sz="2800" dirty="0"/>
              <a:t>in the obedience of faith regardless of the opposition we face here and now.</a:t>
            </a:r>
          </a:p>
        </p:txBody>
      </p:sp>
    </p:spTree>
    <p:extLst>
      <p:ext uri="{BB962C8B-B14F-4D97-AF65-F5344CB8AC3E}">
        <p14:creationId xmlns:p14="http://schemas.microsoft.com/office/powerpoint/2010/main" val="3223778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Romans all about?</a:t>
            </a:r>
            <a:endParaRPr lang="en-US" dirty="0"/>
          </a:p>
        </p:txBody>
      </p:sp>
      <p:sp>
        <p:nvSpPr>
          <p:cNvPr id="4" name="Rectangle 3"/>
          <p:cNvSpPr/>
          <p:nvPr/>
        </p:nvSpPr>
        <p:spPr>
          <a:xfrm>
            <a:off x="474561" y="2314933"/>
            <a:ext cx="4965540" cy="20255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Doctrine</a:t>
            </a:r>
          </a:p>
          <a:p>
            <a:pPr algn="ctr"/>
            <a:r>
              <a:rPr lang="en-US" sz="4400" dirty="0" err="1" smtClean="0"/>
              <a:t>ch.</a:t>
            </a:r>
            <a:r>
              <a:rPr lang="en-US" sz="4400" dirty="0" smtClean="0"/>
              <a:t> 1-11</a:t>
            </a:r>
            <a:endParaRPr lang="en-US" sz="4400" dirty="0"/>
          </a:p>
        </p:txBody>
      </p:sp>
      <p:sp>
        <p:nvSpPr>
          <p:cNvPr id="5" name="Rectangle 4"/>
          <p:cNvSpPr/>
          <p:nvPr/>
        </p:nvSpPr>
        <p:spPr>
          <a:xfrm>
            <a:off x="5567422" y="2314933"/>
            <a:ext cx="3080794" cy="20255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bg1"/>
                </a:solidFill>
              </a:rPr>
              <a:t>Practice</a:t>
            </a:r>
          </a:p>
          <a:p>
            <a:pPr algn="ctr"/>
            <a:r>
              <a:rPr lang="en-US" sz="4400" dirty="0" err="1" smtClean="0">
                <a:solidFill>
                  <a:schemeClr val="bg1"/>
                </a:solidFill>
              </a:rPr>
              <a:t>ch.</a:t>
            </a:r>
            <a:r>
              <a:rPr lang="en-US" sz="4400" dirty="0" smtClean="0">
                <a:solidFill>
                  <a:schemeClr val="bg1"/>
                </a:solidFill>
              </a:rPr>
              <a:t> 12-16</a:t>
            </a:r>
            <a:endParaRPr lang="en-US" sz="4400" dirty="0">
              <a:solidFill>
                <a:schemeClr val="bg1"/>
              </a:solidFill>
            </a:endParaRPr>
          </a:p>
        </p:txBody>
      </p:sp>
      <p:sp>
        <p:nvSpPr>
          <p:cNvPr id="9" name="Right Arrow 8"/>
          <p:cNvSpPr/>
          <p:nvPr/>
        </p:nvSpPr>
        <p:spPr>
          <a:xfrm>
            <a:off x="4421529" y="3809440"/>
            <a:ext cx="1689904" cy="682906"/>
          </a:xfrm>
          <a:prstGeom prst="rightArrow">
            <a:avLst/>
          </a:pr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74561" y="4456250"/>
            <a:ext cx="4965540" cy="2320725"/>
          </a:xfrm>
        </p:spPr>
        <p:txBody>
          <a:bodyPr anchor="t">
            <a:noAutofit/>
          </a:bodyPr>
          <a:lstStyle/>
          <a:p>
            <a:pPr marL="125413" indent="-125413">
              <a:spcBef>
                <a:spcPts val="0"/>
              </a:spcBef>
              <a:spcAft>
                <a:spcPts val="0"/>
              </a:spcAft>
              <a:buNone/>
            </a:pPr>
            <a:r>
              <a:rPr lang="en-US" sz="2400" b="1" dirty="0" smtClean="0"/>
              <a:t> Chapters 1-4: </a:t>
            </a:r>
            <a:r>
              <a:rPr lang="en-US" sz="2400" dirty="0" smtClean="0"/>
              <a:t>The gospel </a:t>
            </a:r>
            <a:r>
              <a:rPr lang="en-US" sz="2400" i="1" dirty="0" smtClean="0"/>
              <a:t>reveals God’s righteousness</a:t>
            </a:r>
            <a:r>
              <a:rPr lang="en-US" sz="2400" dirty="0" smtClean="0"/>
              <a:t>.</a:t>
            </a:r>
          </a:p>
          <a:p>
            <a:pPr marL="125413" indent="-125413">
              <a:spcBef>
                <a:spcPts val="0"/>
              </a:spcBef>
              <a:spcAft>
                <a:spcPts val="0"/>
              </a:spcAft>
              <a:buNone/>
            </a:pPr>
            <a:r>
              <a:rPr lang="en-US" sz="2400" b="1" dirty="0" smtClean="0"/>
              <a:t> Chapters 5-8: </a:t>
            </a:r>
            <a:r>
              <a:rPr lang="en-US" sz="2400" dirty="0" smtClean="0"/>
              <a:t>The gospel </a:t>
            </a:r>
            <a:r>
              <a:rPr lang="en-US" sz="2400" i="1" dirty="0" smtClean="0"/>
              <a:t>creates a new humanity</a:t>
            </a:r>
            <a:r>
              <a:rPr lang="en-US" sz="2400" dirty="0" smtClean="0"/>
              <a:t>.</a:t>
            </a:r>
          </a:p>
          <a:p>
            <a:pPr marL="125413" indent="-125413">
              <a:spcBef>
                <a:spcPts val="0"/>
              </a:spcBef>
              <a:spcAft>
                <a:spcPts val="0"/>
              </a:spcAft>
              <a:buNone/>
            </a:pPr>
            <a:r>
              <a:rPr lang="en-US" sz="2400" b="1" dirty="0" smtClean="0"/>
              <a:t> Chapters 9-11: </a:t>
            </a:r>
            <a:r>
              <a:rPr lang="en-US" sz="2400" dirty="0" smtClean="0"/>
              <a:t>The gospel </a:t>
            </a:r>
            <a:r>
              <a:rPr lang="en-US" sz="2400" i="1" dirty="0" smtClean="0"/>
              <a:t>fulfills the promises to Israel</a:t>
            </a:r>
            <a:r>
              <a:rPr lang="en-US" sz="2400" dirty="0" smtClean="0"/>
              <a:t>.</a:t>
            </a:r>
          </a:p>
        </p:txBody>
      </p:sp>
      <p:sp>
        <p:nvSpPr>
          <p:cNvPr id="7" name="Content Placeholder 2"/>
          <p:cNvSpPr txBox="1">
            <a:spLocks/>
          </p:cNvSpPr>
          <p:nvPr/>
        </p:nvSpPr>
        <p:spPr>
          <a:xfrm>
            <a:off x="5567422" y="4456249"/>
            <a:ext cx="2969076" cy="2320725"/>
          </a:xfrm>
          <a:prstGeom prst="rect">
            <a:avLst/>
          </a:prstGeom>
          <a:effectLst>
            <a:outerShdw blurRad="50800" dir="14400000">
              <a:srgbClr val="000000">
                <a:alpha val="40000"/>
              </a:srgbClr>
            </a:outerShdw>
          </a:effectLst>
        </p:spPr>
        <p:txBody>
          <a:bodyPr vert="horz" lIns="91440" tIns="45720" rIns="91440" bIns="45720" rtlCol="0"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spcBef>
                <a:spcPts val="0"/>
              </a:spcBef>
              <a:spcAft>
                <a:spcPts val="0"/>
              </a:spcAft>
              <a:buFont typeface="Wingdings 2" charset="2"/>
              <a:buNone/>
            </a:pPr>
            <a:r>
              <a:rPr lang="en-US" sz="2400" b="1" dirty="0" smtClean="0"/>
              <a:t> Chapters 12-16: </a:t>
            </a:r>
            <a:r>
              <a:rPr lang="en-US" sz="2400" dirty="0" smtClean="0"/>
              <a:t>The gospel </a:t>
            </a:r>
            <a:r>
              <a:rPr lang="en-US" sz="2400" i="1" dirty="0" smtClean="0"/>
              <a:t>unifies the church</a:t>
            </a:r>
            <a:endParaRPr lang="en-US" sz="2400" dirty="0" smtClean="0"/>
          </a:p>
        </p:txBody>
      </p:sp>
    </p:spTree>
    <p:extLst>
      <p:ext uri="{BB962C8B-B14F-4D97-AF65-F5344CB8AC3E}">
        <p14:creationId xmlns:p14="http://schemas.microsoft.com/office/powerpoint/2010/main" val="140031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bg/>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uiExpand="1" build="p" animBg="1"/>
      <p:bldP spid="9" grpId="0" animBg="1"/>
      <p:bldP spid="6"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Romans </a:t>
            </a:r>
            <a:r>
              <a:rPr lang="en-US" dirty="0" smtClean="0"/>
              <a:t>9:30 </a:t>
            </a:r>
            <a:r>
              <a:rPr lang="mr-IN" dirty="0" smtClean="0"/>
              <a:t>–</a:t>
            </a:r>
            <a:r>
              <a:rPr lang="en-US" dirty="0" smtClean="0"/>
              <a:t> 10:21</a:t>
            </a:r>
            <a:endParaRPr lang="en-US" dirty="0"/>
          </a:p>
        </p:txBody>
      </p:sp>
      <p:sp>
        <p:nvSpPr>
          <p:cNvPr id="3" name="Content Placeholder 2"/>
          <p:cNvSpPr>
            <a:spLocks noGrp="1"/>
          </p:cNvSpPr>
          <p:nvPr>
            <p:ph idx="1"/>
          </p:nvPr>
        </p:nvSpPr>
        <p:spPr>
          <a:xfrm>
            <a:off x="544673" y="2743200"/>
            <a:ext cx="8054654" cy="2546430"/>
          </a:xfrm>
        </p:spPr>
        <p:txBody>
          <a:bodyPr anchor="t">
            <a:noAutofit/>
          </a:bodyPr>
          <a:lstStyle/>
          <a:p>
            <a:pPr marL="0" indent="0" algn="ctr">
              <a:spcBef>
                <a:spcPts val="0"/>
              </a:spcBef>
              <a:spcAft>
                <a:spcPts val="1200"/>
              </a:spcAft>
              <a:buNone/>
            </a:pPr>
            <a:r>
              <a:rPr lang="en-US" sz="4400" b="1" u="sng" dirty="0" smtClean="0"/>
              <a:t>As we read</a:t>
            </a:r>
            <a:r>
              <a:rPr lang="en-US" sz="4400" b="1" dirty="0" smtClean="0"/>
              <a:t>: </a:t>
            </a:r>
          </a:p>
          <a:p>
            <a:pPr marL="0" indent="0" algn="ctr">
              <a:spcBef>
                <a:spcPts val="0"/>
              </a:spcBef>
              <a:spcAft>
                <a:spcPts val="1200"/>
              </a:spcAft>
              <a:buNone/>
            </a:pPr>
            <a:r>
              <a:rPr lang="en-US" sz="4400" dirty="0" smtClean="0"/>
              <a:t>Ask: Why did the Jews reject the message of Christ?</a:t>
            </a:r>
            <a:endParaRPr lang="en-US" sz="4400" dirty="0" smtClean="0"/>
          </a:p>
        </p:txBody>
      </p:sp>
    </p:spTree>
    <p:extLst>
      <p:ext uri="{BB962C8B-B14F-4D97-AF65-F5344CB8AC3E}">
        <p14:creationId xmlns:p14="http://schemas.microsoft.com/office/powerpoint/2010/main" val="18694742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Book of Romans</a:t>
            </a:r>
            <a:endParaRPr lang="en-US" dirty="0"/>
          </a:p>
        </p:txBody>
      </p:sp>
      <p:sp>
        <p:nvSpPr>
          <p:cNvPr id="3" name="Content Placeholder 2"/>
          <p:cNvSpPr>
            <a:spLocks noGrp="1"/>
          </p:cNvSpPr>
          <p:nvPr>
            <p:ph idx="1"/>
          </p:nvPr>
        </p:nvSpPr>
        <p:spPr>
          <a:xfrm>
            <a:off x="1497990" y="2155639"/>
            <a:ext cx="6148020" cy="4570625"/>
          </a:xfrm>
        </p:spPr>
        <p:txBody>
          <a:bodyPr anchor="t">
            <a:noAutofit/>
          </a:bodyPr>
          <a:lstStyle/>
          <a:p>
            <a:pPr marL="125413" indent="-125413">
              <a:buNone/>
            </a:pPr>
            <a:r>
              <a:rPr lang="en-US" sz="3200" b="1" dirty="0" smtClean="0"/>
              <a:t> Chapters 1-4: </a:t>
            </a:r>
            <a:r>
              <a:rPr lang="en-US" sz="3200" dirty="0" smtClean="0"/>
              <a:t>The gospel </a:t>
            </a:r>
            <a:r>
              <a:rPr lang="en-US" sz="3200" i="1" dirty="0" smtClean="0"/>
              <a:t>reveals God’s righteousness</a:t>
            </a:r>
            <a:r>
              <a:rPr lang="en-US" sz="3200" dirty="0" smtClean="0"/>
              <a:t>.</a:t>
            </a:r>
          </a:p>
          <a:p>
            <a:pPr marL="125413" indent="-125413">
              <a:buNone/>
            </a:pPr>
            <a:r>
              <a:rPr lang="en-US" sz="3200" b="1" dirty="0" smtClean="0"/>
              <a:t> Chapters 5-8: </a:t>
            </a:r>
            <a:r>
              <a:rPr lang="en-US" sz="3200" dirty="0" smtClean="0"/>
              <a:t>The gospel </a:t>
            </a:r>
            <a:r>
              <a:rPr lang="en-US" sz="3200" i="1" dirty="0" smtClean="0"/>
              <a:t>creates a new humanity</a:t>
            </a:r>
            <a:r>
              <a:rPr lang="en-US" sz="3200" dirty="0" smtClean="0"/>
              <a:t>.</a:t>
            </a:r>
          </a:p>
          <a:p>
            <a:pPr marL="125413" indent="-125413">
              <a:buNone/>
            </a:pPr>
            <a:r>
              <a:rPr lang="en-US" sz="3200" b="1" dirty="0" smtClean="0"/>
              <a:t> Chapters 9-11: </a:t>
            </a:r>
            <a:r>
              <a:rPr lang="en-US" sz="3200" dirty="0" smtClean="0"/>
              <a:t>The gospel </a:t>
            </a:r>
            <a:r>
              <a:rPr lang="en-US" sz="3200" i="1" dirty="0" smtClean="0"/>
              <a:t>fulfills the promises to Israel</a:t>
            </a:r>
            <a:r>
              <a:rPr lang="en-US" sz="3200" dirty="0" smtClean="0"/>
              <a:t>.</a:t>
            </a:r>
          </a:p>
          <a:p>
            <a:pPr marL="125413" indent="-125413">
              <a:buNone/>
            </a:pPr>
            <a:r>
              <a:rPr lang="en-US" sz="3200" b="1" dirty="0" smtClean="0"/>
              <a:t> Chapters 12-16: </a:t>
            </a:r>
            <a:r>
              <a:rPr lang="en-US" sz="3200" dirty="0" smtClean="0"/>
              <a:t>The gospel </a:t>
            </a:r>
            <a:r>
              <a:rPr lang="en-US" sz="3200" i="1" dirty="0" smtClean="0"/>
              <a:t>unifies the church</a:t>
            </a:r>
            <a:r>
              <a:rPr lang="en-US" sz="3200" dirty="0" smtClean="0"/>
              <a:t>.</a:t>
            </a:r>
            <a:endParaRPr lang="en-US" sz="3200" dirty="0"/>
          </a:p>
        </p:txBody>
      </p:sp>
    </p:spTree>
    <p:extLst>
      <p:ext uri="{BB962C8B-B14F-4D97-AF65-F5344CB8AC3E}">
        <p14:creationId xmlns:p14="http://schemas.microsoft.com/office/powerpoint/2010/main" val="4806735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Paul Addresses in Romans 9-11</a:t>
            </a:r>
            <a:endParaRPr lang="en-US" dirty="0"/>
          </a:p>
        </p:txBody>
      </p:sp>
      <p:sp>
        <p:nvSpPr>
          <p:cNvPr id="3" name="Content Placeholder 2"/>
          <p:cNvSpPr>
            <a:spLocks noGrp="1"/>
          </p:cNvSpPr>
          <p:nvPr>
            <p:ph idx="1"/>
          </p:nvPr>
        </p:nvSpPr>
        <p:spPr>
          <a:xfrm>
            <a:off x="405114" y="3796497"/>
            <a:ext cx="8124851" cy="2801074"/>
          </a:xfrm>
        </p:spPr>
        <p:txBody>
          <a:bodyPr anchor="t">
            <a:normAutofit/>
          </a:bodyPr>
          <a:lstStyle/>
          <a:p>
            <a:pPr marL="460375" indent="-460375"/>
            <a:r>
              <a:rPr lang="en-US" sz="3200" dirty="0" smtClean="0"/>
              <a:t>Is God breaking his promises to Israel?</a:t>
            </a:r>
          </a:p>
          <a:p>
            <a:pPr marL="460375" indent="-460375"/>
            <a:r>
              <a:rPr lang="en-US" sz="3200" dirty="0" smtClean="0"/>
              <a:t>Why have the Jews fallen?</a:t>
            </a:r>
          </a:p>
          <a:p>
            <a:pPr marL="460375" indent="-460375"/>
            <a:r>
              <a:rPr lang="en-US" sz="3200" dirty="0" smtClean="0"/>
              <a:t>Is there any hope for the Jews?</a:t>
            </a:r>
          </a:p>
          <a:p>
            <a:pPr marL="460375" indent="-460375"/>
            <a:r>
              <a:rPr lang="en-US" sz="3200" dirty="0" smtClean="0"/>
              <a:t>How should Gentiles view their place?</a:t>
            </a:r>
            <a:endParaRPr lang="en-US" sz="3200" dirty="0"/>
          </a:p>
        </p:txBody>
      </p:sp>
      <p:sp>
        <p:nvSpPr>
          <p:cNvPr id="4" name="Rectangle 3"/>
          <p:cNvSpPr/>
          <p:nvPr/>
        </p:nvSpPr>
        <p:spPr>
          <a:xfrm>
            <a:off x="1314077" y="2453827"/>
            <a:ext cx="6515844" cy="11921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Reality: Most Jews have rejected Jesus as the Messiah. </a:t>
            </a:r>
            <a:endParaRPr lang="en-US" sz="3200" dirty="0">
              <a:solidFill>
                <a:schemeClr val="bg1"/>
              </a:solidFill>
            </a:endParaRPr>
          </a:p>
        </p:txBody>
      </p:sp>
    </p:spTree>
    <p:extLst>
      <p:ext uri="{BB962C8B-B14F-4D97-AF65-F5344CB8AC3E}">
        <p14:creationId xmlns:p14="http://schemas.microsoft.com/office/powerpoint/2010/main" val="68976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The Goal of the Law (Romans 9:30 </a:t>
            </a:r>
            <a:r>
              <a:rPr lang="mr-IN" dirty="0" smtClean="0"/>
              <a:t>–</a:t>
            </a:r>
            <a:r>
              <a:rPr lang="en-US" dirty="0" smtClean="0"/>
              <a:t> 10:5)</a:t>
            </a:r>
            <a:endParaRPr lang="en-US" dirty="0"/>
          </a:p>
        </p:txBody>
      </p:sp>
      <p:sp>
        <p:nvSpPr>
          <p:cNvPr id="3" name="Content Placeholder 2"/>
          <p:cNvSpPr>
            <a:spLocks noGrp="1"/>
          </p:cNvSpPr>
          <p:nvPr>
            <p:ph idx="1"/>
          </p:nvPr>
        </p:nvSpPr>
        <p:spPr>
          <a:xfrm>
            <a:off x="394865" y="2199185"/>
            <a:ext cx="8354270" cy="2187621"/>
          </a:xfrm>
        </p:spPr>
        <p:txBody>
          <a:bodyPr anchor="t">
            <a:noAutofit/>
          </a:bodyPr>
          <a:lstStyle/>
          <a:p>
            <a:pPr marL="460375" indent="-460375">
              <a:spcBef>
                <a:spcPts val="0"/>
              </a:spcBef>
              <a:spcAft>
                <a:spcPts val="1200"/>
              </a:spcAft>
            </a:pPr>
            <a:r>
              <a:rPr lang="en-US" sz="3200" dirty="0" smtClean="0"/>
              <a:t>Why did the Gentiles accept the gospel and the Jews did not? </a:t>
            </a:r>
          </a:p>
          <a:p>
            <a:pPr marL="460375" indent="-460375">
              <a:spcBef>
                <a:spcPts val="0"/>
              </a:spcBef>
              <a:spcAft>
                <a:spcPts val="1200"/>
              </a:spcAft>
            </a:pPr>
            <a:r>
              <a:rPr lang="en-US" sz="3200" dirty="0" smtClean="0"/>
              <a:t>What has Paul already said in Romans about the Law and righteousness?</a:t>
            </a:r>
          </a:p>
          <a:p>
            <a:pPr marL="460375" indent="-460375">
              <a:spcBef>
                <a:spcPts val="0"/>
              </a:spcBef>
              <a:spcAft>
                <a:spcPts val="1200"/>
              </a:spcAft>
            </a:pPr>
            <a:endParaRPr lang="en-US" sz="3200" dirty="0" smtClean="0"/>
          </a:p>
        </p:txBody>
      </p:sp>
      <p:sp>
        <p:nvSpPr>
          <p:cNvPr id="4" name="Rectangle 3"/>
          <p:cNvSpPr/>
          <p:nvPr/>
        </p:nvSpPr>
        <p:spPr>
          <a:xfrm>
            <a:off x="394865" y="4456254"/>
            <a:ext cx="8354270" cy="22454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But now the righteousness of God has been manifested apart from the law, although the Law and the Prophets bear witness to it— the righteousness of God through faith in Jesus Christ for all who believe. </a:t>
            </a:r>
            <a:r>
              <a:rPr lang="en-US" sz="2800" dirty="0" smtClean="0"/>
              <a:t>(Romans 3:21)</a:t>
            </a:r>
            <a:endParaRPr lang="en-US" sz="2800" dirty="0">
              <a:solidFill>
                <a:schemeClr val="tx1"/>
              </a:solidFill>
            </a:endParaRPr>
          </a:p>
        </p:txBody>
      </p:sp>
    </p:spTree>
    <p:extLst>
      <p:ext uri="{BB962C8B-B14F-4D97-AF65-F5344CB8AC3E}">
        <p14:creationId xmlns:p14="http://schemas.microsoft.com/office/powerpoint/2010/main" val="204874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The Goal of the Law (Romans 9:30 </a:t>
            </a:r>
            <a:r>
              <a:rPr lang="mr-IN" dirty="0" smtClean="0"/>
              <a:t>–</a:t>
            </a:r>
            <a:r>
              <a:rPr lang="en-US" dirty="0" smtClean="0"/>
              <a:t> 10:5)</a:t>
            </a:r>
            <a:endParaRPr lang="en-US" dirty="0"/>
          </a:p>
        </p:txBody>
      </p:sp>
      <p:sp>
        <p:nvSpPr>
          <p:cNvPr id="3" name="Content Placeholder 2"/>
          <p:cNvSpPr>
            <a:spLocks noGrp="1"/>
          </p:cNvSpPr>
          <p:nvPr>
            <p:ph idx="1"/>
          </p:nvPr>
        </p:nvSpPr>
        <p:spPr>
          <a:xfrm>
            <a:off x="394865" y="4670372"/>
            <a:ext cx="8354270" cy="1950347"/>
          </a:xfrm>
        </p:spPr>
        <p:txBody>
          <a:bodyPr anchor="t">
            <a:noAutofit/>
          </a:bodyPr>
          <a:lstStyle/>
          <a:p>
            <a:pPr marL="460375" indent="-460375">
              <a:spcBef>
                <a:spcPts val="0"/>
              </a:spcBef>
              <a:spcAft>
                <a:spcPts val="1200"/>
              </a:spcAft>
            </a:pPr>
            <a:r>
              <a:rPr lang="en-US" sz="3200" dirty="0" smtClean="0"/>
              <a:t>What is the stone? </a:t>
            </a:r>
          </a:p>
          <a:p>
            <a:pPr marL="460375" indent="-460375">
              <a:spcBef>
                <a:spcPts val="0"/>
              </a:spcBef>
              <a:spcAft>
                <a:spcPts val="1200"/>
              </a:spcAft>
            </a:pPr>
            <a:r>
              <a:rPr lang="en-US" sz="3200" dirty="0" smtClean="0"/>
              <a:t>How is it for stumbling and building?</a:t>
            </a:r>
          </a:p>
          <a:p>
            <a:pPr marL="460375" indent="-460375">
              <a:spcBef>
                <a:spcPts val="0"/>
              </a:spcBef>
              <a:spcAft>
                <a:spcPts val="1200"/>
              </a:spcAft>
            </a:pPr>
            <a:r>
              <a:rPr lang="en-US" sz="3200" dirty="0" smtClean="0"/>
              <a:t>How did the Jews stumble?</a:t>
            </a:r>
            <a:endParaRPr lang="en-US" sz="3200" dirty="0" smtClean="0"/>
          </a:p>
          <a:p>
            <a:pPr marL="460375" indent="-460375">
              <a:spcBef>
                <a:spcPts val="0"/>
              </a:spcBef>
              <a:spcAft>
                <a:spcPts val="1200"/>
              </a:spcAft>
            </a:pPr>
            <a:endParaRPr lang="en-US" sz="3200" dirty="0" smtClean="0"/>
          </a:p>
          <a:p>
            <a:pPr marL="460375" indent="-460375">
              <a:spcBef>
                <a:spcPts val="0"/>
              </a:spcBef>
              <a:spcAft>
                <a:spcPts val="1200"/>
              </a:spcAft>
            </a:pPr>
            <a:endParaRPr lang="en-US" sz="3200" dirty="0" smtClean="0"/>
          </a:p>
        </p:txBody>
      </p:sp>
      <p:sp>
        <p:nvSpPr>
          <p:cNvPr id="4" name="Rectangle 3"/>
          <p:cNvSpPr/>
          <p:nvPr/>
        </p:nvSpPr>
        <p:spPr>
          <a:xfrm>
            <a:off x="1372263" y="2314937"/>
            <a:ext cx="6399474" cy="2245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Behold, I am laying in Zion a stone of stumbling and a rock of offense.</a:t>
            </a:r>
          </a:p>
          <a:p>
            <a:pPr algn="ctr"/>
            <a:r>
              <a:rPr lang="en-US" sz="2800" dirty="0" smtClean="0">
                <a:solidFill>
                  <a:schemeClr val="bg1"/>
                </a:solidFill>
              </a:rPr>
              <a:t>And he who believes in Him will not be disappointed.</a:t>
            </a:r>
            <a:r>
              <a:rPr lang="en-US" sz="2800" dirty="0">
                <a:solidFill>
                  <a:schemeClr val="bg1"/>
                </a:solidFill>
              </a:rPr>
              <a:t> </a:t>
            </a:r>
            <a:r>
              <a:rPr lang="en-US" sz="2800" dirty="0" smtClean="0">
                <a:solidFill>
                  <a:schemeClr val="bg1"/>
                </a:solidFill>
              </a:rPr>
              <a:t>(Isaiah 28:16)</a:t>
            </a:r>
            <a:endParaRPr lang="en-US" sz="2800" dirty="0">
              <a:solidFill>
                <a:schemeClr val="bg1"/>
              </a:solidFill>
            </a:endParaRPr>
          </a:p>
        </p:txBody>
      </p:sp>
    </p:spTree>
    <p:extLst>
      <p:ext uri="{BB962C8B-B14F-4D97-AF65-F5344CB8AC3E}">
        <p14:creationId xmlns:p14="http://schemas.microsoft.com/office/powerpoint/2010/main" val="181163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046" y="798653"/>
            <a:ext cx="8808333" cy="5632311"/>
          </a:xfrm>
          <a:prstGeom prst="rect">
            <a:avLst/>
          </a:prstGeom>
          <a:noFill/>
        </p:spPr>
        <p:txBody>
          <a:bodyPr wrap="square" rtlCol="0">
            <a:spAutoFit/>
          </a:bodyPr>
          <a:lstStyle/>
          <a:p>
            <a:pPr algn="just"/>
            <a:r>
              <a:rPr lang="en-US" sz="2400" dirty="0" smtClean="0"/>
              <a:t>And</a:t>
            </a:r>
            <a:r>
              <a:rPr lang="en-US" sz="2400" dirty="0"/>
              <a:t> when all these things come upon you, the blessing and the curse, which I have set before you, and you call them to mind among all the nations where the </a:t>
            </a:r>
            <a:r>
              <a:rPr lang="en-US" sz="2400" cap="small" dirty="0"/>
              <a:t>Lord</a:t>
            </a:r>
            <a:r>
              <a:rPr lang="en-US" sz="2400" dirty="0"/>
              <a:t> your God has driven you, and return to the </a:t>
            </a:r>
            <a:r>
              <a:rPr lang="en-US" sz="2400" cap="small" dirty="0"/>
              <a:t>Lord</a:t>
            </a:r>
            <a:r>
              <a:rPr lang="en-US" sz="2400" dirty="0"/>
              <a:t> your God, you and your children, and obey his voice in all that I command you today, with all your heart and with all your soul, then the </a:t>
            </a:r>
            <a:r>
              <a:rPr lang="en-US" sz="2400" cap="small" dirty="0"/>
              <a:t>Lord</a:t>
            </a:r>
            <a:r>
              <a:rPr lang="en-US" sz="2400" dirty="0"/>
              <a:t> your God will restore your fortunes and have mercy on you, and he will gather you again from all the peoples where the </a:t>
            </a:r>
            <a:r>
              <a:rPr lang="en-US" sz="2400" cap="small" dirty="0"/>
              <a:t>Lord</a:t>
            </a:r>
            <a:r>
              <a:rPr lang="en-US" sz="2400" dirty="0"/>
              <a:t> your God has scattered you. If your outcasts are in the uttermost parts of heaven, from there the </a:t>
            </a:r>
            <a:r>
              <a:rPr lang="en-US" sz="2400" cap="small" dirty="0"/>
              <a:t>Lord</a:t>
            </a:r>
            <a:r>
              <a:rPr lang="en-US" sz="2400" dirty="0"/>
              <a:t> your God will gather you, and from there he will take you. And the </a:t>
            </a:r>
            <a:r>
              <a:rPr lang="en-US" sz="2400" cap="small" dirty="0"/>
              <a:t>Lord</a:t>
            </a:r>
            <a:r>
              <a:rPr lang="en-US" sz="2400" dirty="0"/>
              <a:t> your God will bring you into the land that your fathers possessed, that you may possess it. And he will make you more prosperous and numerous than your fathers. </a:t>
            </a:r>
            <a:endParaRPr lang="en-US" sz="2400" dirty="0"/>
          </a:p>
        </p:txBody>
      </p:sp>
      <p:sp>
        <p:nvSpPr>
          <p:cNvPr id="3" name="Title 1"/>
          <p:cNvSpPr txBox="1">
            <a:spLocks/>
          </p:cNvSpPr>
          <p:nvPr/>
        </p:nvSpPr>
        <p:spPr>
          <a:xfrm>
            <a:off x="574350" y="180970"/>
            <a:ext cx="7983723" cy="617683"/>
          </a:xfrm>
          <a:prstGeom prst="rect">
            <a:avLst/>
          </a:prstGeom>
        </p:spPr>
        <p:txBody>
          <a:bodyPr anchor="ctr"/>
          <a:lst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Deuteronomy 30:1-5</a:t>
            </a:r>
            <a:endParaRPr lang="en-US" dirty="0"/>
          </a:p>
        </p:txBody>
      </p:sp>
    </p:spTree>
    <p:extLst>
      <p:ext uri="{BB962C8B-B14F-4D97-AF65-F5344CB8AC3E}">
        <p14:creationId xmlns:p14="http://schemas.microsoft.com/office/powerpoint/2010/main" val="2134095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046" y="798653"/>
            <a:ext cx="8808333" cy="6001643"/>
          </a:xfrm>
          <a:prstGeom prst="rect">
            <a:avLst/>
          </a:prstGeom>
          <a:noFill/>
        </p:spPr>
        <p:txBody>
          <a:bodyPr wrap="square" rtlCol="0">
            <a:spAutoFit/>
          </a:bodyPr>
          <a:lstStyle/>
          <a:p>
            <a:pPr algn="just"/>
            <a:r>
              <a:rPr lang="en-US" sz="2400" dirty="0"/>
              <a:t>And the </a:t>
            </a:r>
            <a:r>
              <a:rPr lang="en-US" sz="2400" cap="small" dirty="0"/>
              <a:t>Lord</a:t>
            </a:r>
            <a:r>
              <a:rPr lang="en-US" sz="2400" dirty="0"/>
              <a:t> your God will circumcise your heart and the heart of your offspring, so that you will love the </a:t>
            </a:r>
            <a:r>
              <a:rPr lang="en-US" sz="2400" cap="small" dirty="0"/>
              <a:t>Lord</a:t>
            </a:r>
            <a:r>
              <a:rPr lang="en-US" sz="2400" dirty="0"/>
              <a:t> your God with all your heart and with all your soul, that you may live. And the </a:t>
            </a:r>
            <a:r>
              <a:rPr lang="en-US" sz="2400" cap="small" dirty="0" smtClean="0"/>
              <a:t>Lord </a:t>
            </a:r>
            <a:r>
              <a:rPr lang="en-US" sz="2400" dirty="0" smtClean="0"/>
              <a:t>your </a:t>
            </a:r>
            <a:r>
              <a:rPr lang="en-US" sz="2400" dirty="0"/>
              <a:t>God will put all these curses on your foes and enemies who persecuted you. And you shall again obey the voice of the </a:t>
            </a:r>
            <a:r>
              <a:rPr lang="en-US" sz="2400" cap="small" dirty="0"/>
              <a:t>Lord</a:t>
            </a:r>
            <a:r>
              <a:rPr lang="en-US" sz="2400" dirty="0"/>
              <a:t> and keep all his commandments that I command you </a:t>
            </a:r>
            <a:r>
              <a:rPr lang="en-US" sz="2400" dirty="0" smtClean="0"/>
              <a:t>today. The </a:t>
            </a:r>
            <a:r>
              <a:rPr lang="en-US" sz="2400" cap="small" dirty="0" smtClean="0"/>
              <a:t>Lord</a:t>
            </a:r>
            <a:r>
              <a:rPr lang="en-US" sz="2400" dirty="0" smtClean="0"/>
              <a:t> your </a:t>
            </a:r>
            <a:r>
              <a:rPr lang="en-US" sz="2400" dirty="0"/>
              <a:t>God will make you abundantly prosperous in all the work of your hand, in the fruit of your womb and in the fruit of your cattle and in the fruit of your ground. For the </a:t>
            </a:r>
            <a:r>
              <a:rPr lang="en-US" sz="2400" cap="small" dirty="0"/>
              <a:t>Lord</a:t>
            </a:r>
            <a:r>
              <a:rPr lang="en-US" sz="2400" dirty="0"/>
              <a:t> will again take delight in prospering you, as he took delight in your fathers, when you obey the voice of the </a:t>
            </a:r>
            <a:r>
              <a:rPr lang="en-US" sz="2400" cap="small" dirty="0"/>
              <a:t>Lord</a:t>
            </a:r>
            <a:r>
              <a:rPr lang="en-US" sz="2400" dirty="0"/>
              <a:t> your God, to keep his commandments and his statutes that are written in this Book of the Law, when you turn to the </a:t>
            </a:r>
            <a:r>
              <a:rPr lang="en-US" sz="2400" cap="small" dirty="0" smtClean="0"/>
              <a:t>Lord </a:t>
            </a:r>
            <a:r>
              <a:rPr lang="en-US" sz="2400" dirty="0" smtClean="0"/>
              <a:t>your </a:t>
            </a:r>
            <a:r>
              <a:rPr lang="en-US" sz="2400" dirty="0"/>
              <a:t>God with all your heart and with all your soul.</a:t>
            </a:r>
            <a:endParaRPr lang="en-US" sz="2400" dirty="0"/>
          </a:p>
        </p:txBody>
      </p:sp>
      <p:sp>
        <p:nvSpPr>
          <p:cNvPr id="3" name="Title 1"/>
          <p:cNvSpPr txBox="1">
            <a:spLocks/>
          </p:cNvSpPr>
          <p:nvPr/>
        </p:nvSpPr>
        <p:spPr>
          <a:xfrm>
            <a:off x="574350" y="180970"/>
            <a:ext cx="7983723" cy="617683"/>
          </a:xfrm>
          <a:prstGeom prst="rect">
            <a:avLst/>
          </a:prstGeom>
        </p:spPr>
        <p:txBody>
          <a:bodyPr anchor="ctr"/>
          <a:lst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Deuteronomy 30:6-10</a:t>
            </a:r>
            <a:endParaRPr lang="en-US" dirty="0"/>
          </a:p>
        </p:txBody>
      </p:sp>
    </p:spTree>
    <p:extLst>
      <p:ext uri="{BB962C8B-B14F-4D97-AF65-F5344CB8AC3E}">
        <p14:creationId xmlns:p14="http://schemas.microsoft.com/office/powerpoint/2010/main" val="2019615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897" y="729204"/>
            <a:ext cx="8866207" cy="3970318"/>
          </a:xfrm>
          <a:prstGeom prst="rect">
            <a:avLst/>
          </a:prstGeom>
          <a:noFill/>
        </p:spPr>
        <p:txBody>
          <a:bodyPr wrap="square" rtlCol="0">
            <a:spAutoFit/>
          </a:bodyPr>
          <a:lstStyle/>
          <a:p>
            <a:pPr algn="just"/>
            <a:r>
              <a:rPr lang="en-US" sz="2800" dirty="0" smtClean="0"/>
              <a:t>For </a:t>
            </a:r>
            <a:r>
              <a:rPr lang="en-US" sz="2800" dirty="0"/>
              <a:t>this commandment that I command you today is not too hard for you, neither is it far off. It is not in heaven, that you should say, ‘Who will ascend to heaven for us and bring it to us, that we may hear it and do it?’ Neither is it beyond the sea, that you should say, ‘Who will go over the sea for us and bring it to us, that we may hear it and do it?’ But the word is very near you. It is in your mouth and in your heart, so that you can do it</a:t>
            </a:r>
            <a:r>
              <a:rPr lang="en-US" sz="2800" dirty="0" smtClean="0"/>
              <a:t>.</a:t>
            </a:r>
          </a:p>
        </p:txBody>
      </p:sp>
      <p:sp>
        <p:nvSpPr>
          <p:cNvPr id="3" name="Title 1"/>
          <p:cNvSpPr txBox="1">
            <a:spLocks/>
          </p:cNvSpPr>
          <p:nvPr/>
        </p:nvSpPr>
        <p:spPr>
          <a:xfrm>
            <a:off x="574350" y="180970"/>
            <a:ext cx="7983723" cy="617683"/>
          </a:xfrm>
          <a:prstGeom prst="rect">
            <a:avLst/>
          </a:prstGeom>
        </p:spPr>
        <p:txBody>
          <a:bodyPr anchor="ctr"/>
          <a:lst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Deuteronomy 30:11-14</a:t>
            </a:r>
            <a:endParaRPr lang="en-US" dirty="0"/>
          </a:p>
        </p:txBody>
      </p:sp>
      <p:sp>
        <p:nvSpPr>
          <p:cNvPr id="4" name="Rectangle 3"/>
          <p:cNvSpPr/>
          <p:nvPr/>
        </p:nvSpPr>
        <p:spPr>
          <a:xfrm>
            <a:off x="300942" y="4826845"/>
            <a:ext cx="8542116" cy="18170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3200" dirty="0" smtClean="0">
                <a:solidFill>
                  <a:schemeClr val="bg1"/>
                </a:solidFill>
              </a:rPr>
              <a:t>What is Moses’ point to the Israelites?</a:t>
            </a:r>
          </a:p>
          <a:p>
            <a:pPr algn="ctr"/>
            <a:r>
              <a:rPr lang="en-US" sz="3200" dirty="0" smtClean="0">
                <a:solidFill>
                  <a:schemeClr val="bg1"/>
                </a:solidFill>
              </a:rPr>
              <a:t>What might Paul call the life of one who has God’s word in their heart and mouth?</a:t>
            </a:r>
            <a:endParaRPr lang="en-US" sz="3200" dirty="0">
              <a:solidFill>
                <a:schemeClr val="bg1"/>
              </a:solidFill>
            </a:endParaRPr>
          </a:p>
        </p:txBody>
      </p:sp>
    </p:spTree>
    <p:extLst>
      <p:ext uri="{BB962C8B-B14F-4D97-AF65-F5344CB8AC3E}">
        <p14:creationId xmlns:p14="http://schemas.microsoft.com/office/powerpoint/2010/main" val="124877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The Word of Faith (Romans 10:5-13)</a:t>
            </a:r>
            <a:endParaRPr lang="en-US" dirty="0"/>
          </a:p>
        </p:txBody>
      </p:sp>
      <p:sp>
        <p:nvSpPr>
          <p:cNvPr id="3" name="Content Placeholder 2"/>
          <p:cNvSpPr>
            <a:spLocks noGrp="1"/>
          </p:cNvSpPr>
          <p:nvPr>
            <p:ph idx="1"/>
          </p:nvPr>
        </p:nvSpPr>
        <p:spPr>
          <a:xfrm>
            <a:off x="523921" y="2476982"/>
            <a:ext cx="8096159" cy="2916820"/>
          </a:xfrm>
        </p:spPr>
        <p:txBody>
          <a:bodyPr anchor="t">
            <a:noAutofit/>
          </a:bodyPr>
          <a:lstStyle/>
          <a:p>
            <a:pPr marL="460375" indent="-460375">
              <a:spcBef>
                <a:spcPts val="0"/>
              </a:spcBef>
              <a:spcAft>
                <a:spcPts val="1800"/>
              </a:spcAft>
            </a:pPr>
            <a:r>
              <a:rPr lang="en-US" sz="3600" dirty="0" smtClean="0"/>
              <a:t>To live by the Law is to keep the Law. (10:5)</a:t>
            </a:r>
            <a:r>
              <a:rPr lang="en-US" sz="3600" dirty="0"/>
              <a:t> </a:t>
            </a:r>
            <a:r>
              <a:rPr lang="mr-IN" sz="3600" dirty="0" smtClean="0"/>
              <a:t>–</a:t>
            </a:r>
            <a:r>
              <a:rPr lang="en-US" sz="3600" dirty="0" smtClean="0"/>
              <a:t> </a:t>
            </a:r>
            <a:r>
              <a:rPr lang="en-US" sz="3600" dirty="0" smtClean="0"/>
              <a:t>Leviticus 18:5 </a:t>
            </a:r>
            <a:endParaRPr lang="en-US" sz="3600" dirty="0" smtClean="0"/>
          </a:p>
          <a:p>
            <a:pPr marL="460375" indent="-460375">
              <a:spcBef>
                <a:spcPts val="0"/>
              </a:spcBef>
              <a:spcAft>
                <a:spcPts val="1800"/>
              </a:spcAft>
            </a:pPr>
            <a:r>
              <a:rPr lang="en-US" sz="3600" dirty="0" smtClean="0"/>
              <a:t>But Deuteronomy 30 talks about the righteousness of faith! (10:6)</a:t>
            </a:r>
            <a:endParaRPr lang="en-US" sz="3600" dirty="0" smtClean="0"/>
          </a:p>
        </p:txBody>
      </p:sp>
    </p:spTree>
    <p:extLst>
      <p:ext uri="{BB962C8B-B14F-4D97-AF65-F5344CB8AC3E}">
        <p14:creationId xmlns:p14="http://schemas.microsoft.com/office/powerpoint/2010/main" val="213684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8158</TotalTime>
  <Words>1042</Words>
  <Application>Microsoft Macintosh PowerPoint</Application>
  <PresentationFormat>On-screen Show (4:3)</PresentationFormat>
  <Paragraphs>138</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Century Gothic</vt:lpstr>
      <vt:lpstr>Mangal</vt:lpstr>
      <vt:lpstr>Wingdings</vt:lpstr>
      <vt:lpstr>Wingdings 2</vt:lpstr>
      <vt:lpstr>Quotable</vt:lpstr>
      <vt:lpstr>Review: Discuss with a Friend</vt:lpstr>
      <vt:lpstr>The Book of Romans</vt:lpstr>
      <vt:lpstr>Romans 9:30 – 10:21</vt:lpstr>
      <vt:lpstr>The Goal of the Law (Romans 9:30 – 10:5)</vt:lpstr>
      <vt:lpstr>The Goal of the Law (Romans 9:30 – 10:5)</vt:lpstr>
      <vt:lpstr>PowerPoint Presentation</vt:lpstr>
      <vt:lpstr>PowerPoint Presentation</vt:lpstr>
      <vt:lpstr>PowerPoint Presentation</vt:lpstr>
      <vt:lpstr>The Word of Faith (Romans 10:5-13)</vt:lpstr>
      <vt:lpstr>The Word of Faith (Romans 10:5-13)</vt:lpstr>
      <vt:lpstr>The Word of Faith (Romans 10:5-13)</vt:lpstr>
      <vt:lpstr>After today, are you able to…?</vt:lpstr>
      <vt:lpstr>The Book of Romans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Goals for studying Romans</vt:lpstr>
      <vt:lpstr>What is Romans all about?</vt:lpstr>
      <vt:lpstr>Outline of the Book of Romans</vt:lpstr>
      <vt:lpstr>Questions Paul Addresses in Romans 9-11</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257</cp:revision>
  <cp:lastPrinted>2019-04-21T13:33:22Z</cp:lastPrinted>
  <dcterms:created xsi:type="dcterms:W3CDTF">2019-03-02T23:21:17Z</dcterms:created>
  <dcterms:modified xsi:type="dcterms:W3CDTF">2019-05-05T13:04:17Z</dcterms:modified>
</cp:coreProperties>
</file>