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2"/>
  </p:handoutMasterIdLst>
  <p:sldIdLst>
    <p:sldId id="302" r:id="rId2"/>
    <p:sldId id="256" r:id="rId3"/>
    <p:sldId id="347" r:id="rId4"/>
    <p:sldId id="358" r:id="rId5"/>
    <p:sldId id="364" r:id="rId6"/>
    <p:sldId id="354" r:id="rId7"/>
    <p:sldId id="369" r:id="rId8"/>
    <p:sldId id="365" r:id="rId9"/>
    <p:sldId id="348" r:id="rId10"/>
    <p:sldId id="368" r:id="rId11"/>
    <p:sldId id="363" r:id="rId12"/>
    <p:sldId id="273" r:id="rId13"/>
    <p:sldId id="264" r:id="rId14"/>
    <p:sldId id="318" r:id="rId15"/>
    <p:sldId id="367" r:id="rId16"/>
    <p:sldId id="319" r:id="rId17"/>
    <p:sldId id="360" r:id="rId18"/>
    <p:sldId id="316" r:id="rId19"/>
    <p:sldId id="317" r:id="rId20"/>
    <p:sldId id="345" r:id="rId21"/>
    <p:sldId id="330" r:id="rId22"/>
    <p:sldId id="329" r:id="rId23"/>
    <p:sldId id="331" r:id="rId24"/>
    <p:sldId id="366" r:id="rId25"/>
    <p:sldId id="315" r:id="rId26"/>
    <p:sldId id="346" r:id="rId27"/>
    <p:sldId id="333" r:id="rId28"/>
    <p:sldId id="263" r:id="rId29"/>
    <p:sldId id="258" r:id="rId30"/>
    <p:sldId id="276" r:id="rId31"/>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739"/>
    <p:restoredTop sz="94667"/>
  </p:normalViewPr>
  <p:slideViewPr>
    <p:cSldViewPr snapToGrid="0" snapToObjects="1">
      <p:cViewPr>
        <p:scale>
          <a:sx n="110" d="100"/>
          <a:sy n="110" d="100"/>
        </p:scale>
        <p:origin x="296" y="1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E17720C-5F95-DE4E-B1A9-0C7DC20BB5C2}" type="datetimeFigureOut">
              <a:rPr lang="en-US" smtClean="0"/>
              <a:t>5/8/19</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16ABEF7-5EC3-F843-84B4-1DC2D0F18246}" type="slidenum">
              <a:rPr lang="en-US" smtClean="0"/>
              <a:t>‹#›</a:t>
            </a:fld>
            <a:endParaRPr lang="en-US"/>
          </a:p>
        </p:txBody>
      </p:sp>
    </p:spTree>
    <p:extLst>
      <p:ext uri="{BB962C8B-B14F-4D97-AF65-F5344CB8AC3E}">
        <p14:creationId xmlns:p14="http://schemas.microsoft.com/office/powerpoint/2010/main" val="14633910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48"/>
            <a:ext cx="7929000" cy="2971051"/>
          </a:xfrm>
        </p:spPr>
        <p:txBody>
          <a:bodyPr/>
          <a:lstStyle>
            <a:lvl1pPr>
              <a:defRPr sz="4050"/>
            </a:lvl1pPr>
          </a:lstStyle>
          <a:p>
            <a:r>
              <a:rPr lang="en-US" smtClean="0"/>
              <a:t>Click to edit Master title style</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7500" y="4800600"/>
            <a:ext cx="7921064" cy="566738"/>
          </a:xfrm>
        </p:spPr>
        <p:txBody>
          <a:bodyPr anchor="b">
            <a:normAutofit/>
          </a:bodyPr>
          <a:lstStyle>
            <a:lvl1pPr algn="l">
              <a:defRPr sz="18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2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7500" y="5367338"/>
            <a:ext cx="7921064"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nchor="b"/>
          <a:lstStyle>
            <a:lvl1pPr algn="l">
              <a:defRPr sz="315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39893" y="4443681"/>
            <a:ext cx="4418727" cy="713241"/>
          </a:xfrm>
        </p:spPr>
        <p:txBody>
          <a:bodyPr anchor="t">
            <a:no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680982" y="1081457"/>
            <a:ext cx="28575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7" y="2435958"/>
            <a:ext cx="3286891" cy="2007789"/>
          </a:xfrm>
        </p:spPr>
        <p:txBody>
          <a:bodyPr/>
          <a:lstStyle>
            <a:lvl1pPr>
              <a:defRPr sz="24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7000" y="2286001"/>
            <a:ext cx="3660225"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6" y="586171"/>
            <a:ext cx="1871093"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7501" y="446089"/>
            <a:ext cx="4958655"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2"/>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2951396"/>
            <a:ext cx="7921064" cy="1468800"/>
          </a:xfrm>
        </p:spPr>
        <p:txBody>
          <a:bodyPr anchor="b"/>
          <a:lstStyle>
            <a:lvl1pPr algn="r">
              <a:defRPr sz="36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07500" y="5281202"/>
            <a:ext cx="7921064" cy="433955"/>
          </a:xfrm>
        </p:spPr>
        <p:txBody>
          <a:bodyPr anchor="t">
            <a:no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14034" y="2222288"/>
            <a:ext cx="3889405"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62" y="2222287"/>
            <a:ext cx="3895937"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11046" y="2174875"/>
            <a:ext cx="3892393"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11047" y="2751139"/>
            <a:ext cx="3892392"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62" y="2174875"/>
            <a:ext cx="3895937"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0562" y="2751139"/>
            <a:ext cx="3895937"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p:spPr>
        <p:txBody>
          <a:bodyPr anchor="b"/>
          <a:lstStyle>
            <a:lvl1pPr algn="l">
              <a:defRPr sz="1500" b="1"/>
            </a:lvl1pPr>
          </a:lstStyle>
          <a:p>
            <a:r>
              <a:rPr lang="en-US" smtClean="0"/>
              <a:t>Click to edit Master title style</a:t>
            </a:r>
            <a:endParaRPr lang="en-US" dirty="0"/>
          </a:p>
        </p:txBody>
      </p:sp>
      <p:sp>
        <p:nvSpPr>
          <p:cNvPr id="3" name="Content Placeholder 2"/>
          <p:cNvSpPr>
            <a:spLocks noGrp="1"/>
          </p:cNvSpPr>
          <p:nvPr>
            <p:ph idx="1"/>
          </p:nvPr>
        </p:nvSpPr>
        <p:spPr>
          <a:xfrm>
            <a:off x="3641725" y="446089"/>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4" y="2260739"/>
            <a:ext cx="2660650" cy="360031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046" y="727523"/>
            <a:ext cx="3639741" cy="1617163"/>
          </a:xfrm>
        </p:spPr>
        <p:txBody>
          <a:bodyPr anchor="b">
            <a:normAutofit/>
          </a:bodyPr>
          <a:lstStyle>
            <a:lvl1pPr algn="l">
              <a:defRPr sz="18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05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11046" y="2344684"/>
            <a:ext cx="3639741" cy="3516365"/>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2914358" y="6041363"/>
            <a:ext cx="732659" cy="365125"/>
          </a:xfrm>
        </p:spPr>
        <p:txBody>
          <a:bodyPr/>
          <a:lstStyle/>
          <a:p>
            <a:fld id="{18C79C5D-2A6F-F04D-97DA-BEF2467B64E4}" type="datetimeFigureOut">
              <a:rPr lang="en-US" dirty="0"/>
              <a:pPr/>
              <a:t>5/8/19</a:t>
            </a:fld>
            <a:endParaRPr lang="en-US" dirty="0"/>
          </a:p>
        </p:txBody>
      </p:sp>
      <p:sp>
        <p:nvSpPr>
          <p:cNvPr id="6" name="Footer Placeholder 5"/>
          <p:cNvSpPr>
            <a:spLocks noGrp="1"/>
          </p:cNvSpPr>
          <p:nvPr>
            <p:ph type="ftr" sz="quarter" idx="11"/>
          </p:nvPr>
        </p:nvSpPr>
        <p:spPr>
          <a:xfrm>
            <a:off x="442797" y="6041363"/>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9"/>
            <a:ext cx="796616"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500" y="447188"/>
            <a:ext cx="7928999"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7500" y="2184402"/>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38636" y="6041363"/>
            <a:ext cx="6483240" cy="365125"/>
          </a:xfrm>
          <a:prstGeom prst="rect">
            <a:avLst/>
          </a:prstGeom>
        </p:spPr>
        <p:txBody>
          <a:bodyPr vert="horz" lIns="91440" tIns="45720" rIns="91440" bIns="45720" rtlCol="0" anchor="b"/>
          <a:lstStyle>
            <a:lvl1pPr algn="l">
              <a:defRPr sz="675">
                <a:solidFill>
                  <a:schemeClr val="tx1"/>
                </a:solidFill>
              </a:defRPr>
            </a:lvl1pPr>
          </a:lstStyle>
          <a:p>
            <a:endParaRPr lang="en-US" dirty="0"/>
          </a:p>
        </p:txBody>
      </p:sp>
      <p:sp>
        <p:nvSpPr>
          <p:cNvPr id="4" name="Date Placeholder 3"/>
          <p:cNvSpPr>
            <a:spLocks noGrp="1"/>
          </p:cNvSpPr>
          <p:nvPr>
            <p:ph type="dt" sz="half" idx="2"/>
          </p:nvPr>
        </p:nvSpPr>
        <p:spPr>
          <a:xfrm>
            <a:off x="7000969" y="6041363"/>
            <a:ext cx="1007780" cy="365125"/>
          </a:xfrm>
          <a:prstGeom prst="rect">
            <a:avLst/>
          </a:prstGeom>
        </p:spPr>
        <p:txBody>
          <a:bodyPr vert="horz" lIns="91440" tIns="45720" rIns="91440" bIns="45720" rtlCol="0" anchor="b"/>
          <a:lstStyle>
            <a:lvl1pPr algn="r">
              <a:defRPr sz="675">
                <a:solidFill>
                  <a:schemeClr val="tx1"/>
                </a:solidFill>
              </a:defRPr>
            </a:lvl1pPr>
          </a:lstStyle>
          <a:p>
            <a:fld id="{09B482E8-6E0E-1B4F-B1FD-C69DB9E858D9}" type="datetimeFigureOut">
              <a:rPr lang="en-US" dirty="0"/>
              <a:pPr/>
              <a:t>5/8/19</a:t>
            </a:fld>
            <a:endParaRPr lang="en-US" dirty="0"/>
          </a:p>
        </p:txBody>
      </p:sp>
      <p:sp>
        <p:nvSpPr>
          <p:cNvPr id="6" name="Slide Number Placeholder 5"/>
          <p:cNvSpPr>
            <a:spLocks noGrp="1"/>
          </p:cNvSpPr>
          <p:nvPr>
            <p:ph type="sldNum" sz="quarter" idx="4"/>
          </p:nvPr>
        </p:nvSpPr>
        <p:spPr>
          <a:xfrm>
            <a:off x="8008749" y="5915889"/>
            <a:ext cx="796616" cy="490599"/>
          </a:xfrm>
          <a:prstGeom prst="rect">
            <a:avLst/>
          </a:prstGeom>
        </p:spPr>
        <p:txBody>
          <a:bodyPr vert="horz" lIns="91440" tIns="45720" rIns="91440" bIns="10800" rtlCol="0" anchor="b"/>
          <a:lstStyle>
            <a:lvl1pPr algn="r">
              <a:defRPr sz="15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Discuss with a Friend</a:t>
            </a:r>
            <a:endParaRPr lang="en-US" dirty="0"/>
          </a:p>
        </p:txBody>
      </p:sp>
      <p:sp>
        <p:nvSpPr>
          <p:cNvPr id="3" name="Rectangle 2"/>
          <p:cNvSpPr/>
          <p:nvPr/>
        </p:nvSpPr>
        <p:spPr>
          <a:xfrm>
            <a:off x="945052" y="2436887"/>
            <a:ext cx="7253896" cy="2308324"/>
          </a:xfrm>
          <a:prstGeom prst="rect">
            <a:avLst/>
          </a:prstGeom>
        </p:spPr>
        <p:txBody>
          <a:bodyPr wrap="square">
            <a:spAutoFit/>
          </a:bodyPr>
          <a:lstStyle/>
          <a:p>
            <a:pPr marL="125413" indent="-125413" algn="ctr">
              <a:spcAft>
                <a:spcPts val="2400"/>
              </a:spcAft>
            </a:pPr>
            <a:r>
              <a:rPr lang="en-US" sz="3600" b="1" i="1" dirty="0" smtClean="0"/>
              <a:t>In Romans </a:t>
            </a:r>
            <a:r>
              <a:rPr lang="en-US" sz="3600" b="1" i="1" dirty="0" smtClean="0"/>
              <a:t>10:4, what does Paul mean that “Christ is the end of the Law for righteousness to everyone </a:t>
            </a:r>
            <a:r>
              <a:rPr lang="en-US" sz="3600" b="1" i="1" smtClean="0"/>
              <a:t>who believes”?</a:t>
            </a:r>
            <a:endParaRPr lang="en-US" sz="3600" dirty="0"/>
          </a:p>
        </p:txBody>
      </p:sp>
    </p:spTree>
    <p:extLst>
      <p:ext uri="{BB962C8B-B14F-4D97-AF65-F5344CB8AC3E}">
        <p14:creationId xmlns:p14="http://schemas.microsoft.com/office/powerpoint/2010/main" val="1145859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85458" y="243071"/>
            <a:ext cx="6973084" cy="787078"/>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0" indent="0">
              <a:spcBef>
                <a:spcPts val="0"/>
              </a:spcBef>
              <a:spcAft>
                <a:spcPts val="1200"/>
              </a:spcAft>
              <a:buNone/>
            </a:pPr>
            <a:r>
              <a:rPr lang="en-US" sz="3500" dirty="0" smtClean="0"/>
              <a:t>Why have the Jews not called?</a:t>
            </a:r>
          </a:p>
          <a:p>
            <a:pPr marL="760413" lvl="1" indent="-460375">
              <a:spcBef>
                <a:spcPts val="0"/>
              </a:spcBef>
              <a:spcAft>
                <a:spcPts val="1200"/>
              </a:spcAft>
            </a:pPr>
            <a:endParaRPr lang="en-US" sz="3050" dirty="0" smtClean="0"/>
          </a:p>
        </p:txBody>
      </p:sp>
      <p:sp>
        <p:nvSpPr>
          <p:cNvPr id="3" name="Rectangle 2"/>
          <p:cNvSpPr/>
          <p:nvPr/>
        </p:nvSpPr>
        <p:spPr>
          <a:xfrm>
            <a:off x="494252" y="925977"/>
            <a:ext cx="4105952" cy="14584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Isaiah 52:7 said the gospel would be preached (10:15)</a:t>
            </a:r>
            <a:endParaRPr lang="en-US" sz="2800" dirty="0">
              <a:solidFill>
                <a:schemeClr val="tx1"/>
              </a:solidFill>
            </a:endParaRPr>
          </a:p>
        </p:txBody>
      </p:sp>
      <p:sp>
        <p:nvSpPr>
          <p:cNvPr id="5" name="Rectangle 4"/>
          <p:cNvSpPr/>
          <p:nvPr/>
        </p:nvSpPr>
        <p:spPr>
          <a:xfrm>
            <a:off x="4715953" y="1123709"/>
            <a:ext cx="3941910" cy="14584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But Isaiah 53:1 said that they would not believe (10:16)</a:t>
            </a:r>
            <a:endParaRPr lang="en-US" sz="2800" dirty="0">
              <a:solidFill>
                <a:schemeClr val="tx1"/>
              </a:solidFill>
            </a:endParaRPr>
          </a:p>
        </p:txBody>
      </p:sp>
      <p:sp>
        <p:nvSpPr>
          <p:cNvPr id="6" name="Rectangle 5"/>
          <p:cNvSpPr/>
          <p:nvPr/>
        </p:nvSpPr>
        <p:spPr>
          <a:xfrm>
            <a:off x="494252" y="2512671"/>
            <a:ext cx="4105952" cy="14227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Have they not heard? Ps19 says the word has gone to world (10:18)</a:t>
            </a:r>
            <a:endParaRPr lang="en-US" sz="2800" dirty="0">
              <a:solidFill>
                <a:schemeClr val="bg1"/>
              </a:solidFill>
            </a:endParaRPr>
          </a:p>
        </p:txBody>
      </p:sp>
      <p:sp>
        <p:nvSpPr>
          <p:cNvPr id="7" name="Rectangle 6"/>
          <p:cNvSpPr/>
          <p:nvPr/>
        </p:nvSpPr>
        <p:spPr>
          <a:xfrm>
            <a:off x="4715953" y="2697864"/>
            <a:ext cx="3941910" cy="14661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Did they not know? Moses warned them in Deut. 32:21 (10:19)</a:t>
            </a:r>
            <a:endParaRPr lang="en-US" sz="2800" dirty="0">
              <a:solidFill>
                <a:schemeClr val="bg1"/>
              </a:solidFill>
            </a:endParaRPr>
          </a:p>
        </p:txBody>
      </p:sp>
      <p:sp>
        <p:nvSpPr>
          <p:cNvPr id="8" name="Rectangle 7"/>
          <p:cNvSpPr/>
          <p:nvPr/>
        </p:nvSpPr>
        <p:spPr>
          <a:xfrm>
            <a:off x="494252" y="4063678"/>
            <a:ext cx="4105952" cy="18384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Isaiah 65:1 says Moses’ warning was coming true, that others would come to God (10:20)</a:t>
            </a:r>
            <a:endParaRPr lang="en-US" sz="2800" dirty="0">
              <a:solidFill>
                <a:schemeClr val="bg1"/>
              </a:solidFill>
            </a:endParaRPr>
          </a:p>
        </p:txBody>
      </p:sp>
      <p:sp>
        <p:nvSpPr>
          <p:cNvPr id="9" name="Rectangle 8"/>
          <p:cNvSpPr/>
          <p:nvPr/>
        </p:nvSpPr>
        <p:spPr>
          <a:xfrm>
            <a:off x="4715953" y="4279736"/>
            <a:ext cx="3941910" cy="146612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Why haven’t the Jews? Disobedient and obstinate (10:21)</a:t>
            </a:r>
            <a:endParaRPr lang="en-US" sz="2800" dirty="0">
              <a:solidFill>
                <a:schemeClr val="bg1"/>
              </a:solidFill>
            </a:endParaRPr>
          </a:p>
        </p:txBody>
      </p:sp>
      <p:sp>
        <p:nvSpPr>
          <p:cNvPr id="10" name="Content Placeholder 2"/>
          <p:cNvSpPr txBox="1">
            <a:spLocks/>
          </p:cNvSpPr>
          <p:nvPr/>
        </p:nvSpPr>
        <p:spPr>
          <a:xfrm>
            <a:off x="1085458" y="5914660"/>
            <a:ext cx="6973084" cy="920190"/>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0" indent="0" algn="ctr">
              <a:spcBef>
                <a:spcPts val="0"/>
              </a:spcBef>
              <a:spcAft>
                <a:spcPts val="1200"/>
              </a:spcAft>
              <a:buNone/>
            </a:pPr>
            <a:r>
              <a:rPr lang="en-US" sz="2800" dirty="0" smtClean="0"/>
              <a:t>“So faith comes by hearing, and hearing by the word </a:t>
            </a:r>
            <a:r>
              <a:rPr lang="en-US" sz="2800" smtClean="0"/>
              <a:t>of Christ.” (10:17)</a:t>
            </a:r>
            <a:endParaRPr lang="en-US" sz="2800" dirty="0" smtClean="0"/>
          </a:p>
          <a:p>
            <a:pPr marL="760413" lvl="1" indent="-460375" algn="ctr">
              <a:spcBef>
                <a:spcPts val="0"/>
              </a:spcBef>
              <a:spcAft>
                <a:spcPts val="1200"/>
              </a:spcAft>
            </a:pPr>
            <a:endParaRPr lang="en-US" sz="2400" dirty="0" smtClean="0"/>
          </a:p>
        </p:txBody>
      </p:sp>
    </p:spTree>
    <p:extLst>
      <p:ext uri="{BB962C8B-B14F-4D97-AF65-F5344CB8AC3E}">
        <p14:creationId xmlns:p14="http://schemas.microsoft.com/office/powerpoint/2010/main" val="190099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By Grace, Not of Works (Romans 11:1-6)</a:t>
            </a:r>
            <a:endParaRPr lang="en-US" dirty="0"/>
          </a:p>
        </p:txBody>
      </p:sp>
      <p:sp>
        <p:nvSpPr>
          <p:cNvPr id="3" name="Content Placeholder 2"/>
          <p:cNvSpPr>
            <a:spLocks noGrp="1"/>
          </p:cNvSpPr>
          <p:nvPr>
            <p:ph idx="1"/>
          </p:nvPr>
        </p:nvSpPr>
        <p:spPr>
          <a:xfrm>
            <a:off x="394864" y="2355435"/>
            <a:ext cx="8436619" cy="3929618"/>
          </a:xfrm>
        </p:spPr>
        <p:txBody>
          <a:bodyPr anchor="t">
            <a:noAutofit/>
          </a:bodyPr>
          <a:lstStyle/>
          <a:p>
            <a:pPr marL="460375" indent="-460375">
              <a:spcBef>
                <a:spcPts val="0"/>
              </a:spcBef>
              <a:spcAft>
                <a:spcPts val="0"/>
              </a:spcAft>
            </a:pPr>
            <a:r>
              <a:rPr lang="en-US" sz="3200" dirty="0" smtClean="0"/>
              <a:t>Has God rejected His people?</a:t>
            </a:r>
            <a:endParaRPr lang="en-US" sz="3200" dirty="0" smtClean="0"/>
          </a:p>
          <a:p>
            <a:pPr marL="760413" lvl="1" indent="-460375">
              <a:spcBef>
                <a:spcPts val="0"/>
              </a:spcBef>
              <a:spcAft>
                <a:spcPts val="0"/>
              </a:spcAft>
            </a:pPr>
            <a:r>
              <a:rPr lang="en-US" sz="3050" dirty="0" smtClean="0"/>
              <a:t>Paul himself is evidence (11:1)</a:t>
            </a:r>
            <a:endParaRPr lang="en-US" sz="3050" dirty="0" smtClean="0"/>
          </a:p>
          <a:p>
            <a:pPr marL="760413" lvl="1" indent="-460375">
              <a:spcBef>
                <a:spcPts val="0"/>
              </a:spcBef>
              <a:spcAft>
                <a:spcPts val="1200"/>
              </a:spcAft>
            </a:pPr>
            <a:r>
              <a:rPr lang="en-US" sz="3050" dirty="0" smtClean="0"/>
              <a:t>His people are those He foreknew (11:2)</a:t>
            </a:r>
          </a:p>
          <a:p>
            <a:pPr marL="460375" indent="-460375">
              <a:spcBef>
                <a:spcPts val="0"/>
              </a:spcBef>
              <a:spcAft>
                <a:spcPts val="0"/>
              </a:spcAft>
            </a:pPr>
            <a:r>
              <a:rPr lang="en-US" sz="3200" dirty="0" smtClean="0"/>
              <a:t>Story of Elijah (1 Kings 19)</a:t>
            </a:r>
          </a:p>
          <a:p>
            <a:pPr marL="760413" lvl="1" indent="-460375">
              <a:spcBef>
                <a:spcPts val="0"/>
              </a:spcBef>
              <a:spcAft>
                <a:spcPts val="0"/>
              </a:spcAft>
            </a:pPr>
            <a:r>
              <a:rPr lang="en-US" sz="3050" dirty="0" smtClean="0"/>
              <a:t>Paul feeling like Elijah? (11:3)</a:t>
            </a:r>
          </a:p>
          <a:p>
            <a:pPr marL="760413" lvl="1" indent="-460375">
              <a:spcBef>
                <a:spcPts val="0"/>
              </a:spcBef>
              <a:spcAft>
                <a:spcPts val="0"/>
              </a:spcAft>
            </a:pPr>
            <a:r>
              <a:rPr lang="en-US" sz="3050" dirty="0" smtClean="0"/>
              <a:t>God’s people were the faithful (11:4)</a:t>
            </a:r>
            <a:endParaRPr lang="en-US" sz="3050" dirty="0" smtClean="0"/>
          </a:p>
          <a:p>
            <a:pPr marL="460375" indent="-460375">
              <a:spcBef>
                <a:spcPts val="0"/>
              </a:spcBef>
              <a:spcAft>
                <a:spcPts val="0"/>
              </a:spcAft>
            </a:pPr>
            <a:endParaRPr lang="en-US" sz="3200" dirty="0" smtClean="0"/>
          </a:p>
        </p:txBody>
      </p:sp>
      <p:sp>
        <p:nvSpPr>
          <p:cNvPr id="4" name="Rectangle 3"/>
          <p:cNvSpPr/>
          <p:nvPr/>
        </p:nvSpPr>
        <p:spPr>
          <a:xfrm>
            <a:off x="790304" y="5555848"/>
            <a:ext cx="7563393" cy="10651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In Christ, God has saved a faithful remnant by His grace, not </a:t>
            </a:r>
            <a:r>
              <a:rPr lang="en-US" sz="2800" smtClean="0">
                <a:solidFill>
                  <a:schemeClr val="bg1"/>
                </a:solidFill>
              </a:rPr>
              <a:t>by works of the Law.</a:t>
            </a:r>
            <a:endParaRPr lang="en-US" sz="2800" dirty="0">
              <a:solidFill>
                <a:schemeClr val="bg1"/>
              </a:solidFill>
            </a:endParaRPr>
          </a:p>
        </p:txBody>
      </p:sp>
    </p:spTree>
    <p:extLst>
      <p:ext uri="{BB962C8B-B14F-4D97-AF65-F5344CB8AC3E}">
        <p14:creationId xmlns:p14="http://schemas.microsoft.com/office/powerpoint/2010/main" val="181163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today, are you able to</a:t>
            </a:r>
            <a:r>
              <a:rPr lang="mr-IN" dirty="0" smtClean="0"/>
              <a:t>…</a:t>
            </a:r>
            <a:r>
              <a:rPr lang="en-US" dirty="0" smtClean="0"/>
              <a:t>?</a:t>
            </a:r>
            <a:endParaRPr lang="en-US" dirty="0"/>
          </a:p>
        </p:txBody>
      </p:sp>
      <p:sp>
        <p:nvSpPr>
          <p:cNvPr id="6" name="Content Placeholder 2"/>
          <p:cNvSpPr>
            <a:spLocks noGrp="1"/>
          </p:cNvSpPr>
          <p:nvPr>
            <p:ph idx="1"/>
          </p:nvPr>
        </p:nvSpPr>
        <p:spPr>
          <a:xfrm>
            <a:off x="431073" y="2291786"/>
            <a:ext cx="8281855" cy="4294207"/>
          </a:xfrm>
        </p:spPr>
        <p:txBody>
          <a:bodyPr anchor="t">
            <a:noAutofit/>
          </a:bodyPr>
          <a:lstStyle/>
          <a:p>
            <a:pPr marL="460375" indent="-460375">
              <a:spcAft>
                <a:spcPts val="1650"/>
              </a:spcAft>
            </a:pPr>
            <a:r>
              <a:rPr lang="en-US" sz="3200" dirty="0" smtClean="0"/>
              <a:t>Recall </a:t>
            </a:r>
            <a:r>
              <a:rPr lang="en-US" sz="3200" dirty="0" smtClean="0"/>
              <a:t>where in OT it says “how beautiful are the feet of him </a:t>
            </a:r>
            <a:r>
              <a:rPr lang="en-US" sz="3200" smtClean="0"/>
              <a:t>who brings good news,” and “Who has believed our report.”</a:t>
            </a:r>
            <a:endParaRPr lang="en-US" sz="3200" dirty="0" smtClean="0"/>
          </a:p>
          <a:p>
            <a:pPr marL="460375" indent="-460375">
              <a:spcAft>
                <a:spcPts val="1650"/>
              </a:spcAft>
            </a:pPr>
            <a:r>
              <a:rPr lang="en-US" sz="3200" dirty="0" smtClean="0"/>
              <a:t>Identify the reason for the Jews’ fall.</a:t>
            </a:r>
            <a:endParaRPr lang="en-US" sz="3200" dirty="0" smtClean="0"/>
          </a:p>
          <a:p>
            <a:pPr marL="460375" indent="-460375">
              <a:spcAft>
                <a:spcPts val="1650"/>
              </a:spcAft>
            </a:pPr>
            <a:r>
              <a:rPr lang="en-US" sz="3200" dirty="0" smtClean="0"/>
              <a:t>Explain what the Elijah story teaches us about who God’s people are. </a:t>
            </a:r>
            <a:endParaRPr lang="en-US" sz="3200" dirty="0"/>
          </a:p>
        </p:txBody>
      </p:sp>
    </p:spTree>
    <p:extLst>
      <p:ext uri="{BB962C8B-B14F-4D97-AF65-F5344CB8AC3E}">
        <p14:creationId xmlns:p14="http://schemas.microsoft.com/office/powerpoint/2010/main" val="200515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The Book of Romans</a:t>
            </a:r>
            <a:endParaRPr lang="en-US" sz="4800" dirty="0"/>
          </a:p>
        </p:txBody>
      </p:sp>
      <p:sp>
        <p:nvSpPr>
          <p:cNvPr id="3" name="Subtitle 2"/>
          <p:cNvSpPr>
            <a:spLocks noGrp="1"/>
          </p:cNvSpPr>
          <p:nvPr>
            <p:ph type="subTitle" idx="1"/>
          </p:nvPr>
        </p:nvSpPr>
        <p:spPr>
          <a:xfrm>
            <a:off x="283408" y="5280847"/>
            <a:ext cx="8594374" cy="633816"/>
          </a:xfrm>
        </p:spPr>
        <p:txBody>
          <a:bodyPr>
            <a:noAutofit/>
          </a:bodyPr>
          <a:lstStyle/>
          <a:p>
            <a:r>
              <a:rPr lang="en-US" sz="3200" b="1" u="sng" dirty="0" smtClean="0"/>
              <a:t>Next:</a:t>
            </a:r>
            <a:r>
              <a:rPr lang="en-US" sz="3200" b="1" dirty="0" smtClean="0"/>
              <a:t> </a:t>
            </a:r>
            <a:r>
              <a:rPr lang="en-US" sz="3200" dirty="0" smtClean="0"/>
              <a:t> </a:t>
            </a:r>
            <a:r>
              <a:rPr lang="en-US" sz="3200" b="1" dirty="0" smtClean="0"/>
              <a:t>Week </a:t>
            </a:r>
            <a:r>
              <a:rPr lang="en-US" sz="3200" b="1" dirty="0" smtClean="0"/>
              <a:t>11</a:t>
            </a:r>
            <a:r>
              <a:rPr lang="en-US" sz="3200" dirty="0" smtClean="0"/>
              <a:t>, </a:t>
            </a:r>
            <a:r>
              <a:rPr lang="en-US" sz="3200" dirty="0" smtClean="0"/>
              <a:t>Romans </a:t>
            </a:r>
            <a:r>
              <a:rPr lang="en-US" sz="3200" dirty="0" smtClean="0"/>
              <a:t>11</a:t>
            </a:r>
            <a:endParaRPr lang="en-US" sz="3200" dirty="0"/>
          </a:p>
        </p:txBody>
      </p:sp>
    </p:spTree>
    <p:extLst>
      <p:ext uri="{BB962C8B-B14F-4D97-AF65-F5344CB8AC3E}">
        <p14:creationId xmlns:p14="http://schemas.microsoft.com/office/powerpoint/2010/main" val="252083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“For the wrath of God is revealed against all ungodliness</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1</a:t>
            </a:r>
          </a:p>
        </p:txBody>
      </p:sp>
    </p:spTree>
    <p:extLst>
      <p:ext uri="{BB962C8B-B14F-4D97-AF65-F5344CB8AC3E}">
        <p14:creationId xmlns:p14="http://schemas.microsoft.com/office/powerpoint/2010/main" val="177516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200" b="1" i="1" dirty="0" smtClean="0"/>
              <a:t>“</a:t>
            </a:r>
            <a:r>
              <a:rPr lang="en-US" sz="3200" b="1" i="1" dirty="0"/>
              <a:t>For there is no distinction between Jew and Greek; for the same Lord is Lord of all, abounding in riches for all who call on </a:t>
            </a:r>
            <a:r>
              <a:rPr lang="en-US" sz="3200" b="1" i="1" dirty="0" smtClean="0"/>
              <a:t>Him</a:t>
            </a:r>
            <a:r>
              <a:rPr lang="mr-IN" sz="3200" b="1" i="1" dirty="0" smtClean="0"/>
              <a:t>…</a:t>
            </a:r>
            <a:r>
              <a:rPr lang="en-US" sz="3200" b="1" i="1" dirty="0" smtClean="0"/>
              <a:t>”</a:t>
            </a:r>
          </a:p>
          <a:p>
            <a:pPr marL="125413" indent="-125413" algn="ctr">
              <a:buFont typeface="Wingdings 2" charset="2"/>
              <a:buNone/>
            </a:pPr>
            <a:r>
              <a:rPr lang="en-US" sz="4000" b="1" dirty="0" smtClean="0">
                <a:solidFill>
                  <a:schemeClr val="tx2"/>
                </a:solidFill>
              </a:rPr>
              <a:t>Chapter 10</a:t>
            </a:r>
          </a:p>
        </p:txBody>
      </p:sp>
    </p:spTree>
    <p:extLst>
      <p:ext uri="{BB962C8B-B14F-4D97-AF65-F5344CB8AC3E}">
        <p14:creationId xmlns:p14="http://schemas.microsoft.com/office/powerpoint/2010/main" val="81333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“But do you suppose this, O man, when you pass judgment on those who practice such things</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2</a:t>
            </a:r>
          </a:p>
        </p:txBody>
      </p:sp>
    </p:spTree>
    <p:extLst>
      <p:ext uri="{BB962C8B-B14F-4D97-AF65-F5344CB8AC3E}">
        <p14:creationId xmlns:p14="http://schemas.microsoft.com/office/powerpoint/2010/main" val="187674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600" b="1" i="1" dirty="0" smtClean="0"/>
              <a:t>“</a:t>
            </a:r>
            <a:r>
              <a:rPr lang="en-US" sz="3600" b="1" dirty="0" smtClean="0"/>
              <a:t>But it </a:t>
            </a:r>
            <a:r>
              <a:rPr lang="en-US" sz="3600" b="1" dirty="0"/>
              <a:t>is not as though the word of God has failed. For they are not all Israel who are descended from Israel.</a:t>
            </a:r>
            <a:r>
              <a:rPr lang="en-US" sz="3600" b="1" i="1" dirty="0" smtClean="0"/>
              <a:t>”</a:t>
            </a:r>
          </a:p>
          <a:p>
            <a:pPr marL="125413" indent="-125413" algn="ctr">
              <a:buFont typeface="Wingdings 2" charset="2"/>
              <a:buNone/>
            </a:pPr>
            <a:r>
              <a:rPr lang="en-US" sz="4000" b="1" dirty="0" smtClean="0">
                <a:solidFill>
                  <a:schemeClr val="tx2"/>
                </a:solidFill>
              </a:rPr>
              <a:t>Chapter 9</a:t>
            </a:r>
          </a:p>
        </p:txBody>
      </p:sp>
    </p:spTree>
    <p:extLst>
      <p:ext uri="{BB962C8B-B14F-4D97-AF65-F5344CB8AC3E}">
        <p14:creationId xmlns:p14="http://schemas.microsoft.com/office/powerpoint/2010/main" val="9791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400003" y="2404189"/>
            <a:ext cx="8343994"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“But what does the Scripture say? ‘Abraham believed God</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4</a:t>
            </a:r>
          </a:p>
        </p:txBody>
      </p:sp>
    </p:spTree>
    <p:extLst>
      <p:ext uri="{BB962C8B-B14F-4D97-AF65-F5344CB8AC3E}">
        <p14:creationId xmlns:p14="http://schemas.microsoft.com/office/powerpoint/2010/main" val="18168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“I am not ashamed of the gospel, for it is the power of God</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1</a:t>
            </a:r>
          </a:p>
        </p:txBody>
      </p:sp>
    </p:spTree>
    <p:extLst>
      <p:ext uri="{BB962C8B-B14F-4D97-AF65-F5344CB8AC3E}">
        <p14:creationId xmlns:p14="http://schemas.microsoft.com/office/powerpoint/2010/main" val="119907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The Book of Romans</a:t>
            </a:r>
            <a:endParaRPr lang="en-US" sz="4800" dirty="0"/>
          </a:p>
        </p:txBody>
      </p:sp>
      <p:sp>
        <p:nvSpPr>
          <p:cNvPr id="3" name="Subtitle 2"/>
          <p:cNvSpPr>
            <a:spLocks noGrp="1"/>
          </p:cNvSpPr>
          <p:nvPr>
            <p:ph type="subTitle" idx="1"/>
          </p:nvPr>
        </p:nvSpPr>
        <p:spPr/>
        <p:txBody>
          <a:bodyPr>
            <a:noAutofit/>
          </a:bodyPr>
          <a:lstStyle/>
          <a:p>
            <a:r>
              <a:rPr lang="en-US" sz="2800" dirty="0" smtClean="0"/>
              <a:t>Bellaire Auditorium Class: March </a:t>
            </a:r>
            <a:r>
              <a:rPr lang="mr-IN" sz="2800" dirty="0" smtClean="0"/>
              <a:t>–</a:t>
            </a:r>
            <a:r>
              <a:rPr lang="en-US" sz="2800" dirty="0" smtClean="0"/>
              <a:t> May 2019</a:t>
            </a:r>
            <a:endParaRPr lang="en-US" sz="2800" dirty="0"/>
          </a:p>
        </p:txBody>
      </p:sp>
    </p:spTree>
    <p:extLst>
      <p:ext uri="{BB962C8B-B14F-4D97-AF65-F5344CB8AC3E}">
        <p14:creationId xmlns:p14="http://schemas.microsoft.com/office/powerpoint/2010/main" val="940527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309961" y="2404189"/>
            <a:ext cx="8524078"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200" b="1" i="1" dirty="0" smtClean="0"/>
              <a:t>“</a:t>
            </a:r>
            <a:r>
              <a:rPr lang="en-US" sz="3200" b="1" i="1" dirty="0"/>
              <a:t>But if the Spirit of Him who raised Jesus from the dead dwells in you, He who raised Christ Jesus from the dead will also give life to your mortal bodies through His Spirit who dwells in you</a:t>
            </a:r>
            <a:r>
              <a:rPr lang="en-US" sz="3200" b="1" i="1" dirty="0" smtClean="0"/>
              <a:t>.”</a:t>
            </a:r>
          </a:p>
          <a:p>
            <a:pPr marL="125413" indent="-125413" algn="ctr">
              <a:buFont typeface="Wingdings 2" charset="2"/>
              <a:buNone/>
            </a:pPr>
            <a:r>
              <a:rPr lang="en-US" sz="4000" b="1" dirty="0" smtClean="0">
                <a:solidFill>
                  <a:schemeClr val="tx2"/>
                </a:solidFill>
              </a:rPr>
              <a:t>Chapter 8</a:t>
            </a:r>
          </a:p>
        </p:txBody>
      </p:sp>
    </p:spTree>
    <p:extLst>
      <p:ext uri="{BB962C8B-B14F-4D97-AF65-F5344CB8AC3E}">
        <p14:creationId xmlns:p14="http://schemas.microsoft.com/office/powerpoint/2010/main" val="177017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200" b="1" i="1" dirty="0" smtClean="0"/>
              <a:t>“For if by the transgression of the one, death reigned through the one, much more those who receive the abundance of grace</a:t>
            </a:r>
            <a:r>
              <a:rPr lang="mr-IN" sz="3200" b="1" i="1" dirty="0" smtClean="0"/>
              <a:t>…</a:t>
            </a:r>
            <a:r>
              <a:rPr lang="en-US" sz="3200" b="1" i="1" dirty="0" smtClean="0"/>
              <a:t>will reign in life”</a:t>
            </a:r>
          </a:p>
          <a:p>
            <a:pPr marL="125413" indent="-125413" algn="ctr">
              <a:buFont typeface="Wingdings 2" charset="2"/>
              <a:buNone/>
            </a:pPr>
            <a:r>
              <a:rPr lang="en-US" sz="4000" b="1" dirty="0" smtClean="0">
                <a:solidFill>
                  <a:schemeClr val="tx2"/>
                </a:solidFill>
              </a:rPr>
              <a:t>Chapter 5</a:t>
            </a:r>
          </a:p>
        </p:txBody>
      </p:sp>
    </p:spTree>
    <p:extLst>
      <p:ext uri="{BB962C8B-B14F-4D97-AF65-F5344CB8AC3E}">
        <p14:creationId xmlns:p14="http://schemas.microsoft.com/office/powerpoint/2010/main" val="120401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558394" y="2404189"/>
            <a:ext cx="8027212"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“For if while we were enemies we were reconciled to God through the death of His Son, how much more shall we be saved by His life”</a:t>
            </a:r>
          </a:p>
          <a:p>
            <a:pPr marL="125413" indent="-125413" algn="ctr">
              <a:buFont typeface="Wingdings 2" charset="2"/>
              <a:buNone/>
            </a:pPr>
            <a:r>
              <a:rPr lang="en-US" sz="4000" b="1" dirty="0" smtClean="0">
                <a:solidFill>
                  <a:schemeClr val="tx2"/>
                </a:solidFill>
              </a:rPr>
              <a:t>Chapter 5</a:t>
            </a:r>
          </a:p>
        </p:txBody>
      </p:sp>
    </p:spTree>
    <p:extLst>
      <p:ext uri="{BB962C8B-B14F-4D97-AF65-F5344CB8AC3E}">
        <p14:creationId xmlns:p14="http://schemas.microsoft.com/office/powerpoint/2010/main" val="61598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“Therefore we have been buried with Him through baptism into death, so that as Christ was raised</a:t>
            </a:r>
            <a:r>
              <a:rPr lang="mr-IN" sz="3600" b="1" i="1" dirty="0" smtClean="0"/>
              <a:t>…</a:t>
            </a:r>
            <a:r>
              <a:rPr lang="en-US" sz="3600" b="1" i="1" dirty="0" smtClean="0"/>
              <a:t>so we too</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6</a:t>
            </a:r>
          </a:p>
        </p:txBody>
      </p:sp>
    </p:spTree>
    <p:extLst>
      <p:ext uri="{BB962C8B-B14F-4D97-AF65-F5344CB8AC3E}">
        <p14:creationId xmlns:p14="http://schemas.microsoft.com/office/powerpoint/2010/main" val="131843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600" b="1" i="1" dirty="0"/>
              <a:t>For Christ is the end of the law for righteousness to everyone who believes.</a:t>
            </a:r>
            <a:endParaRPr lang="en-US" sz="3600" b="1" i="1" dirty="0" smtClean="0"/>
          </a:p>
          <a:p>
            <a:pPr marL="125413" indent="-125413" algn="ctr">
              <a:buFont typeface="Wingdings 2" charset="2"/>
              <a:buNone/>
            </a:pPr>
            <a:r>
              <a:rPr lang="en-US" sz="4000" b="1" dirty="0" smtClean="0">
                <a:solidFill>
                  <a:schemeClr val="tx2"/>
                </a:solidFill>
              </a:rPr>
              <a:t>Chapter 10</a:t>
            </a:r>
          </a:p>
        </p:txBody>
      </p:sp>
    </p:spTree>
    <p:extLst>
      <p:ext uri="{BB962C8B-B14F-4D97-AF65-F5344CB8AC3E}">
        <p14:creationId xmlns:p14="http://schemas.microsoft.com/office/powerpoint/2010/main" val="38700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400003" y="2404189"/>
            <a:ext cx="8343994"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“But now apart from the Law the righteousness of God has been manifested</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3</a:t>
            </a:r>
          </a:p>
        </p:txBody>
      </p:sp>
    </p:spTree>
    <p:extLst>
      <p:ext uri="{BB962C8B-B14F-4D97-AF65-F5344CB8AC3E}">
        <p14:creationId xmlns:p14="http://schemas.microsoft.com/office/powerpoint/2010/main" val="164416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173620" y="2404189"/>
            <a:ext cx="8831484"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200" b="1" i="1" dirty="0" smtClean="0"/>
              <a:t>“</a:t>
            </a:r>
            <a:r>
              <a:rPr lang="en-US" sz="3200" b="1" i="1" dirty="0"/>
              <a:t>And not only this, but also we ourselves, having the first fruits of the Spirit, even we ourselves groan within ourselves, waiting eagerly for our adoption as sons, the redemption of our body.</a:t>
            </a:r>
            <a:r>
              <a:rPr lang="en-US" sz="3200" b="1" i="1" dirty="0" smtClean="0"/>
              <a:t>”</a:t>
            </a:r>
          </a:p>
          <a:p>
            <a:pPr marL="125413" indent="-125413" algn="ctr">
              <a:buFont typeface="Wingdings 2" charset="2"/>
              <a:buNone/>
            </a:pPr>
            <a:r>
              <a:rPr lang="en-US" sz="4000" b="1" dirty="0" smtClean="0">
                <a:solidFill>
                  <a:schemeClr val="tx2"/>
                </a:solidFill>
              </a:rPr>
              <a:t>Chapter 8</a:t>
            </a:r>
          </a:p>
        </p:txBody>
      </p:sp>
    </p:spTree>
    <p:extLst>
      <p:ext uri="{BB962C8B-B14F-4D97-AF65-F5344CB8AC3E}">
        <p14:creationId xmlns:p14="http://schemas.microsoft.com/office/powerpoint/2010/main" val="138030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315749" y="2404189"/>
            <a:ext cx="8512503"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“Wretched man that I am, who will deliver me from this body of death?”</a:t>
            </a:r>
          </a:p>
          <a:p>
            <a:pPr marL="125413" indent="-125413" algn="ctr">
              <a:buFont typeface="Wingdings 2" charset="2"/>
              <a:buNone/>
            </a:pPr>
            <a:r>
              <a:rPr lang="en-US" sz="4000" b="1" dirty="0" smtClean="0">
                <a:solidFill>
                  <a:schemeClr val="tx2"/>
                </a:solidFill>
              </a:rPr>
              <a:t>Chapter 7</a:t>
            </a:r>
          </a:p>
        </p:txBody>
      </p:sp>
    </p:spTree>
    <p:extLst>
      <p:ext uri="{BB962C8B-B14F-4D97-AF65-F5344CB8AC3E}">
        <p14:creationId xmlns:p14="http://schemas.microsoft.com/office/powerpoint/2010/main" val="211538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studying Romans</a:t>
            </a:r>
            <a:endParaRPr lang="en-US" dirty="0"/>
          </a:p>
        </p:txBody>
      </p:sp>
      <p:sp>
        <p:nvSpPr>
          <p:cNvPr id="3" name="Content Placeholder 2"/>
          <p:cNvSpPr>
            <a:spLocks noGrp="1"/>
          </p:cNvSpPr>
          <p:nvPr>
            <p:ph idx="1"/>
          </p:nvPr>
        </p:nvSpPr>
        <p:spPr>
          <a:xfrm>
            <a:off x="237282" y="2152837"/>
            <a:ext cx="8669437" cy="4491029"/>
          </a:xfrm>
        </p:spPr>
        <p:txBody>
          <a:bodyPr>
            <a:noAutofit/>
          </a:bodyPr>
          <a:lstStyle/>
          <a:p>
            <a:r>
              <a:rPr lang="en-US" sz="2800" b="1" dirty="0" smtClean="0"/>
              <a:t>To </a:t>
            </a:r>
            <a:r>
              <a:rPr lang="en-US" sz="2800" b="1" dirty="0"/>
              <a:t>rejoice </a:t>
            </a:r>
            <a:r>
              <a:rPr lang="en-US" sz="2800" dirty="0"/>
              <a:t>in the brilliant plan of God—revealed in Scripture—to unite all peoples in Christ. </a:t>
            </a:r>
            <a:endParaRPr lang="en-US" sz="2800" dirty="0" smtClean="0"/>
          </a:p>
          <a:p>
            <a:r>
              <a:rPr lang="en-US" sz="2800" b="1" dirty="0" smtClean="0"/>
              <a:t>To </a:t>
            </a:r>
            <a:r>
              <a:rPr lang="en-US" sz="2800" b="1" dirty="0"/>
              <a:t>love </a:t>
            </a:r>
            <a:r>
              <a:rPr lang="en-US" sz="2800" dirty="0"/>
              <a:t>one another as brothers and sisters in spite of our differences.  </a:t>
            </a:r>
            <a:endParaRPr lang="en-US" sz="2800" dirty="0" smtClean="0"/>
          </a:p>
          <a:p>
            <a:r>
              <a:rPr lang="en-US" sz="2800" b="1" dirty="0" smtClean="0"/>
              <a:t>To </a:t>
            </a:r>
            <a:r>
              <a:rPr lang="en-US" sz="2800" b="1" dirty="0"/>
              <a:t>understand </a:t>
            </a:r>
            <a:r>
              <a:rPr lang="en-US" sz="2800" dirty="0"/>
              <a:t>the gospel and its power to save everyone who trusts in Jesus. </a:t>
            </a:r>
            <a:endParaRPr lang="en-US" sz="2800" dirty="0" smtClean="0"/>
          </a:p>
          <a:p>
            <a:r>
              <a:rPr lang="en-US" sz="2800" b="1" dirty="0" smtClean="0"/>
              <a:t>To </a:t>
            </a:r>
            <a:r>
              <a:rPr lang="en-US" sz="2800" b="1" dirty="0"/>
              <a:t>grow </a:t>
            </a:r>
            <a:r>
              <a:rPr lang="en-US" sz="2800" dirty="0"/>
              <a:t>in the obedience of faith regardless of the opposition we face here and now.</a:t>
            </a:r>
          </a:p>
        </p:txBody>
      </p:sp>
    </p:spTree>
    <p:extLst>
      <p:ext uri="{BB962C8B-B14F-4D97-AF65-F5344CB8AC3E}">
        <p14:creationId xmlns:p14="http://schemas.microsoft.com/office/powerpoint/2010/main" val="3223778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Romans all about?</a:t>
            </a:r>
            <a:endParaRPr lang="en-US" dirty="0"/>
          </a:p>
        </p:txBody>
      </p:sp>
      <p:sp>
        <p:nvSpPr>
          <p:cNvPr id="4" name="Rectangle 3"/>
          <p:cNvSpPr/>
          <p:nvPr/>
        </p:nvSpPr>
        <p:spPr>
          <a:xfrm>
            <a:off x="474561" y="2314933"/>
            <a:ext cx="4965540" cy="20255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Doctrine</a:t>
            </a:r>
          </a:p>
          <a:p>
            <a:pPr algn="ctr"/>
            <a:r>
              <a:rPr lang="en-US" sz="4400" dirty="0" err="1" smtClean="0"/>
              <a:t>ch.</a:t>
            </a:r>
            <a:r>
              <a:rPr lang="en-US" sz="4400" dirty="0" smtClean="0"/>
              <a:t> 1-11</a:t>
            </a:r>
            <a:endParaRPr lang="en-US" sz="4400" dirty="0"/>
          </a:p>
        </p:txBody>
      </p:sp>
      <p:sp>
        <p:nvSpPr>
          <p:cNvPr id="5" name="Rectangle 4"/>
          <p:cNvSpPr/>
          <p:nvPr/>
        </p:nvSpPr>
        <p:spPr>
          <a:xfrm>
            <a:off x="5567422" y="2314933"/>
            <a:ext cx="3080794" cy="20255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bg1"/>
                </a:solidFill>
              </a:rPr>
              <a:t>Practice</a:t>
            </a:r>
          </a:p>
          <a:p>
            <a:pPr algn="ctr"/>
            <a:r>
              <a:rPr lang="en-US" sz="4400" dirty="0" err="1" smtClean="0">
                <a:solidFill>
                  <a:schemeClr val="bg1"/>
                </a:solidFill>
              </a:rPr>
              <a:t>ch.</a:t>
            </a:r>
            <a:r>
              <a:rPr lang="en-US" sz="4400" dirty="0" smtClean="0">
                <a:solidFill>
                  <a:schemeClr val="bg1"/>
                </a:solidFill>
              </a:rPr>
              <a:t> 12-16</a:t>
            </a:r>
            <a:endParaRPr lang="en-US" sz="4400" dirty="0">
              <a:solidFill>
                <a:schemeClr val="bg1"/>
              </a:solidFill>
            </a:endParaRPr>
          </a:p>
        </p:txBody>
      </p:sp>
      <p:sp>
        <p:nvSpPr>
          <p:cNvPr id="9" name="Right Arrow 8"/>
          <p:cNvSpPr/>
          <p:nvPr/>
        </p:nvSpPr>
        <p:spPr>
          <a:xfrm>
            <a:off x="4421529" y="3809440"/>
            <a:ext cx="1689904" cy="682906"/>
          </a:xfrm>
          <a:prstGeom prst="rightArrow">
            <a:avLst/>
          </a:pr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74561" y="4456250"/>
            <a:ext cx="4965540" cy="2320725"/>
          </a:xfrm>
        </p:spPr>
        <p:txBody>
          <a:bodyPr anchor="t">
            <a:noAutofit/>
          </a:bodyPr>
          <a:lstStyle/>
          <a:p>
            <a:pPr marL="125413" indent="-125413">
              <a:spcBef>
                <a:spcPts val="0"/>
              </a:spcBef>
              <a:spcAft>
                <a:spcPts val="0"/>
              </a:spcAft>
              <a:buNone/>
            </a:pPr>
            <a:r>
              <a:rPr lang="en-US" sz="2400" b="1" dirty="0" smtClean="0"/>
              <a:t> Chapters 1-4: </a:t>
            </a:r>
            <a:r>
              <a:rPr lang="en-US" sz="2400" dirty="0" smtClean="0"/>
              <a:t>The gospel </a:t>
            </a:r>
            <a:r>
              <a:rPr lang="en-US" sz="2400" i="1" dirty="0" smtClean="0"/>
              <a:t>reveals God’s righteousness</a:t>
            </a:r>
            <a:r>
              <a:rPr lang="en-US" sz="2400" dirty="0" smtClean="0"/>
              <a:t>.</a:t>
            </a:r>
          </a:p>
          <a:p>
            <a:pPr marL="125413" indent="-125413">
              <a:spcBef>
                <a:spcPts val="0"/>
              </a:spcBef>
              <a:spcAft>
                <a:spcPts val="0"/>
              </a:spcAft>
              <a:buNone/>
            </a:pPr>
            <a:r>
              <a:rPr lang="en-US" sz="2400" b="1" dirty="0" smtClean="0"/>
              <a:t> Chapters 5-8: </a:t>
            </a:r>
            <a:r>
              <a:rPr lang="en-US" sz="2400" dirty="0" smtClean="0"/>
              <a:t>The gospel </a:t>
            </a:r>
            <a:r>
              <a:rPr lang="en-US" sz="2400" i="1" dirty="0" smtClean="0"/>
              <a:t>creates a new humanity</a:t>
            </a:r>
            <a:r>
              <a:rPr lang="en-US" sz="2400" dirty="0" smtClean="0"/>
              <a:t>.</a:t>
            </a:r>
          </a:p>
          <a:p>
            <a:pPr marL="125413" indent="-125413">
              <a:spcBef>
                <a:spcPts val="0"/>
              </a:spcBef>
              <a:spcAft>
                <a:spcPts val="0"/>
              </a:spcAft>
              <a:buNone/>
            </a:pPr>
            <a:r>
              <a:rPr lang="en-US" sz="2400" b="1" dirty="0" smtClean="0"/>
              <a:t> Chapters 9-11: </a:t>
            </a:r>
            <a:r>
              <a:rPr lang="en-US" sz="2400" dirty="0" smtClean="0"/>
              <a:t>The gospel </a:t>
            </a:r>
            <a:r>
              <a:rPr lang="en-US" sz="2400" i="1" dirty="0" smtClean="0"/>
              <a:t>fulfills the promises to Israel</a:t>
            </a:r>
            <a:r>
              <a:rPr lang="en-US" sz="2400" dirty="0" smtClean="0"/>
              <a:t>.</a:t>
            </a:r>
          </a:p>
        </p:txBody>
      </p:sp>
      <p:sp>
        <p:nvSpPr>
          <p:cNvPr id="7" name="Content Placeholder 2"/>
          <p:cNvSpPr txBox="1">
            <a:spLocks/>
          </p:cNvSpPr>
          <p:nvPr/>
        </p:nvSpPr>
        <p:spPr>
          <a:xfrm>
            <a:off x="5567422" y="4456249"/>
            <a:ext cx="2969076" cy="2320725"/>
          </a:xfrm>
          <a:prstGeom prst="rect">
            <a:avLst/>
          </a:prstGeom>
          <a:effectLst>
            <a:outerShdw blurRad="50800" dir="14400000">
              <a:srgbClr val="000000">
                <a:alpha val="40000"/>
              </a:srgbClr>
            </a:outerShdw>
          </a:effectLst>
        </p:spPr>
        <p:txBody>
          <a:bodyPr vert="horz" lIns="91440" tIns="45720" rIns="91440" bIns="45720" rtlCol="0"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spcBef>
                <a:spcPts val="0"/>
              </a:spcBef>
              <a:spcAft>
                <a:spcPts val="0"/>
              </a:spcAft>
              <a:buFont typeface="Wingdings 2" charset="2"/>
              <a:buNone/>
            </a:pPr>
            <a:r>
              <a:rPr lang="en-US" sz="2400" b="1" dirty="0" smtClean="0"/>
              <a:t> Chapters 12-16: </a:t>
            </a:r>
            <a:r>
              <a:rPr lang="en-US" sz="2400" dirty="0" smtClean="0"/>
              <a:t>The gospel </a:t>
            </a:r>
            <a:r>
              <a:rPr lang="en-US" sz="2400" i="1" dirty="0" smtClean="0"/>
              <a:t>unifies the church</a:t>
            </a:r>
            <a:endParaRPr lang="en-US" sz="2400" dirty="0" smtClean="0"/>
          </a:p>
        </p:txBody>
      </p:sp>
    </p:spTree>
    <p:extLst>
      <p:ext uri="{BB962C8B-B14F-4D97-AF65-F5344CB8AC3E}">
        <p14:creationId xmlns:p14="http://schemas.microsoft.com/office/powerpoint/2010/main" val="140031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bg/>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uiExpand="1" build="p" animBg="1"/>
      <p:bldP spid="9" grpId="0" animBg="1"/>
      <p:bldP spid="6"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Paul Addresses in Romans 9-11</a:t>
            </a:r>
            <a:endParaRPr lang="en-US" dirty="0"/>
          </a:p>
        </p:txBody>
      </p:sp>
      <p:sp>
        <p:nvSpPr>
          <p:cNvPr id="3" name="Content Placeholder 2"/>
          <p:cNvSpPr>
            <a:spLocks noGrp="1"/>
          </p:cNvSpPr>
          <p:nvPr>
            <p:ph idx="1"/>
          </p:nvPr>
        </p:nvSpPr>
        <p:spPr>
          <a:xfrm>
            <a:off x="405114" y="3796497"/>
            <a:ext cx="8124851" cy="2801074"/>
          </a:xfrm>
        </p:spPr>
        <p:txBody>
          <a:bodyPr anchor="t">
            <a:normAutofit/>
          </a:bodyPr>
          <a:lstStyle/>
          <a:p>
            <a:pPr marL="460375" indent="-460375"/>
            <a:r>
              <a:rPr lang="en-US" sz="3200" dirty="0" smtClean="0"/>
              <a:t>Is God breaking his promises to Israel?</a:t>
            </a:r>
          </a:p>
          <a:p>
            <a:pPr marL="460375" indent="-460375"/>
            <a:r>
              <a:rPr lang="en-US" sz="3200" dirty="0" smtClean="0"/>
              <a:t>Why have the Jews fallen?</a:t>
            </a:r>
          </a:p>
          <a:p>
            <a:pPr marL="460375" indent="-460375"/>
            <a:r>
              <a:rPr lang="en-US" sz="3200" dirty="0" smtClean="0"/>
              <a:t>Is there any hope for the Jews?</a:t>
            </a:r>
          </a:p>
          <a:p>
            <a:pPr marL="460375" indent="-460375"/>
            <a:r>
              <a:rPr lang="en-US" sz="3200" dirty="0" smtClean="0"/>
              <a:t>How should Gentiles view their place?</a:t>
            </a:r>
            <a:endParaRPr lang="en-US" sz="3200" dirty="0"/>
          </a:p>
        </p:txBody>
      </p:sp>
      <p:sp>
        <p:nvSpPr>
          <p:cNvPr id="4" name="Rectangle 3"/>
          <p:cNvSpPr/>
          <p:nvPr/>
        </p:nvSpPr>
        <p:spPr>
          <a:xfrm>
            <a:off x="1314077" y="2453827"/>
            <a:ext cx="6515844" cy="119219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Reality: Most Jews have rejected Jesus as the Messiah. </a:t>
            </a:r>
            <a:endParaRPr lang="en-US" sz="3200" dirty="0">
              <a:solidFill>
                <a:schemeClr val="bg1"/>
              </a:solidFill>
            </a:endParaRPr>
          </a:p>
        </p:txBody>
      </p:sp>
    </p:spTree>
    <p:extLst>
      <p:ext uri="{BB962C8B-B14F-4D97-AF65-F5344CB8AC3E}">
        <p14:creationId xmlns:p14="http://schemas.microsoft.com/office/powerpoint/2010/main" val="68976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Book of Romans</a:t>
            </a:r>
            <a:endParaRPr lang="en-US" dirty="0"/>
          </a:p>
        </p:txBody>
      </p:sp>
      <p:sp>
        <p:nvSpPr>
          <p:cNvPr id="3" name="Content Placeholder 2"/>
          <p:cNvSpPr>
            <a:spLocks noGrp="1"/>
          </p:cNvSpPr>
          <p:nvPr>
            <p:ph idx="1"/>
          </p:nvPr>
        </p:nvSpPr>
        <p:spPr>
          <a:xfrm>
            <a:off x="1497990" y="2155639"/>
            <a:ext cx="6148020" cy="4570625"/>
          </a:xfrm>
        </p:spPr>
        <p:txBody>
          <a:bodyPr anchor="t">
            <a:noAutofit/>
          </a:bodyPr>
          <a:lstStyle/>
          <a:p>
            <a:pPr marL="125413" indent="-125413">
              <a:buNone/>
            </a:pPr>
            <a:r>
              <a:rPr lang="en-US" sz="3200" b="1" dirty="0" smtClean="0"/>
              <a:t> Chapters 1-4: </a:t>
            </a:r>
            <a:r>
              <a:rPr lang="en-US" sz="3200" dirty="0" smtClean="0"/>
              <a:t>The gospel </a:t>
            </a:r>
            <a:r>
              <a:rPr lang="en-US" sz="3200" i="1" dirty="0" smtClean="0"/>
              <a:t>reveals God’s righteousness</a:t>
            </a:r>
            <a:r>
              <a:rPr lang="en-US" sz="3200" dirty="0" smtClean="0"/>
              <a:t>.</a:t>
            </a:r>
          </a:p>
          <a:p>
            <a:pPr marL="125413" indent="-125413">
              <a:buNone/>
            </a:pPr>
            <a:r>
              <a:rPr lang="en-US" sz="3200" b="1" dirty="0" smtClean="0"/>
              <a:t> Chapters 5-8: </a:t>
            </a:r>
            <a:r>
              <a:rPr lang="en-US" sz="3200" dirty="0" smtClean="0"/>
              <a:t>The gospel </a:t>
            </a:r>
            <a:r>
              <a:rPr lang="en-US" sz="3200" i="1" dirty="0" smtClean="0"/>
              <a:t>creates a new humanity</a:t>
            </a:r>
            <a:r>
              <a:rPr lang="en-US" sz="3200" dirty="0" smtClean="0"/>
              <a:t>.</a:t>
            </a:r>
          </a:p>
          <a:p>
            <a:pPr marL="125413" indent="-125413">
              <a:buNone/>
            </a:pPr>
            <a:r>
              <a:rPr lang="en-US" sz="3200" b="1" dirty="0" smtClean="0"/>
              <a:t> Chapters 9-11: </a:t>
            </a:r>
            <a:r>
              <a:rPr lang="en-US" sz="3200" dirty="0" smtClean="0"/>
              <a:t>The gospel </a:t>
            </a:r>
            <a:r>
              <a:rPr lang="en-US" sz="3200" i="1" dirty="0" smtClean="0"/>
              <a:t>fulfills the promises to Israel</a:t>
            </a:r>
            <a:r>
              <a:rPr lang="en-US" sz="3200" dirty="0" smtClean="0"/>
              <a:t>.</a:t>
            </a:r>
          </a:p>
          <a:p>
            <a:pPr marL="125413" indent="-125413">
              <a:buNone/>
            </a:pPr>
            <a:r>
              <a:rPr lang="en-US" sz="3200" b="1" dirty="0" smtClean="0"/>
              <a:t> Chapters 12-16: </a:t>
            </a:r>
            <a:r>
              <a:rPr lang="en-US" sz="3200" dirty="0" smtClean="0"/>
              <a:t>The gospel </a:t>
            </a:r>
            <a:r>
              <a:rPr lang="en-US" sz="3200" i="1" dirty="0" smtClean="0"/>
              <a:t>unifies the church</a:t>
            </a:r>
            <a:r>
              <a:rPr lang="en-US" sz="3200" dirty="0" smtClean="0"/>
              <a:t>.</a:t>
            </a:r>
            <a:endParaRPr lang="en-US" sz="3200" dirty="0"/>
          </a:p>
        </p:txBody>
      </p:sp>
    </p:spTree>
    <p:extLst>
      <p:ext uri="{BB962C8B-B14F-4D97-AF65-F5344CB8AC3E}">
        <p14:creationId xmlns:p14="http://schemas.microsoft.com/office/powerpoint/2010/main" val="480673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Romans </a:t>
            </a:r>
            <a:r>
              <a:rPr lang="en-US" dirty="0" smtClean="0"/>
              <a:t>10:1 </a:t>
            </a:r>
            <a:r>
              <a:rPr lang="mr-IN" dirty="0" smtClean="0"/>
              <a:t>–</a:t>
            </a:r>
            <a:r>
              <a:rPr lang="en-US" dirty="0" smtClean="0"/>
              <a:t> 11:6</a:t>
            </a:r>
            <a:endParaRPr lang="en-US" dirty="0"/>
          </a:p>
        </p:txBody>
      </p:sp>
      <p:sp>
        <p:nvSpPr>
          <p:cNvPr id="3" name="Content Placeholder 2"/>
          <p:cNvSpPr>
            <a:spLocks noGrp="1"/>
          </p:cNvSpPr>
          <p:nvPr>
            <p:ph idx="1"/>
          </p:nvPr>
        </p:nvSpPr>
        <p:spPr>
          <a:xfrm>
            <a:off x="544673" y="2407533"/>
            <a:ext cx="8054654" cy="3900669"/>
          </a:xfrm>
        </p:spPr>
        <p:txBody>
          <a:bodyPr anchor="t">
            <a:noAutofit/>
          </a:bodyPr>
          <a:lstStyle/>
          <a:p>
            <a:pPr marL="0" indent="0" algn="ctr">
              <a:spcBef>
                <a:spcPts val="0"/>
              </a:spcBef>
              <a:spcAft>
                <a:spcPts val="1200"/>
              </a:spcAft>
              <a:buNone/>
            </a:pPr>
            <a:r>
              <a:rPr lang="en-US" sz="4400" b="1" u="sng" dirty="0" smtClean="0"/>
              <a:t>As we </a:t>
            </a:r>
            <a:r>
              <a:rPr lang="en-US" sz="4400" b="1" u="sng" dirty="0" smtClean="0"/>
              <a:t>read</a:t>
            </a:r>
            <a:r>
              <a:rPr lang="en-US" sz="4400" b="1" u="sng" smtClean="0"/>
              <a:t>, ask</a:t>
            </a:r>
            <a:r>
              <a:rPr lang="en-US" sz="4400" b="1" smtClean="0"/>
              <a:t>: </a:t>
            </a:r>
            <a:endParaRPr lang="en-US" sz="4400" b="1" dirty="0" smtClean="0"/>
          </a:p>
          <a:p>
            <a:pPr marL="0" indent="0" algn="ctr">
              <a:spcBef>
                <a:spcPts val="0"/>
              </a:spcBef>
              <a:spcAft>
                <a:spcPts val="1200"/>
              </a:spcAft>
              <a:buNone/>
            </a:pPr>
            <a:r>
              <a:rPr lang="en-US" sz="4400" dirty="0" smtClean="0"/>
              <a:t>Why </a:t>
            </a:r>
            <a:r>
              <a:rPr lang="en-US" sz="4400" dirty="0" smtClean="0"/>
              <a:t>did the Jews reject the message of Christ</a:t>
            </a:r>
            <a:r>
              <a:rPr lang="en-US" sz="4400" dirty="0" smtClean="0"/>
              <a:t>? </a:t>
            </a:r>
          </a:p>
          <a:p>
            <a:pPr marL="0" indent="0" algn="ctr">
              <a:spcBef>
                <a:spcPts val="0"/>
              </a:spcBef>
              <a:spcAft>
                <a:spcPts val="1200"/>
              </a:spcAft>
              <a:buNone/>
            </a:pPr>
            <a:r>
              <a:rPr lang="en-US" sz="4400" dirty="0" smtClean="0"/>
              <a:t>How does that match with what is in their scriptures?</a:t>
            </a:r>
            <a:endParaRPr lang="en-US" sz="4400" dirty="0" smtClean="0"/>
          </a:p>
        </p:txBody>
      </p:sp>
    </p:spTree>
    <p:extLst>
      <p:ext uri="{BB962C8B-B14F-4D97-AF65-F5344CB8AC3E}">
        <p14:creationId xmlns:p14="http://schemas.microsoft.com/office/powerpoint/2010/main" val="1869474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The Word of Faith (Romans 10:5-13)</a:t>
            </a:r>
            <a:endParaRPr lang="en-US" dirty="0"/>
          </a:p>
        </p:txBody>
      </p:sp>
    </p:spTree>
    <p:extLst>
      <p:ext uri="{BB962C8B-B14F-4D97-AF65-F5344CB8AC3E}">
        <p14:creationId xmlns:p14="http://schemas.microsoft.com/office/powerpoint/2010/main" val="182135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6689" y="798653"/>
            <a:ext cx="8310622" cy="5509200"/>
          </a:xfrm>
          <a:prstGeom prst="rect">
            <a:avLst/>
          </a:prstGeom>
          <a:noFill/>
        </p:spPr>
        <p:txBody>
          <a:bodyPr wrap="square" rtlCol="0">
            <a:spAutoFit/>
          </a:bodyPr>
          <a:lstStyle/>
          <a:p>
            <a:pPr algn="just"/>
            <a:r>
              <a:rPr lang="en-US" sz="3200" dirty="0"/>
              <a:t>“For this commandment that I command you today is not too hard for you, neither is it far off. It is not in heaven, that you should say, ‘Who will ascend to heaven for us and bring it to us, that we may hear it and do it?’ Neither is it beyond the sea, that you should say, ‘Who will go over the sea for us and bring it to us, that we may hear it and do it?’ But the word is very near you. It is in your mouth and in your heart, so that you can do it.</a:t>
            </a:r>
            <a:endParaRPr lang="en-US" sz="3200" dirty="0"/>
          </a:p>
        </p:txBody>
      </p:sp>
      <p:sp>
        <p:nvSpPr>
          <p:cNvPr id="3" name="Title 1"/>
          <p:cNvSpPr txBox="1">
            <a:spLocks/>
          </p:cNvSpPr>
          <p:nvPr/>
        </p:nvSpPr>
        <p:spPr>
          <a:xfrm>
            <a:off x="574350" y="180970"/>
            <a:ext cx="7983723" cy="617683"/>
          </a:xfrm>
          <a:prstGeom prst="rect">
            <a:avLst/>
          </a:prstGeom>
        </p:spPr>
        <p:txBody>
          <a:bodyPr anchor="ctr"/>
          <a:lst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Deuteronomy </a:t>
            </a:r>
            <a:r>
              <a:rPr lang="en-US" dirty="0" smtClean="0"/>
              <a:t>30:10-12</a:t>
            </a:r>
            <a:endParaRPr lang="en-US" dirty="0"/>
          </a:p>
        </p:txBody>
      </p:sp>
    </p:spTree>
    <p:extLst>
      <p:ext uri="{BB962C8B-B14F-4D97-AF65-F5344CB8AC3E}">
        <p14:creationId xmlns:p14="http://schemas.microsoft.com/office/powerpoint/2010/main" val="2134095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The Word of Faith (Romans 10:5-13)</a:t>
            </a:r>
            <a:endParaRPr lang="en-US" dirty="0"/>
          </a:p>
        </p:txBody>
      </p:sp>
      <p:sp>
        <p:nvSpPr>
          <p:cNvPr id="3" name="Content Placeholder 2"/>
          <p:cNvSpPr>
            <a:spLocks noGrp="1"/>
          </p:cNvSpPr>
          <p:nvPr>
            <p:ph idx="1"/>
          </p:nvPr>
        </p:nvSpPr>
        <p:spPr>
          <a:xfrm>
            <a:off x="397900" y="2199189"/>
            <a:ext cx="8348200" cy="2581156"/>
          </a:xfrm>
        </p:spPr>
        <p:txBody>
          <a:bodyPr anchor="t">
            <a:noAutofit/>
          </a:bodyPr>
          <a:lstStyle/>
          <a:p>
            <a:pPr marL="0" indent="0">
              <a:spcBef>
                <a:spcPts val="0"/>
              </a:spcBef>
              <a:spcAft>
                <a:spcPts val="4800"/>
              </a:spcAft>
              <a:buNone/>
            </a:pPr>
            <a:r>
              <a:rPr lang="en-US" sz="3200" dirty="0" smtClean="0"/>
              <a:t>Don’t say, Who will ascend into heaven?</a:t>
            </a:r>
          </a:p>
          <a:p>
            <a:pPr marL="0" indent="0">
              <a:spcBef>
                <a:spcPts val="0"/>
              </a:spcBef>
              <a:spcAft>
                <a:spcPts val="4800"/>
              </a:spcAft>
              <a:buNone/>
            </a:pPr>
            <a:r>
              <a:rPr lang="en-US" sz="3200" dirty="0" smtClean="0"/>
              <a:t>Don’t say, Who will descend the abyss?</a:t>
            </a:r>
          </a:p>
          <a:p>
            <a:pPr marL="0" indent="0">
              <a:spcBef>
                <a:spcPts val="0"/>
              </a:spcBef>
              <a:spcAft>
                <a:spcPts val="0"/>
              </a:spcAft>
              <a:buNone/>
            </a:pPr>
            <a:r>
              <a:rPr lang="en-US" sz="3200" dirty="0"/>
              <a:t>W</a:t>
            </a:r>
            <a:r>
              <a:rPr lang="en-US" sz="3200" dirty="0" smtClean="0"/>
              <a:t>ord is near you, in your heart &amp; mouth.</a:t>
            </a:r>
          </a:p>
        </p:txBody>
      </p:sp>
      <p:sp>
        <p:nvSpPr>
          <p:cNvPr id="4" name="Rectangle 3"/>
          <p:cNvSpPr/>
          <p:nvPr/>
        </p:nvSpPr>
        <p:spPr>
          <a:xfrm>
            <a:off x="2600047" y="2795024"/>
            <a:ext cx="3943906" cy="5153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Christ has come!</a:t>
            </a:r>
            <a:endParaRPr lang="en-US" sz="2800" dirty="0">
              <a:solidFill>
                <a:schemeClr val="tx1"/>
              </a:solidFill>
            </a:endParaRPr>
          </a:p>
        </p:txBody>
      </p:sp>
      <p:sp>
        <p:nvSpPr>
          <p:cNvPr id="5" name="Rectangle 4"/>
          <p:cNvSpPr/>
          <p:nvPr/>
        </p:nvSpPr>
        <p:spPr>
          <a:xfrm>
            <a:off x="2600047" y="3894620"/>
            <a:ext cx="3943906" cy="5153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Christ </a:t>
            </a:r>
            <a:r>
              <a:rPr lang="en-US" sz="2800" smtClean="0">
                <a:solidFill>
                  <a:schemeClr val="tx1"/>
                </a:solidFill>
              </a:rPr>
              <a:t>has risen!</a:t>
            </a:r>
            <a:endParaRPr lang="en-US" sz="2800" dirty="0">
              <a:solidFill>
                <a:schemeClr val="tx1"/>
              </a:solidFill>
            </a:endParaRPr>
          </a:p>
        </p:txBody>
      </p:sp>
      <p:sp>
        <p:nvSpPr>
          <p:cNvPr id="6" name="Rectangle 5"/>
          <p:cNvSpPr/>
          <p:nvPr/>
        </p:nvSpPr>
        <p:spPr>
          <a:xfrm>
            <a:off x="1043252" y="5086811"/>
            <a:ext cx="7057496" cy="14065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Word of faith has been preached:</a:t>
            </a:r>
          </a:p>
          <a:p>
            <a:pPr algn="ctr"/>
            <a:r>
              <a:rPr lang="en-US" sz="2800" dirty="0" smtClean="0">
                <a:solidFill>
                  <a:schemeClr val="tx1"/>
                </a:solidFill>
              </a:rPr>
              <a:t>Believe with your heart Jesus as Lord</a:t>
            </a:r>
          </a:p>
          <a:p>
            <a:pPr algn="ctr"/>
            <a:r>
              <a:rPr lang="en-US" sz="2800" dirty="0" smtClean="0">
                <a:solidFill>
                  <a:schemeClr val="tx1"/>
                </a:solidFill>
              </a:rPr>
              <a:t>Confess with your mouth that He is risen</a:t>
            </a:r>
            <a:endParaRPr lang="en-US" sz="2800" dirty="0">
              <a:solidFill>
                <a:schemeClr val="tx1"/>
              </a:solidFill>
            </a:endParaRPr>
          </a:p>
        </p:txBody>
      </p:sp>
    </p:spTree>
    <p:extLst>
      <p:ext uri="{BB962C8B-B14F-4D97-AF65-F5344CB8AC3E}">
        <p14:creationId xmlns:p14="http://schemas.microsoft.com/office/powerpoint/2010/main" val="9803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animBg="1"/>
      <p:bldP spid="5" grpId="0" build="p" animBg="1"/>
      <p:bldP spid="6"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The Word of Faith (Romans 10:5-13)</a:t>
            </a:r>
            <a:endParaRPr lang="en-US" dirty="0"/>
          </a:p>
        </p:txBody>
      </p:sp>
      <p:sp>
        <p:nvSpPr>
          <p:cNvPr id="3" name="Content Placeholder 2"/>
          <p:cNvSpPr>
            <a:spLocks noGrp="1"/>
          </p:cNvSpPr>
          <p:nvPr>
            <p:ph idx="1"/>
          </p:nvPr>
        </p:nvSpPr>
        <p:spPr>
          <a:xfrm>
            <a:off x="261960" y="2199189"/>
            <a:ext cx="8620080" cy="3345084"/>
          </a:xfrm>
        </p:spPr>
        <p:txBody>
          <a:bodyPr anchor="t">
            <a:noAutofit/>
          </a:bodyPr>
          <a:lstStyle/>
          <a:p>
            <a:pPr marL="460375" indent="-460375">
              <a:spcBef>
                <a:spcPts val="0"/>
              </a:spcBef>
              <a:spcAft>
                <a:spcPts val="0"/>
              </a:spcAft>
            </a:pPr>
            <a:r>
              <a:rPr lang="en-US" sz="3200" dirty="0"/>
              <a:t>B</a:t>
            </a:r>
            <a:r>
              <a:rPr lang="en-US" sz="3200" dirty="0" smtClean="0"/>
              <a:t>elieve/confess, you will be saved (10:9)</a:t>
            </a:r>
          </a:p>
          <a:p>
            <a:pPr marL="760413" lvl="1" indent="-460375">
              <a:spcBef>
                <a:spcPts val="0"/>
              </a:spcBef>
              <a:spcAft>
                <a:spcPts val="0"/>
              </a:spcAft>
            </a:pPr>
            <a:r>
              <a:rPr lang="en-US" sz="2800" dirty="0" smtClean="0"/>
              <a:t>Belief </a:t>
            </a:r>
            <a:r>
              <a:rPr lang="en-US" sz="2800" dirty="0" smtClean="0">
                <a:sym typeface="Wingdings"/>
              </a:rPr>
              <a:t> Righteousness (</a:t>
            </a:r>
            <a:r>
              <a:rPr lang="en-US" sz="2800" dirty="0" smtClean="0">
                <a:sym typeface="Wingdings"/>
              </a:rPr>
              <a:t>justification, ch.1-4)</a:t>
            </a:r>
            <a:endParaRPr lang="en-US" sz="2800" dirty="0" smtClean="0">
              <a:sym typeface="Wingdings"/>
            </a:endParaRPr>
          </a:p>
          <a:p>
            <a:pPr marL="760413" lvl="1" indent="-460375">
              <a:spcBef>
                <a:spcPts val="0"/>
              </a:spcBef>
              <a:spcAft>
                <a:spcPts val="1800"/>
              </a:spcAft>
            </a:pPr>
            <a:r>
              <a:rPr lang="en-US" sz="2800" dirty="0" smtClean="0">
                <a:sym typeface="Wingdings"/>
              </a:rPr>
              <a:t>Confess  Salvation </a:t>
            </a:r>
            <a:r>
              <a:rPr lang="en-US" sz="2800" dirty="0" smtClean="0">
                <a:sym typeface="Wingdings"/>
              </a:rPr>
              <a:t>(ch.</a:t>
            </a:r>
            <a:r>
              <a:rPr lang="en-US" sz="2800" dirty="0" smtClean="0">
                <a:sym typeface="Wingdings"/>
              </a:rPr>
              <a:t>5-8, see </a:t>
            </a:r>
            <a:r>
              <a:rPr lang="en-US" sz="2800" dirty="0" smtClean="0">
                <a:sym typeface="Wingdings"/>
              </a:rPr>
              <a:t>5:9-10)</a:t>
            </a:r>
            <a:endParaRPr lang="en-US" sz="2800" dirty="0" smtClean="0"/>
          </a:p>
          <a:p>
            <a:pPr marL="460375" indent="-460375">
              <a:spcBef>
                <a:spcPts val="0"/>
              </a:spcBef>
              <a:spcAft>
                <a:spcPts val="0"/>
              </a:spcAft>
            </a:pPr>
            <a:r>
              <a:rPr lang="en-US" sz="3200" dirty="0" smtClean="0"/>
              <a:t>Two passages </a:t>
            </a:r>
            <a:r>
              <a:rPr lang="mr-IN" sz="3200" dirty="0" smtClean="0"/>
              <a:t>–</a:t>
            </a:r>
            <a:r>
              <a:rPr lang="en-US" sz="3200" dirty="0" smtClean="0"/>
              <a:t> Isaiah 28 and Joel 2</a:t>
            </a:r>
          </a:p>
          <a:p>
            <a:pPr marL="760413" lvl="1" indent="-460375">
              <a:spcBef>
                <a:spcPts val="0"/>
              </a:spcBef>
              <a:spcAft>
                <a:spcPts val="0"/>
              </a:spcAft>
            </a:pPr>
            <a:r>
              <a:rPr lang="en-US" sz="2800" dirty="0" smtClean="0"/>
              <a:t>“Believes” (Is. 28) and “calls” (Joel 2)</a:t>
            </a:r>
          </a:p>
          <a:p>
            <a:pPr marL="760413" lvl="1" indent="-460375">
              <a:spcBef>
                <a:spcPts val="0"/>
              </a:spcBef>
              <a:spcAft>
                <a:spcPts val="0"/>
              </a:spcAft>
            </a:pPr>
            <a:r>
              <a:rPr lang="en-US" sz="2800" dirty="0" smtClean="0"/>
              <a:t>“whoever” </a:t>
            </a:r>
            <a:r>
              <a:rPr lang="mr-IN" sz="2800" dirty="0" smtClean="0"/>
              <a:t>–</a:t>
            </a:r>
            <a:r>
              <a:rPr lang="en-US" sz="2800" dirty="0" smtClean="0"/>
              <a:t> both passages</a:t>
            </a:r>
          </a:p>
        </p:txBody>
      </p:sp>
      <p:sp>
        <p:nvSpPr>
          <p:cNvPr id="4" name="Rectangle 3"/>
          <p:cNvSpPr/>
          <p:nvPr/>
        </p:nvSpPr>
        <p:spPr>
          <a:xfrm>
            <a:off x="523921" y="5278056"/>
            <a:ext cx="8096158" cy="145840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“There is no distinction between Jew and Greek; for the same is Lord of all</a:t>
            </a:r>
            <a:r>
              <a:rPr lang="en-US" sz="2800" smtClean="0">
                <a:solidFill>
                  <a:schemeClr val="bg1"/>
                </a:solidFill>
              </a:rPr>
              <a:t>, abounding in riches for all who call on Him.” (10:12)</a:t>
            </a:r>
            <a:endParaRPr lang="en-US" sz="2800" dirty="0">
              <a:solidFill>
                <a:schemeClr val="bg1"/>
              </a:solidFill>
            </a:endParaRPr>
          </a:p>
        </p:txBody>
      </p:sp>
    </p:spTree>
    <p:extLst>
      <p:ext uri="{BB962C8B-B14F-4D97-AF65-F5344CB8AC3E}">
        <p14:creationId xmlns:p14="http://schemas.microsoft.com/office/powerpoint/2010/main" val="5340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839" y="424039"/>
            <a:ext cx="8031427" cy="970450"/>
          </a:xfrm>
        </p:spPr>
        <p:txBody>
          <a:bodyPr/>
          <a:lstStyle/>
          <a:p>
            <a:r>
              <a:rPr lang="en-US" smtClean="0"/>
              <a:t>Jews Haven’t </a:t>
            </a:r>
            <a:r>
              <a:rPr lang="en-US" dirty="0" smtClean="0"/>
              <a:t>Called </a:t>
            </a:r>
            <a:r>
              <a:rPr lang="en-US" dirty="0" smtClean="0"/>
              <a:t>(Romans 10:14-21)</a:t>
            </a:r>
            <a:endParaRPr lang="en-US" dirty="0"/>
          </a:p>
        </p:txBody>
      </p:sp>
      <p:sp>
        <p:nvSpPr>
          <p:cNvPr id="3" name="Content Placeholder 2"/>
          <p:cNvSpPr>
            <a:spLocks noGrp="1"/>
          </p:cNvSpPr>
          <p:nvPr>
            <p:ph idx="1"/>
          </p:nvPr>
        </p:nvSpPr>
        <p:spPr>
          <a:xfrm>
            <a:off x="394865" y="2314937"/>
            <a:ext cx="8354270" cy="4398379"/>
          </a:xfrm>
        </p:spPr>
        <p:txBody>
          <a:bodyPr anchor="t">
            <a:noAutofit/>
          </a:bodyPr>
          <a:lstStyle/>
          <a:p>
            <a:pPr marL="460375" indent="-460375">
              <a:spcBef>
                <a:spcPts val="0"/>
              </a:spcBef>
              <a:spcAft>
                <a:spcPts val="1200"/>
              </a:spcAft>
            </a:pPr>
            <a:r>
              <a:rPr lang="en-US" sz="3200" dirty="0" smtClean="0"/>
              <a:t>What must take place for people to “call on the Lord”? (10:14-15)</a:t>
            </a:r>
            <a:endParaRPr lang="en-US" sz="3200" dirty="0"/>
          </a:p>
          <a:p>
            <a:pPr marL="1060450" lvl="2" indent="-460375">
              <a:spcBef>
                <a:spcPts val="0"/>
              </a:spcBef>
              <a:spcAft>
                <a:spcPts val="1200"/>
              </a:spcAft>
            </a:pPr>
            <a:r>
              <a:rPr lang="en-US" sz="3200" dirty="0" smtClean="0"/>
              <a:t>Must believe</a:t>
            </a:r>
          </a:p>
          <a:p>
            <a:pPr marL="1060450" lvl="2" indent="-460375">
              <a:spcBef>
                <a:spcPts val="0"/>
              </a:spcBef>
              <a:spcAft>
                <a:spcPts val="1200"/>
              </a:spcAft>
            </a:pPr>
            <a:r>
              <a:rPr lang="en-US" sz="3200" dirty="0" smtClean="0"/>
              <a:t>Must hear</a:t>
            </a:r>
          </a:p>
          <a:p>
            <a:pPr marL="1060450" lvl="2" indent="-460375">
              <a:spcBef>
                <a:spcPts val="0"/>
              </a:spcBef>
              <a:spcAft>
                <a:spcPts val="1200"/>
              </a:spcAft>
            </a:pPr>
            <a:r>
              <a:rPr lang="en-US" sz="3200" dirty="0" smtClean="0"/>
              <a:t>Need preacher</a:t>
            </a:r>
          </a:p>
          <a:p>
            <a:pPr marL="1060450" lvl="2" indent="-460375">
              <a:spcBef>
                <a:spcPts val="0"/>
              </a:spcBef>
              <a:spcAft>
                <a:spcPts val="1200"/>
              </a:spcAft>
            </a:pPr>
            <a:r>
              <a:rPr lang="en-US" sz="3200" dirty="0" smtClean="0"/>
              <a:t>One must be sent</a:t>
            </a:r>
          </a:p>
          <a:p>
            <a:pPr marL="760413" lvl="1" indent="-460375">
              <a:spcBef>
                <a:spcPts val="0"/>
              </a:spcBef>
              <a:spcAft>
                <a:spcPts val="1200"/>
              </a:spcAft>
            </a:pPr>
            <a:endParaRPr lang="en-US" sz="3050" dirty="0" smtClean="0"/>
          </a:p>
        </p:txBody>
      </p:sp>
    </p:spTree>
    <p:extLst>
      <p:ext uri="{BB962C8B-B14F-4D97-AF65-F5344CB8AC3E}">
        <p14:creationId xmlns:p14="http://schemas.microsoft.com/office/powerpoint/2010/main" val="204874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8303</TotalTime>
  <Words>1085</Words>
  <Application>Microsoft Macintosh PowerPoint</Application>
  <PresentationFormat>On-screen Show (4:3)</PresentationFormat>
  <Paragraphs>137</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Calibri</vt:lpstr>
      <vt:lpstr>Century Gothic</vt:lpstr>
      <vt:lpstr>Mangal</vt:lpstr>
      <vt:lpstr>Wingdings</vt:lpstr>
      <vt:lpstr>Wingdings 2</vt:lpstr>
      <vt:lpstr>Quotable</vt:lpstr>
      <vt:lpstr>Review: Discuss with a Friend</vt:lpstr>
      <vt:lpstr>The Book of Romans</vt:lpstr>
      <vt:lpstr>Questions Paul Addresses in Romans 9-11</vt:lpstr>
      <vt:lpstr>Romans 10:1 – 11:6</vt:lpstr>
      <vt:lpstr>The Word of Faith (Romans 10:5-13)</vt:lpstr>
      <vt:lpstr>PowerPoint Presentation</vt:lpstr>
      <vt:lpstr>The Word of Faith (Romans 10:5-13)</vt:lpstr>
      <vt:lpstr>The Word of Faith (Romans 10:5-13)</vt:lpstr>
      <vt:lpstr>Jews Haven’t Called (Romans 10:14-21)</vt:lpstr>
      <vt:lpstr>PowerPoint Presentation</vt:lpstr>
      <vt:lpstr>By Grace, Not of Works (Romans 11:1-6)</vt:lpstr>
      <vt:lpstr>After today, are you able to…?</vt:lpstr>
      <vt:lpstr>The Book of Romans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Review Quiz Answers</vt:lpstr>
      <vt:lpstr>Goals for studying Romans</vt:lpstr>
      <vt:lpstr>What is Romans all about?</vt:lpstr>
      <vt:lpstr>Outline of the Book of Romans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271</cp:revision>
  <cp:lastPrinted>2019-04-21T13:33:22Z</cp:lastPrinted>
  <dcterms:created xsi:type="dcterms:W3CDTF">2019-03-02T23:21:17Z</dcterms:created>
  <dcterms:modified xsi:type="dcterms:W3CDTF">2019-05-08T19:58:30Z</dcterms:modified>
</cp:coreProperties>
</file>