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7"/>
  </p:handoutMasterIdLst>
  <p:sldIdLst>
    <p:sldId id="302" r:id="rId2"/>
    <p:sldId id="256" r:id="rId3"/>
    <p:sldId id="347" r:id="rId4"/>
    <p:sldId id="358" r:id="rId5"/>
    <p:sldId id="371" r:id="rId6"/>
    <p:sldId id="379" r:id="rId7"/>
    <p:sldId id="380" r:id="rId8"/>
    <p:sldId id="383" r:id="rId9"/>
    <p:sldId id="384" r:id="rId10"/>
    <p:sldId id="385" r:id="rId11"/>
    <p:sldId id="386" r:id="rId12"/>
    <p:sldId id="382" r:id="rId13"/>
    <p:sldId id="387" r:id="rId14"/>
    <p:sldId id="273" r:id="rId15"/>
    <p:sldId id="264" r:id="rId16"/>
    <p:sldId id="258" r:id="rId17"/>
    <p:sldId id="319" r:id="rId18"/>
    <p:sldId id="318" r:id="rId19"/>
    <p:sldId id="316" r:id="rId20"/>
    <p:sldId id="315" r:id="rId21"/>
    <p:sldId id="317" r:id="rId22"/>
    <p:sldId id="377" r:id="rId23"/>
    <p:sldId id="345" r:id="rId24"/>
    <p:sldId id="329" r:id="rId25"/>
    <p:sldId id="333" r:id="rId26"/>
    <p:sldId id="331" r:id="rId27"/>
    <p:sldId id="346" r:id="rId28"/>
    <p:sldId id="330" r:id="rId29"/>
    <p:sldId id="376" r:id="rId30"/>
    <p:sldId id="367" r:id="rId31"/>
    <p:sldId id="360" r:id="rId32"/>
    <p:sldId id="378" r:id="rId33"/>
    <p:sldId id="366" r:id="rId34"/>
    <p:sldId id="263" r:id="rId35"/>
    <p:sldId id="276" r:id="rId36"/>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9"/>
    <p:restoredTop sz="94667"/>
  </p:normalViewPr>
  <p:slideViewPr>
    <p:cSldViewPr snapToGrid="0" snapToObjects="1">
      <p:cViewPr>
        <p:scale>
          <a:sx n="110" d="100"/>
          <a:sy n="110" d="100"/>
        </p:scale>
        <p:origin x="296"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E17720C-5F95-DE4E-B1A9-0C7DC20BB5C2}" type="datetimeFigureOut">
              <a:rPr lang="en-US" smtClean="0"/>
              <a:t>5/14/19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16ABEF7-5EC3-F843-84B4-1DC2D0F18246}" type="slidenum">
              <a:rPr lang="en-US" smtClean="0"/>
              <a:t>‹#›</a:t>
            </a:fld>
            <a:endParaRPr lang="en-US"/>
          </a:p>
        </p:txBody>
      </p:sp>
    </p:spTree>
    <p:extLst>
      <p:ext uri="{BB962C8B-B14F-4D97-AF65-F5344CB8AC3E}">
        <p14:creationId xmlns:p14="http://schemas.microsoft.com/office/powerpoint/2010/main" val="14633910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18C79C5D-2A6F-F04D-97DA-BEF2467B64E4}" type="datetimeFigureOut">
              <a:rPr lang="en-US" dirty="0"/>
              <a:pPr/>
              <a:t>5/14/19</a:t>
            </a:fld>
            <a:endParaRPr lang="en-US" dirty="0"/>
          </a:p>
        </p:txBody>
      </p:sp>
      <p:sp>
        <p:nvSpPr>
          <p:cNvPr id="6" name="Footer Placeholder 5"/>
          <p:cNvSpPr>
            <a:spLocks noGrp="1"/>
          </p:cNvSpPr>
          <p:nvPr>
            <p:ph type="ftr" sz="quarter" idx="11"/>
          </p:nvPr>
        </p:nvSpPr>
        <p:spPr>
          <a:xfrm>
            <a:off x="442797" y="6041363"/>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9"/>
            <a:ext cx="796616"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dirty="0"/>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09B482E8-6E0E-1B4F-B1FD-C69DB9E858D9}" type="datetimeFigureOut">
              <a:rPr lang="en-US" dirty="0"/>
              <a:pPr/>
              <a:t>5/14/19</a:t>
            </a:fld>
            <a:endParaRPr lang="en-US" dirty="0"/>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Discuss with a Friend</a:t>
            </a:r>
            <a:endParaRPr lang="en-US" dirty="0"/>
          </a:p>
        </p:txBody>
      </p:sp>
      <p:sp>
        <p:nvSpPr>
          <p:cNvPr id="3" name="Rectangle 2"/>
          <p:cNvSpPr/>
          <p:nvPr/>
        </p:nvSpPr>
        <p:spPr>
          <a:xfrm>
            <a:off x="691889" y="2760979"/>
            <a:ext cx="7760222" cy="1938992"/>
          </a:xfrm>
          <a:prstGeom prst="rect">
            <a:avLst/>
          </a:prstGeom>
        </p:spPr>
        <p:txBody>
          <a:bodyPr wrap="square">
            <a:spAutoFit/>
          </a:bodyPr>
          <a:lstStyle/>
          <a:p>
            <a:pPr marL="125413" indent="-125413" algn="ctr">
              <a:spcAft>
                <a:spcPts val="2400"/>
              </a:spcAft>
            </a:pPr>
            <a:r>
              <a:rPr lang="en-US" sz="4000" b="1" i="1" dirty="0" smtClean="0"/>
              <a:t>What are the two benefits that Paul says can come from the Jews</a:t>
            </a:r>
            <a:r>
              <a:rPr lang="en-US" sz="4000" b="1" i="1" smtClean="0"/>
              <a:t>’ rejection of the gospel?</a:t>
            </a:r>
            <a:endParaRPr lang="en-US" sz="4000" dirty="0"/>
          </a:p>
        </p:txBody>
      </p:sp>
    </p:spTree>
    <p:extLst>
      <p:ext uri="{BB962C8B-B14F-4D97-AF65-F5344CB8AC3E}">
        <p14:creationId xmlns:p14="http://schemas.microsoft.com/office/powerpoint/2010/main" val="1145859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21" y="949126"/>
            <a:ext cx="7882359" cy="3970318"/>
          </a:xfrm>
          <a:prstGeom prst="rect">
            <a:avLst/>
          </a:prstGeom>
          <a:noFill/>
        </p:spPr>
        <p:txBody>
          <a:bodyPr wrap="square" rtlCol="0">
            <a:spAutoFit/>
          </a:bodyPr>
          <a:lstStyle/>
          <a:p>
            <a:pPr algn="just"/>
            <a:r>
              <a:rPr lang="en-US" sz="2800" dirty="0"/>
              <a:t>“Behold, the days are coming, declares the </a:t>
            </a:r>
            <a:r>
              <a:rPr lang="en-US" sz="2800" cap="small" dirty="0"/>
              <a:t>Lord</a:t>
            </a:r>
            <a:r>
              <a:rPr lang="en-US" sz="2800" dirty="0"/>
              <a:t>, when I will make a new covenant with the house of Israel and the house of Judah, not like the covenant that I made with their fathers on the day when I took them by the hand to bring them out of the land of Egypt, my covenant that they broke, though I was their husband, declares the </a:t>
            </a:r>
            <a:r>
              <a:rPr lang="en-US" sz="2800" cap="small" dirty="0"/>
              <a:t>Lord</a:t>
            </a:r>
            <a:r>
              <a:rPr lang="en-US" sz="2800" dirty="0"/>
              <a:t>. </a:t>
            </a:r>
          </a:p>
        </p:txBody>
      </p:sp>
      <p:sp>
        <p:nvSpPr>
          <p:cNvPr id="3" name="Title 1"/>
          <p:cNvSpPr txBox="1">
            <a:spLocks/>
          </p:cNvSpPr>
          <p:nvPr/>
        </p:nvSpPr>
        <p:spPr>
          <a:xfrm>
            <a:off x="574350" y="261995"/>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Jeremiah 31:31-32</a:t>
            </a:r>
            <a:endParaRPr lang="en-US" dirty="0"/>
          </a:p>
        </p:txBody>
      </p:sp>
      <p:cxnSp>
        <p:nvCxnSpPr>
          <p:cNvPr id="4" name="Straight Connector 3"/>
          <p:cNvCxnSpPr/>
          <p:nvPr/>
        </p:nvCxnSpPr>
        <p:spPr>
          <a:xfrm>
            <a:off x="3507129" y="1863524"/>
            <a:ext cx="489609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1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21" y="949127"/>
            <a:ext cx="7882359" cy="4832092"/>
          </a:xfrm>
          <a:prstGeom prst="rect">
            <a:avLst/>
          </a:prstGeom>
          <a:noFill/>
        </p:spPr>
        <p:txBody>
          <a:bodyPr wrap="square" rtlCol="0">
            <a:spAutoFit/>
          </a:bodyPr>
          <a:lstStyle/>
          <a:p>
            <a:r>
              <a:rPr lang="en-US" sz="2800" dirty="0"/>
              <a:t>For this is the covenant that I will make with the house of Israel after those days, declares the </a:t>
            </a:r>
            <a:r>
              <a:rPr lang="en-US" sz="2800" cap="small" dirty="0"/>
              <a:t>Lord</a:t>
            </a:r>
            <a:r>
              <a:rPr lang="en-US" sz="2800" dirty="0"/>
              <a:t>: I will put my law within them, and I will write it on their hearts. And I will be their God, and they shall be my people. And no longer shall each one teach his neighbor and each his brother, saying, ‘Know the </a:t>
            </a:r>
            <a:r>
              <a:rPr lang="en-US" sz="2800" cap="small" dirty="0"/>
              <a:t>Lord</a:t>
            </a:r>
            <a:r>
              <a:rPr lang="en-US" sz="2800" dirty="0"/>
              <a:t>,’ for they shall all know me, from the least of them to the greatest, declares the </a:t>
            </a:r>
            <a:r>
              <a:rPr lang="en-US" sz="2800" cap="small" dirty="0"/>
              <a:t>Lord</a:t>
            </a:r>
            <a:r>
              <a:rPr lang="en-US" sz="2800" dirty="0"/>
              <a:t>. For I will forgive their iniquity, and I will remember their sin no more.”</a:t>
            </a:r>
            <a:endParaRPr lang="en-US" sz="2800" dirty="0"/>
          </a:p>
        </p:txBody>
      </p:sp>
      <p:sp>
        <p:nvSpPr>
          <p:cNvPr id="3" name="Title 1"/>
          <p:cNvSpPr txBox="1">
            <a:spLocks/>
          </p:cNvSpPr>
          <p:nvPr/>
        </p:nvSpPr>
        <p:spPr>
          <a:xfrm>
            <a:off x="574350" y="343019"/>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Jeremiah 31:33-34</a:t>
            </a:r>
            <a:endParaRPr lang="en-US" dirty="0"/>
          </a:p>
        </p:txBody>
      </p:sp>
      <p:cxnSp>
        <p:nvCxnSpPr>
          <p:cNvPr id="4" name="Straight Connector 3"/>
          <p:cNvCxnSpPr/>
          <p:nvPr/>
        </p:nvCxnSpPr>
        <p:spPr>
          <a:xfrm flipV="1">
            <a:off x="3113590" y="4386805"/>
            <a:ext cx="3692324"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997141" y="5278056"/>
            <a:ext cx="4051841" cy="193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609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Israel Saved </a:t>
            </a:r>
            <a:r>
              <a:rPr lang="en-US" dirty="0" smtClean="0"/>
              <a:t>(Romans 11:25-32)</a:t>
            </a:r>
            <a:endParaRPr lang="en-US" dirty="0"/>
          </a:p>
        </p:txBody>
      </p:sp>
      <p:sp>
        <p:nvSpPr>
          <p:cNvPr id="3" name="Content Placeholder 2"/>
          <p:cNvSpPr>
            <a:spLocks noGrp="1"/>
          </p:cNvSpPr>
          <p:nvPr>
            <p:ph idx="1"/>
          </p:nvPr>
        </p:nvSpPr>
        <p:spPr>
          <a:xfrm>
            <a:off x="405114" y="2257062"/>
            <a:ext cx="8124851" cy="3078863"/>
          </a:xfrm>
        </p:spPr>
        <p:txBody>
          <a:bodyPr anchor="t">
            <a:normAutofit/>
          </a:bodyPr>
          <a:lstStyle/>
          <a:p>
            <a:pPr marL="460375" indent="-460375">
              <a:spcBef>
                <a:spcPts val="168"/>
              </a:spcBef>
              <a:spcAft>
                <a:spcPts val="0"/>
              </a:spcAft>
            </a:pPr>
            <a:r>
              <a:rPr lang="en-US" sz="3200" dirty="0" smtClean="0"/>
              <a:t>How should Gentiles think of Jews?</a:t>
            </a:r>
          </a:p>
          <a:p>
            <a:pPr marL="760413" lvl="1" indent="-460375">
              <a:spcBef>
                <a:spcPts val="168"/>
              </a:spcBef>
              <a:spcAft>
                <a:spcPts val="0"/>
              </a:spcAft>
            </a:pPr>
            <a:r>
              <a:rPr lang="en-US" sz="3050" dirty="0" smtClean="0"/>
              <a:t>Many have rejected the gospel (28)</a:t>
            </a:r>
          </a:p>
          <a:p>
            <a:pPr marL="760413" lvl="1" indent="-460375">
              <a:spcBef>
                <a:spcPts val="168"/>
              </a:spcBef>
              <a:spcAft>
                <a:spcPts val="0"/>
              </a:spcAft>
            </a:pPr>
            <a:r>
              <a:rPr lang="en-US" sz="3050" dirty="0" smtClean="0"/>
              <a:t>Still the children of Abraham that God desires to receive the promises (28-29)</a:t>
            </a:r>
          </a:p>
          <a:p>
            <a:pPr marL="760413" lvl="1" indent="-460375">
              <a:spcBef>
                <a:spcPts val="168"/>
              </a:spcBef>
              <a:spcAft>
                <a:spcPts val="0"/>
              </a:spcAft>
            </a:pPr>
            <a:r>
              <a:rPr lang="en-US" sz="3050" dirty="0" smtClean="0"/>
              <a:t>You have been disobedient and received mercy, so can they (30-31)</a:t>
            </a:r>
            <a:endParaRPr lang="en-US" sz="3200" dirty="0"/>
          </a:p>
        </p:txBody>
      </p:sp>
      <p:sp>
        <p:nvSpPr>
          <p:cNvPr id="4" name="Rectangle 3"/>
          <p:cNvSpPr/>
          <p:nvPr/>
        </p:nvSpPr>
        <p:spPr>
          <a:xfrm>
            <a:off x="790148" y="5405375"/>
            <a:ext cx="7563705" cy="11921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“God has shut up all in disobedience so that He may </a:t>
            </a:r>
            <a:r>
              <a:rPr lang="en-US" sz="3200" b="1" smtClean="0">
                <a:solidFill>
                  <a:schemeClr val="bg1"/>
                </a:solidFill>
              </a:rPr>
              <a:t>show mercy to all.”</a:t>
            </a:r>
            <a:endParaRPr lang="en-US" sz="3200" dirty="0">
              <a:solidFill>
                <a:schemeClr val="bg1"/>
              </a:solidFill>
            </a:endParaRPr>
          </a:p>
        </p:txBody>
      </p:sp>
    </p:spTree>
    <p:extLst>
      <p:ext uri="{BB962C8B-B14F-4D97-AF65-F5344CB8AC3E}">
        <p14:creationId xmlns:p14="http://schemas.microsoft.com/office/powerpoint/2010/main" val="27990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the Depths! </a:t>
            </a:r>
            <a:r>
              <a:rPr lang="en-US" dirty="0" smtClean="0"/>
              <a:t>(Romans 11:33-36)</a:t>
            </a:r>
            <a:endParaRPr lang="en-US" dirty="0"/>
          </a:p>
        </p:txBody>
      </p:sp>
      <p:sp>
        <p:nvSpPr>
          <p:cNvPr id="3" name="Content Placeholder 2"/>
          <p:cNvSpPr>
            <a:spLocks noGrp="1"/>
          </p:cNvSpPr>
          <p:nvPr>
            <p:ph idx="1"/>
          </p:nvPr>
        </p:nvSpPr>
        <p:spPr>
          <a:xfrm>
            <a:off x="405114" y="2257062"/>
            <a:ext cx="8124851" cy="4352082"/>
          </a:xfrm>
        </p:spPr>
        <p:txBody>
          <a:bodyPr anchor="t">
            <a:normAutofit/>
          </a:bodyPr>
          <a:lstStyle/>
          <a:p>
            <a:pPr marL="460375" indent="-460375">
              <a:spcBef>
                <a:spcPts val="168"/>
              </a:spcBef>
              <a:spcAft>
                <a:spcPts val="0"/>
              </a:spcAft>
            </a:pPr>
            <a:r>
              <a:rPr lang="en-US" sz="3200" dirty="0" smtClean="0"/>
              <a:t>What does Paul praise God for at the end of Romans 1-11?</a:t>
            </a:r>
          </a:p>
          <a:p>
            <a:pPr marL="760413" lvl="1" indent="-460375">
              <a:spcBef>
                <a:spcPts val="168"/>
              </a:spcBef>
              <a:spcAft>
                <a:spcPts val="1200"/>
              </a:spcAft>
            </a:pPr>
            <a:r>
              <a:rPr lang="en-US" sz="3050" dirty="0" smtClean="0"/>
              <a:t>Wisdom, knowledge, unsearchable judgments, unfathomable ways</a:t>
            </a:r>
          </a:p>
          <a:p>
            <a:pPr marL="460375" indent="-460375">
              <a:spcBef>
                <a:spcPts val="168"/>
              </a:spcBef>
              <a:spcAft>
                <a:spcPts val="0"/>
              </a:spcAft>
            </a:pPr>
            <a:r>
              <a:rPr lang="en-US" sz="3200" dirty="0" smtClean="0"/>
              <a:t>Two OT passages to close</a:t>
            </a:r>
          </a:p>
          <a:p>
            <a:pPr marL="760413" lvl="1" indent="-460375">
              <a:spcBef>
                <a:spcPts val="168"/>
              </a:spcBef>
              <a:spcAft>
                <a:spcPts val="0"/>
              </a:spcAft>
            </a:pPr>
            <a:r>
              <a:rPr lang="en-US" sz="3050" dirty="0" smtClean="0"/>
              <a:t>Isaiah 40 </a:t>
            </a:r>
            <a:r>
              <a:rPr lang="mr-IN" sz="3050" dirty="0" smtClean="0"/>
              <a:t>–</a:t>
            </a:r>
            <a:r>
              <a:rPr lang="en-US" sz="3050" dirty="0" smtClean="0"/>
              <a:t> No one counsels God</a:t>
            </a:r>
          </a:p>
          <a:p>
            <a:pPr marL="760413" lvl="1" indent="-460375">
              <a:spcBef>
                <a:spcPts val="168"/>
              </a:spcBef>
              <a:spcAft>
                <a:spcPts val="0"/>
              </a:spcAft>
            </a:pPr>
            <a:r>
              <a:rPr lang="en-US" sz="3050" dirty="0" smtClean="0"/>
              <a:t>Job 41 </a:t>
            </a:r>
            <a:r>
              <a:rPr lang="mr-IN" sz="3050" dirty="0" smtClean="0"/>
              <a:t>–</a:t>
            </a:r>
            <a:r>
              <a:rPr lang="en-US" sz="3050" dirty="0" smtClean="0"/>
              <a:t> God owes no one</a:t>
            </a:r>
            <a:endParaRPr lang="en-US" sz="3050" dirty="0"/>
          </a:p>
        </p:txBody>
      </p:sp>
    </p:spTree>
    <p:extLst>
      <p:ext uri="{BB962C8B-B14F-4D97-AF65-F5344CB8AC3E}">
        <p14:creationId xmlns:p14="http://schemas.microsoft.com/office/powerpoint/2010/main" val="104760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today, are you able to</a:t>
            </a:r>
            <a:r>
              <a:rPr lang="mr-IN" dirty="0" smtClean="0"/>
              <a:t>…</a:t>
            </a:r>
            <a:r>
              <a:rPr lang="en-US" dirty="0" smtClean="0"/>
              <a:t>?</a:t>
            </a:r>
            <a:endParaRPr lang="en-US" dirty="0"/>
          </a:p>
        </p:txBody>
      </p:sp>
      <p:sp>
        <p:nvSpPr>
          <p:cNvPr id="6" name="Content Placeholder 2"/>
          <p:cNvSpPr>
            <a:spLocks noGrp="1"/>
          </p:cNvSpPr>
          <p:nvPr>
            <p:ph idx="1"/>
          </p:nvPr>
        </p:nvSpPr>
        <p:spPr>
          <a:xfrm>
            <a:off x="431073" y="2291786"/>
            <a:ext cx="8281855" cy="4294207"/>
          </a:xfrm>
        </p:spPr>
        <p:txBody>
          <a:bodyPr anchor="t">
            <a:noAutofit/>
          </a:bodyPr>
          <a:lstStyle/>
          <a:p>
            <a:pPr marL="460375" indent="-460375">
              <a:spcAft>
                <a:spcPts val="1650"/>
              </a:spcAft>
            </a:pPr>
            <a:r>
              <a:rPr lang="en-US" sz="3200" dirty="0" smtClean="0"/>
              <a:t>Identify the wild branches and natural branches of the tree.</a:t>
            </a:r>
          </a:p>
          <a:p>
            <a:pPr marL="460375" indent="-460375">
              <a:spcAft>
                <a:spcPts val="1650"/>
              </a:spcAft>
            </a:pPr>
            <a:r>
              <a:rPr lang="en-US" sz="3200" dirty="0" smtClean="0"/>
              <a:t>Recall two lessons Paul wants to learn from the image of the tree.</a:t>
            </a:r>
            <a:endParaRPr lang="en-US" sz="3200" dirty="0" smtClean="0"/>
          </a:p>
          <a:p>
            <a:pPr marL="460375" indent="-460375">
              <a:spcAft>
                <a:spcPts val="1650"/>
              </a:spcAft>
            </a:pPr>
            <a:r>
              <a:rPr lang="en-US" sz="3200" dirty="0" smtClean="0"/>
              <a:t>List two attributes of God Paul praises at the end of Romans 11.</a:t>
            </a:r>
            <a:endParaRPr lang="en-US" sz="3200" dirty="0"/>
          </a:p>
        </p:txBody>
      </p:sp>
    </p:spTree>
    <p:extLst>
      <p:ext uri="{BB962C8B-B14F-4D97-AF65-F5344CB8AC3E}">
        <p14:creationId xmlns:p14="http://schemas.microsoft.com/office/powerpoint/2010/main" val="200515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a:xfrm>
            <a:off x="283408" y="5280847"/>
            <a:ext cx="8594374" cy="633816"/>
          </a:xfrm>
        </p:spPr>
        <p:txBody>
          <a:bodyPr>
            <a:noAutofit/>
          </a:bodyPr>
          <a:lstStyle/>
          <a:p>
            <a:r>
              <a:rPr lang="en-US" sz="3200" b="1" u="sng" dirty="0" smtClean="0"/>
              <a:t>Next:</a:t>
            </a:r>
            <a:r>
              <a:rPr lang="en-US" sz="3200" b="1" dirty="0" smtClean="0"/>
              <a:t> </a:t>
            </a:r>
            <a:r>
              <a:rPr lang="en-US" sz="3200" dirty="0" smtClean="0"/>
              <a:t> </a:t>
            </a:r>
            <a:r>
              <a:rPr lang="en-US" sz="3200" b="1" dirty="0" smtClean="0"/>
              <a:t>Week 12</a:t>
            </a:r>
            <a:r>
              <a:rPr lang="en-US" sz="3200" dirty="0" smtClean="0"/>
              <a:t>, </a:t>
            </a:r>
            <a:r>
              <a:rPr lang="en-US" sz="3200" dirty="0" smtClean="0"/>
              <a:t>Romans </a:t>
            </a:r>
            <a:r>
              <a:rPr lang="en-US" sz="3200" dirty="0" smtClean="0"/>
              <a:t>12-13</a:t>
            </a:r>
            <a:endParaRPr lang="en-US" sz="3200" dirty="0"/>
          </a:p>
        </p:txBody>
      </p:sp>
    </p:spTree>
    <p:extLst>
      <p:ext uri="{BB962C8B-B14F-4D97-AF65-F5344CB8AC3E}">
        <p14:creationId xmlns:p14="http://schemas.microsoft.com/office/powerpoint/2010/main" val="252083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Romans all about?</a:t>
            </a:r>
            <a:endParaRPr lang="en-US" dirty="0"/>
          </a:p>
        </p:txBody>
      </p:sp>
      <p:sp>
        <p:nvSpPr>
          <p:cNvPr id="4" name="Rectangle 3"/>
          <p:cNvSpPr/>
          <p:nvPr/>
        </p:nvSpPr>
        <p:spPr>
          <a:xfrm>
            <a:off x="474561" y="2314933"/>
            <a:ext cx="4965540" cy="20255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Doctrine</a:t>
            </a:r>
          </a:p>
          <a:p>
            <a:pPr algn="ctr"/>
            <a:r>
              <a:rPr lang="en-US" sz="4400" dirty="0" err="1" smtClean="0"/>
              <a:t>ch.</a:t>
            </a:r>
            <a:r>
              <a:rPr lang="en-US" sz="4400" dirty="0" smtClean="0"/>
              <a:t> 1-11</a:t>
            </a:r>
            <a:endParaRPr lang="en-US" sz="4400" dirty="0"/>
          </a:p>
        </p:txBody>
      </p:sp>
      <p:sp>
        <p:nvSpPr>
          <p:cNvPr id="5" name="Rectangle 4"/>
          <p:cNvSpPr/>
          <p:nvPr/>
        </p:nvSpPr>
        <p:spPr>
          <a:xfrm>
            <a:off x="5567422" y="2314933"/>
            <a:ext cx="3080794" cy="2025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Practice</a:t>
            </a:r>
          </a:p>
          <a:p>
            <a:pPr algn="ctr"/>
            <a:r>
              <a:rPr lang="en-US" sz="4400" dirty="0" err="1" smtClean="0">
                <a:solidFill>
                  <a:schemeClr val="bg1"/>
                </a:solidFill>
              </a:rPr>
              <a:t>ch.</a:t>
            </a:r>
            <a:r>
              <a:rPr lang="en-US" sz="4400" dirty="0" smtClean="0">
                <a:solidFill>
                  <a:schemeClr val="bg1"/>
                </a:solidFill>
              </a:rPr>
              <a:t> 12-16</a:t>
            </a:r>
            <a:endParaRPr lang="en-US" sz="4400" dirty="0">
              <a:solidFill>
                <a:schemeClr val="bg1"/>
              </a:solidFill>
            </a:endParaRPr>
          </a:p>
        </p:txBody>
      </p:sp>
      <p:sp>
        <p:nvSpPr>
          <p:cNvPr id="9" name="Right Arrow 8"/>
          <p:cNvSpPr/>
          <p:nvPr/>
        </p:nvSpPr>
        <p:spPr>
          <a:xfrm>
            <a:off x="4421529" y="3809440"/>
            <a:ext cx="1689904" cy="682906"/>
          </a:xfrm>
          <a:prstGeom prst="rightArrow">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74561" y="4456250"/>
            <a:ext cx="4965540" cy="2320725"/>
          </a:xfrm>
        </p:spPr>
        <p:txBody>
          <a:bodyPr anchor="t">
            <a:noAutofit/>
          </a:bodyPr>
          <a:lstStyle/>
          <a:p>
            <a:pPr marL="125413" indent="-125413">
              <a:spcBef>
                <a:spcPts val="0"/>
              </a:spcBef>
              <a:spcAft>
                <a:spcPts val="0"/>
              </a:spcAft>
              <a:buNone/>
            </a:pPr>
            <a:r>
              <a:rPr lang="en-US" sz="2400" b="1" dirty="0" smtClean="0"/>
              <a:t> Chapters 1-4: </a:t>
            </a:r>
            <a:r>
              <a:rPr lang="en-US" sz="2400" dirty="0" smtClean="0"/>
              <a:t>The gospel </a:t>
            </a:r>
            <a:r>
              <a:rPr lang="en-US" sz="2400" i="1" dirty="0" smtClean="0"/>
              <a:t>reveals God’s righteousness</a:t>
            </a:r>
            <a:r>
              <a:rPr lang="en-US" sz="2400" dirty="0" smtClean="0"/>
              <a:t>.</a:t>
            </a:r>
          </a:p>
          <a:p>
            <a:pPr marL="125413" indent="-125413">
              <a:spcBef>
                <a:spcPts val="0"/>
              </a:spcBef>
              <a:spcAft>
                <a:spcPts val="0"/>
              </a:spcAft>
              <a:buNone/>
            </a:pPr>
            <a:endParaRPr lang="en-US" sz="2400" dirty="0" smtClean="0"/>
          </a:p>
        </p:txBody>
      </p:sp>
    </p:spTree>
    <p:extLst>
      <p:ext uri="{BB962C8B-B14F-4D97-AF65-F5344CB8AC3E}">
        <p14:creationId xmlns:p14="http://schemas.microsoft.com/office/powerpoint/2010/main" val="140031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9" grpId="0" animBg="1"/>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do you suppose this, O man, when you pass judgment on those who practice such things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2</a:t>
            </a:r>
          </a:p>
        </p:txBody>
      </p:sp>
    </p:spTree>
    <p:extLst>
      <p:ext uri="{BB962C8B-B14F-4D97-AF65-F5344CB8AC3E}">
        <p14:creationId xmlns:p14="http://schemas.microsoft.com/office/powerpoint/2010/main" val="187674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the wrath of God is revealed against all ungodliness</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77516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what does the Scripture say? ‘Abraham believed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4</a:t>
            </a:r>
          </a:p>
        </p:txBody>
      </p:sp>
    </p:spTree>
    <p:extLst>
      <p:ext uri="{BB962C8B-B14F-4D97-AF65-F5344CB8AC3E}">
        <p14:creationId xmlns:p14="http://schemas.microsoft.com/office/powerpoint/2010/main" val="18168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The Book of Romans</a:t>
            </a:r>
            <a:endParaRPr lang="en-US" sz="4800" dirty="0"/>
          </a:p>
        </p:txBody>
      </p:sp>
      <p:sp>
        <p:nvSpPr>
          <p:cNvPr id="3" name="Subtitle 2"/>
          <p:cNvSpPr>
            <a:spLocks noGrp="1"/>
          </p:cNvSpPr>
          <p:nvPr>
            <p:ph type="subTitle" idx="1"/>
          </p:nvPr>
        </p:nvSpPr>
        <p:spPr/>
        <p:txBody>
          <a:bodyPr>
            <a:noAutofit/>
          </a:bodyPr>
          <a:lstStyle/>
          <a:p>
            <a:r>
              <a:rPr lang="en-US" sz="2800" dirty="0" smtClean="0"/>
              <a:t>Bellaire Auditorium Class: March </a:t>
            </a:r>
            <a:r>
              <a:rPr lang="mr-IN" sz="2800" dirty="0" smtClean="0"/>
              <a:t>–</a:t>
            </a:r>
            <a:r>
              <a:rPr lang="en-US" sz="2800" dirty="0" smtClean="0"/>
              <a:t> May 2019</a:t>
            </a:r>
            <a:endParaRPr lang="en-US" sz="2800" dirty="0"/>
          </a:p>
        </p:txBody>
      </p:sp>
    </p:spTree>
    <p:extLst>
      <p:ext uri="{BB962C8B-B14F-4D97-AF65-F5344CB8AC3E}">
        <p14:creationId xmlns:p14="http://schemas.microsoft.com/office/powerpoint/2010/main" val="940527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400003" y="2404189"/>
            <a:ext cx="834399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“But now apart from the Law the righteousness of God has been manifested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3</a:t>
            </a:r>
          </a:p>
        </p:txBody>
      </p:sp>
    </p:spTree>
    <p:extLst>
      <p:ext uri="{BB962C8B-B14F-4D97-AF65-F5344CB8AC3E}">
        <p14:creationId xmlns:p14="http://schemas.microsoft.com/office/powerpoint/2010/main" val="164416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“I am not ashamed of the gospel, for it is the power of God</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1</a:t>
            </a:r>
          </a:p>
        </p:txBody>
      </p:sp>
    </p:spTree>
    <p:extLst>
      <p:ext uri="{BB962C8B-B14F-4D97-AF65-F5344CB8AC3E}">
        <p14:creationId xmlns:p14="http://schemas.microsoft.com/office/powerpoint/2010/main" val="11990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Romans all about?</a:t>
            </a:r>
            <a:endParaRPr lang="en-US" dirty="0"/>
          </a:p>
        </p:txBody>
      </p:sp>
      <p:sp>
        <p:nvSpPr>
          <p:cNvPr id="4" name="Rectangle 3"/>
          <p:cNvSpPr/>
          <p:nvPr/>
        </p:nvSpPr>
        <p:spPr>
          <a:xfrm>
            <a:off x="474561" y="2314933"/>
            <a:ext cx="4965540" cy="20255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Doctrine</a:t>
            </a:r>
          </a:p>
          <a:p>
            <a:pPr algn="ctr"/>
            <a:r>
              <a:rPr lang="en-US" sz="4400" dirty="0" err="1" smtClean="0"/>
              <a:t>ch.</a:t>
            </a:r>
            <a:r>
              <a:rPr lang="en-US" sz="4400" dirty="0" smtClean="0"/>
              <a:t> 1-11</a:t>
            </a:r>
            <a:endParaRPr lang="en-US" sz="4400" dirty="0"/>
          </a:p>
        </p:txBody>
      </p:sp>
      <p:sp>
        <p:nvSpPr>
          <p:cNvPr id="5" name="Rectangle 4"/>
          <p:cNvSpPr/>
          <p:nvPr/>
        </p:nvSpPr>
        <p:spPr>
          <a:xfrm>
            <a:off x="5567422" y="2314933"/>
            <a:ext cx="3080794" cy="2025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Practice</a:t>
            </a:r>
          </a:p>
          <a:p>
            <a:pPr algn="ctr"/>
            <a:r>
              <a:rPr lang="en-US" sz="4400" dirty="0" err="1" smtClean="0">
                <a:solidFill>
                  <a:schemeClr val="bg1"/>
                </a:solidFill>
              </a:rPr>
              <a:t>ch.</a:t>
            </a:r>
            <a:r>
              <a:rPr lang="en-US" sz="4400" dirty="0" smtClean="0">
                <a:solidFill>
                  <a:schemeClr val="bg1"/>
                </a:solidFill>
              </a:rPr>
              <a:t> 12-16</a:t>
            </a:r>
            <a:endParaRPr lang="en-US" sz="4400" dirty="0">
              <a:solidFill>
                <a:schemeClr val="bg1"/>
              </a:solidFill>
            </a:endParaRPr>
          </a:p>
        </p:txBody>
      </p:sp>
      <p:sp>
        <p:nvSpPr>
          <p:cNvPr id="9" name="Right Arrow 8"/>
          <p:cNvSpPr/>
          <p:nvPr/>
        </p:nvSpPr>
        <p:spPr>
          <a:xfrm>
            <a:off x="4421529" y="3809440"/>
            <a:ext cx="1689904" cy="682906"/>
          </a:xfrm>
          <a:prstGeom prst="rightArrow">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74561" y="4456250"/>
            <a:ext cx="4965540" cy="2320725"/>
          </a:xfrm>
        </p:spPr>
        <p:txBody>
          <a:bodyPr anchor="t">
            <a:noAutofit/>
          </a:bodyPr>
          <a:lstStyle/>
          <a:p>
            <a:pPr marL="125413" indent="-125413">
              <a:spcBef>
                <a:spcPts val="0"/>
              </a:spcBef>
              <a:spcAft>
                <a:spcPts val="0"/>
              </a:spcAft>
              <a:buNone/>
            </a:pPr>
            <a:r>
              <a:rPr lang="en-US" sz="2400" b="1" dirty="0" smtClean="0"/>
              <a:t> Chapters 1-4: </a:t>
            </a:r>
            <a:r>
              <a:rPr lang="en-US" sz="2400" dirty="0" smtClean="0"/>
              <a:t>The gospel </a:t>
            </a:r>
            <a:r>
              <a:rPr lang="en-US" sz="2400" i="1" dirty="0" smtClean="0"/>
              <a:t>reveals God’s righteousness</a:t>
            </a:r>
            <a:r>
              <a:rPr lang="en-US" sz="2400" dirty="0" smtClean="0"/>
              <a:t>.</a:t>
            </a:r>
          </a:p>
          <a:p>
            <a:pPr marL="125413" indent="-125413">
              <a:spcBef>
                <a:spcPts val="0"/>
              </a:spcBef>
              <a:spcAft>
                <a:spcPts val="0"/>
              </a:spcAft>
              <a:buNone/>
            </a:pPr>
            <a:r>
              <a:rPr lang="en-US" sz="2400" b="1" dirty="0" smtClean="0"/>
              <a:t> Chapters 5-8: </a:t>
            </a:r>
            <a:r>
              <a:rPr lang="en-US" sz="2400" dirty="0" smtClean="0"/>
              <a:t>The gospel </a:t>
            </a:r>
            <a:r>
              <a:rPr lang="en-US" sz="2400" i="1" dirty="0" smtClean="0"/>
              <a:t>creates a new humanity</a:t>
            </a:r>
            <a:r>
              <a:rPr lang="en-US" sz="2400" dirty="0" smtClean="0"/>
              <a:t>.</a:t>
            </a:r>
          </a:p>
          <a:p>
            <a:pPr marL="125413" indent="-125413">
              <a:spcBef>
                <a:spcPts val="0"/>
              </a:spcBef>
              <a:spcAft>
                <a:spcPts val="0"/>
              </a:spcAft>
              <a:buNone/>
            </a:pPr>
            <a:endParaRPr lang="en-US" sz="2400" dirty="0" smtClean="0"/>
          </a:p>
        </p:txBody>
      </p:sp>
    </p:spTree>
    <p:extLst>
      <p:ext uri="{BB962C8B-B14F-4D97-AF65-F5344CB8AC3E}">
        <p14:creationId xmlns:p14="http://schemas.microsoft.com/office/powerpoint/2010/main" val="2480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09961" y="2404189"/>
            <a:ext cx="8524078"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But if the Spirit of Him who raised Jesus from the dead dwells in you, He who raised Christ Jesus from the dead will also give life to your mortal bodies through His Spirit who dwells in you</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77017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558394" y="2404189"/>
            <a:ext cx="8027212"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“For if while we were enemies we were reconciled to God through the death of His Son, how much more shall we be saved by His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61598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315749" y="2404189"/>
            <a:ext cx="8512503"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“Wretched man that I am, who will deliver me from this body of death?”</a:t>
            </a:r>
          </a:p>
          <a:p>
            <a:pPr marL="125413" indent="-125413" algn="ctr">
              <a:buFont typeface="Wingdings 2" charset="2"/>
              <a:buNone/>
            </a:pPr>
            <a:r>
              <a:rPr lang="en-US" sz="4000" b="1" dirty="0" smtClean="0">
                <a:solidFill>
                  <a:schemeClr val="tx2"/>
                </a:solidFill>
              </a:rPr>
              <a:t>Chapter 7</a:t>
            </a:r>
          </a:p>
        </p:txBody>
      </p:sp>
    </p:spTree>
    <p:extLst>
      <p:ext uri="{BB962C8B-B14F-4D97-AF65-F5344CB8AC3E}">
        <p14:creationId xmlns:p14="http://schemas.microsoft.com/office/powerpoint/2010/main" val="211538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600" b="1" i="1" dirty="0" smtClean="0"/>
              <a:t>“Therefore we have been buried with Him through baptism into death, so that as Christ was raised</a:t>
            </a:r>
            <a:r>
              <a:rPr lang="mr-IN" sz="3600" b="1" i="1" dirty="0" smtClean="0"/>
              <a:t>…</a:t>
            </a:r>
            <a:r>
              <a:rPr lang="en-US" sz="3600" b="1" i="1" dirty="0" smtClean="0"/>
              <a:t>so we too</a:t>
            </a:r>
            <a:r>
              <a:rPr lang="mr-IN" sz="3600" b="1" i="1" dirty="0" smtClean="0"/>
              <a:t>…</a:t>
            </a:r>
            <a:r>
              <a:rPr lang="en-US" sz="3600" b="1" i="1" dirty="0" smtClean="0"/>
              <a:t>”</a:t>
            </a:r>
          </a:p>
          <a:p>
            <a:pPr marL="125413" indent="-125413" algn="ctr">
              <a:buFont typeface="Wingdings 2" charset="2"/>
              <a:buNone/>
            </a:pPr>
            <a:r>
              <a:rPr lang="en-US" sz="4000" b="1" dirty="0" smtClean="0">
                <a:solidFill>
                  <a:schemeClr val="tx2"/>
                </a:solidFill>
              </a:rPr>
              <a:t>Chapter 6</a:t>
            </a:r>
          </a:p>
        </p:txBody>
      </p:sp>
    </p:spTree>
    <p:extLst>
      <p:ext uri="{BB962C8B-B14F-4D97-AF65-F5344CB8AC3E}">
        <p14:creationId xmlns:p14="http://schemas.microsoft.com/office/powerpoint/2010/main" val="131843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173620" y="2404189"/>
            <a:ext cx="8831484"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And not only this, but also we ourselves, having the first fruits of the Spirit, even we ourselves groan within ourselves, waiting eagerly for our adoption as sons, the redemption of our body.</a:t>
            </a:r>
            <a:r>
              <a:rPr lang="en-US" sz="3200" b="1" i="1" dirty="0" smtClean="0"/>
              <a:t>”</a:t>
            </a:r>
          </a:p>
          <a:p>
            <a:pPr marL="125413" indent="-125413" algn="ctr">
              <a:buFont typeface="Wingdings 2" charset="2"/>
              <a:buNone/>
            </a:pPr>
            <a:r>
              <a:rPr lang="en-US" sz="4000" b="1" dirty="0" smtClean="0">
                <a:solidFill>
                  <a:schemeClr val="tx2"/>
                </a:solidFill>
              </a:rPr>
              <a:t>Chapter 8</a:t>
            </a:r>
          </a:p>
        </p:txBody>
      </p:sp>
    </p:spTree>
    <p:extLst>
      <p:ext uri="{BB962C8B-B14F-4D97-AF65-F5344CB8AC3E}">
        <p14:creationId xmlns:p14="http://schemas.microsoft.com/office/powerpoint/2010/main" val="138030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Font typeface="Wingdings 2" charset="2"/>
              <a:buNone/>
            </a:pPr>
            <a:r>
              <a:rPr lang="en-US" sz="3200" b="1" i="1" dirty="0" smtClean="0"/>
              <a:t>“For if by the transgression of the one, death reigned through the one, much more those who receive the abundance of grace</a:t>
            </a:r>
            <a:r>
              <a:rPr lang="mr-IN" sz="3200" b="1" i="1" dirty="0" smtClean="0"/>
              <a:t>…</a:t>
            </a:r>
            <a:r>
              <a:rPr lang="en-US" sz="3200" b="1" i="1" dirty="0" smtClean="0"/>
              <a:t>will reign in life”</a:t>
            </a:r>
          </a:p>
          <a:p>
            <a:pPr marL="125413" indent="-125413" algn="ctr">
              <a:buFont typeface="Wingdings 2" charset="2"/>
              <a:buNone/>
            </a:pPr>
            <a:r>
              <a:rPr lang="en-US" sz="4000" b="1" dirty="0" smtClean="0">
                <a:solidFill>
                  <a:schemeClr val="tx2"/>
                </a:solidFill>
              </a:rPr>
              <a:t>Chapter 5</a:t>
            </a:r>
          </a:p>
        </p:txBody>
      </p:sp>
    </p:spTree>
    <p:extLst>
      <p:ext uri="{BB962C8B-B14F-4D97-AF65-F5344CB8AC3E}">
        <p14:creationId xmlns:p14="http://schemas.microsoft.com/office/powerpoint/2010/main" val="120401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Romans all about?</a:t>
            </a:r>
            <a:endParaRPr lang="en-US" dirty="0"/>
          </a:p>
        </p:txBody>
      </p:sp>
      <p:sp>
        <p:nvSpPr>
          <p:cNvPr id="4" name="Rectangle 3"/>
          <p:cNvSpPr/>
          <p:nvPr/>
        </p:nvSpPr>
        <p:spPr>
          <a:xfrm>
            <a:off x="474561" y="2314933"/>
            <a:ext cx="4965540" cy="20255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Doctrine</a:t>
            </a:r>
          </a:p>
          <a:p>
            <a:pPr algn="ctr"/>
            <a:r>
              <a:rPr lang="en-US" sz="4400" dirty="0" err="1" smtClean="0"/>
              <a:t>ch.</a:t>
            </a:r>
            <a:r>
              <a:rPr lang="en-US" sz="4400" dirty="0" smtClean="0"/>
              <a:t> 1-11</a:t>
            </a:r>
            <a:endParaRPr lang="en-US" sz="4400" dirty="0"/>
          </a:p>
        </p:txBody>
      </p:sp>
      <p:sp>
        <p:nvSpPr>
          <p:cNvPr id="5" name="Rectangle 4"/>
          <p:cNvSpPr/>
          <p:nvPr/>
        </p:nvSpPr>
        <p:spPr>
          <a:xfrm>
            <a:off x="5567422" y="2314933"/>
            <a:ext cx="3080794" cy="2025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bg1"/>
                </a:solidFill>
              </a:rPr>
              <a:t>Practice</a:t>
            </a:r>
          </a:p>
          <a:p>
            <a:pPr algn="ctr"/>
            <a:r>
              <a:rPr lang="en-US" sz="4400" dirty="0" err="1" smtClean="0">
                <a:solidFill>
                  <a:schemeClr val="bg1"/>
                </a:solidFill>
              </a:rPr>
              <a:t>ch.</a:t>
            </a:r>
            <a:r>
              <a:rPr lang="en-US" sz="4400" dirty="0" smtClean="0">
                <a:solidFill>
                  <a:schemeClr val="bg1"/>
                </a:solidFill>
              </a:rPr>
              <a:t> 12-16</a:t>
            </a:r>
            <a:endParaRPr lang="en-US" sz="4400" dirty="0">
              <a:solidFill>
                <a:schemeClr val="bg1"/>
              </a:solidFill>
            </a:endParaRPr>
          </a:p>
        </p:txBody>
      </p:sp>
      <p:sp>
        <p:nvSpPr>
          <p:cNvPr id="9" name="Right Arrow 8"/>
          <p:cNvSpPr/>
          <p:nvPr/>
        </p:nvSpPr>
        <p:spPr>
          <a:xfrm>
            <a:off x="4421529" y="3809440"/>
            <a:ext cx="1689904" cy="682906"/>
          </a:xfrm>
          <a:prstGeom prst="rightArrow">
            <a:avLst/>
          </a:pr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474561" y="4456250"/>
            <a:ext cx="4965540" cy="2320725"/>
          </a:xfrm>
        </p:spPr>
        <p:txBody>
          <a:bodyPr anchor="t">
            <a:noAutofit/>
          </a:bodyPr>
          <a:lstStyle/>
          <a:p>
            <a:pPr marL="125413" indent="-125413">
              <a:spcBef>
                <a:spcPts val="0"/>
              </a:spcBef>
              <a:spcAft>
                <a:spcPts val="0"/>
              </a:spcAft>
              <a:buNone/>
            </a:pPr>
            <a:r>
              <a:rPr lang="en-US" sz="2400" b="1" dirty="0" smtClean="0"/>
              <a:t> Chapters 1-4: </a:t>
            </a:r>
            <a:r>
              <a:rPr lang="en-US" sz="2400" dirty="0" smtClean="0"/>
              <a:t>The gospel </a:t>
            </a:r>
            <a:r>
              <a:rPr lang="en-US" sz="2400" i="1" dirty="0" smtClean="0"/>
              <a:t>reveals God’s righteousness</a:t>
            </a:r>
            <a:r>
              <a:rPr lang="en-US" sz="2400" dirty="0" smtClean="0"/>
              <a:t>.</a:t>
            </a:r>
          </a:p>
          <a:p>
            <a:pPr marL="125413" indent="-125413">
              <a:spcBef>
                <a:spcPts val="0"/>
              </a:spcBef>
              <a:spcAft>
                <a:spcPts val="0"/>
              </a:spcAft>
              <a:buNone/>
            </a:pPr>
            <a:r>
              <a:rPr lang="en-US" sz="2400" b="1" dirty="0" smtClean="0"/>
              <a:t> Chapters 5-8: </a:t>
            </a:r>
            <a:r>
              <a:rPr lang="en-US" sz="2400" dirty="0" smtClean="0"/>
              <a:t>The gospel </a:t>
            </a:r>
            <a:r>
              <a:rPr lang="en-US" sz="2400" i="1" dirty="0" smtClean="0"/>
              <a:t>creates a new humanity</a:t>
            </a:r>
            <a:r>
              <a:rPr lang="en-US" sz="2400" dirty="0" smtClean="0"/>
              <a:t>.</a:t>
            </a:r>
          </a:p>
          <a:p>
            <a:pPr marL="125413" indent="-125413">
              <a:spcBef>
                <a:spcPts val="0"/>
              </a:spcBef>
              <a:spcAft>
                <a:spcPts val="0"/>
              </a:spcAft>
              <a:buNone/>
            </a:pPr>
            <a:r>
              <a:rPr lang="en-US" sz="2400" b="1" dirty="0" smtClean="0"/>
              <a:t> Chapters 9-11: </a:t>
            </a:r>
            <a:r>
              <a:rPr lang="en-US" sz="2400" dirty="0" smtClean="0"/>
              <a:t>The gospel </a:t>
            </a:r>
            <a:r>
              <a:rPr lang="en-US" sz="2400" i="1" dirty="0" smtClean="0"/>
              <a:t>fulfills the promises to Israel</a:t>
            </a:r>
            <a:r>
              <a:rPr lang="en-US" sz="2400" dirty="0" smtClean="0"/>
              <a:t>.</a:t>
            </a:r>
          </a:p>
        </p:txBody>
      </p:sp>
    </p:spTree>
    <p:extLst>
      <p:ext uri="{BB962C8B-B14F-4D97-AF65-F5344CB8AC3E}">
        <p14:creationId xmlns:p14="http://schemas.microsoft.com/office/powerpoint/2010/main" val="200540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Paul Addresses in Romans 9-11</a:t>
            </a:r>
            <a:endParaRPr lang="en-US" dirty="0"/>
          </a:p>
        </p:txBody>
      </p:sp>
      <p:sp>
        <p:nvSpPr>
          <p:cNvPr id="3" name="Content Placeholder 2"/>
          <p:cNvSpPr>
            <a:spLocks noGrp="1"/>
          </p:cNvSpPr>
          <p:nvPr>
            <p:ph idx="1"/>
          </p:nvPr>
        </p:nvSpPr>
        <p:spPr>
          <a:xfrm>
            <a:off x="405114" y="3796497"/>
            <a:ext cx="8124851" cy="2801074"/>
          </a:xfrm>
        </p:spPr>
        <p:txBody>
          <a:bodyPr anchor="t">
            <a:normAutofit/>
          </a:bodyPr>
          <a:lstStyle/>
          <a:p>
            <a:pPr marL="460375" indent="-460375"/>
            <a:r>
              <a:rPr lang="en-US" sz="3200" dirty="0" smtClean="0"/>
              <a:t>Is God breaking his promises to Israel?</a:t>
            </a:r>
          </a:p>
          <a:p>
            <a:pPr marL="460375" indent="-460375"/>
            <a:r>
              <a:rPr lang="en-US" sz="3200" dirty="0" smtClean="0"/>
              <a:t>Why have the Jews fallen?</a:t>
            </a:r>
          </a:p>
          <a:p>
            <a:pPr marL="460375" indent="-460375"/>
            <a:r>
              <a:rPr lang="en-US" sz="3200" dirty="0" smtClean="0"/>
              <a:t>Is there any hope for the Jews?</a:t>
            </a:r>
          </a:p>
          <a:p>
            <a:pPr marL="460375" indent="-460375"/>
            <a:r>
              <a:rPr lang="en-US" sz="3200" dirty="0" smtClean="0"/>
              <a:t>How should Gentiles view their place?</a:t>
            </a:r>
            <a:endParaRPr lang="en-US" sz="3200" dirty="0"/>
          </a:p>
        </p:txBody>
      </p:sp>
      <p:sp>
        <p:nvSpPr>
          <p:cNvPr id="4" name="Rectangle 3"/>
          <p:cNvSpPr/>
          <p:nvPr/>
        </p:nvSpPr>
        <p:spPr>
          <a:xfrm>
            <a:off x="1314077" y="2453827"/>
            <a:ext cx="6515844" cy="11921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Reality: Most Jews have rejected Jesus as the Messiah. </a:t>
            </a:r>
            <a:endParaRPr lang="en-US" sz="3200" dirty="0">
              <a:solidFill>
                <a:schemeClr val="bg1"/>
              </a:solidFill>
            </a:endParaRPr>
          </a:p>
        </p:txBody>
      </p:sp>
    </p:spTree>
    <p:extLst>
      <p:ext uri="{BB962C8B-B14F-4D97-AF65-F5344CB8AC3E}">
        <p14:creationId xmlns:p14="http://schemas.microsoft.com/office/powerpoint/2010/main" val="68976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200" b="1" i="1" dirty="0" smtClean="0"/>
              <a:t>“</a:t>
            </a:r>
            <a:r>
              <a:rPr lang="en-US" sz="3200" b="1" i="1" dirty="0"/>
              <a:t>For there is no distinction between Jew and Greek; for the same Lord is Lord of all, abounding in riches for all who call on </a:t>
            </a:r>
            <a:r>
              <a:rPr lang="en-US" sz="3200" b="1" i="1" dirty="0" smtClean="0"/>
              <a:t>Him</a:t>
            </a:r>
            <a:r>
              <a:rPr lang="mr-IN" sz="3200" b="1" i="1" dirty="0" smtClean="0"/>
              <a:t>…</a:t>
            </a:r>
            <a:r>
              <a:rPr lang="en-US" sz="3200" b="1" i="1" dirty="0" smtClean="0"/>
              <a:t>”</a:t>
            </a:r>
          </a:p>
          <a:p>
            <a:pPr marL="125413" indent="-125413" algn="ctr">
              <a:buFont typeface="Wingdings 2" charset="2"/>
              <a:buNone/>
            </a:pPr>
            <a:r>
              <a:rPr lang="en-US" sz="4000" b="1" dirty="0" smtClean="0">
                <a:solidFill>
                  <a:schemeClr val="tx2"/>
                </a:solidFill>
              </a:rPr>
              <a:t>Chapter 10</a:t>
            </a:r>
          </a:p>
        </p:txBody>
      </p:sp>
    </p:spTree>
    <p:extLst>
      <p:ext uri="{BB962C8B-B14F-4D97-AF65-F5344CB8AC3E}">
        <p14:creationId xmlns:p14="http://schemas.microsoft.com/office/powerpoint/2010/main" val="81333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smtClean="0"/>
              <a:t>“</a:t>
            </a:r>
            <a:r>
              <a:rPr lang="en-US" sz="3600" b="1" dirty="0" smtClean="0"/>
              <a:t>But it </a:t>
            </a:r>
            <a:r>
              <a:rPr lang="en-US" sz="3600" b="1" dirty="0"/>
              <a:t>is not as though the word of God has failed. For they are not all Israel who are descended from Israel.</a:t>
            </a:r>
            <a:r>
              <a:rPr lang="en-US" sz="3600" b="1" i="1" dirty="0" smtClean="0"/>
              <a:t>”</a:t>
            </a:r>
          </a:p>
          <a:p>
            <a:pPr marL="125413" indent="-125413" algn="ctr">
              <a:buFont typeface="Wingdings 2" charset="2"/>
              <a:buNone/>
            </a:pPr>
            <a:r>
              <a:rPr lang="en-US" sz="4000" b="1" dirty="0" smtClean="0">
                <a:solidFill>
                  <a:schemeClr val="tx2"/>
                </a:solidFill>
              </a:rPr>
              <a:t>Chapter 9</a:t>
            </a:r>
          </a:p>
        </p:txBody>
      </p:sp>
    </p:spTree>
    <p:extLst>
      <p:ext uri="{BB962C8B-B14F-4D97-AF65-F5344CB8AC3E}">
        <p14:creationId xmlns:p14="http://schemas.microsoft.com/office/powerpoint/2010/main" val="9791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smtClean="0"/>
              <a:t>A partial</a:t>
            </a:r>
            <a:r>
              <a:rPr lang="en-US" sz="3600" b="1" i="1" dirty="0"/>
              <a:t> hardening has happened to Israel until the fullness of the Gentiles has come in; and so all Israel will be saved</a:t>
            </a:r>
            <a:r>
              <a:rPr lang="en-US" sz="3600" b="1" i="1" dirty="0" smtClean="0"/>
              <a:t>.</a:t>
            </a:r>
          </a:p>
          <a:p>
            <a:pPr marL="125413" indent="-125413" algn="ctr">
              <a:spcBef>
                <a:spcPts val="0"/>
              </a:spcBef>
              <a:spcAft>
                <a:spcPts val="2250"/>
              </a:spcAft>
              <a:buNone/>
            </a:pPr>
            <a:r>
              <a:rPr lang="en-US" sz="3600" dirty="0" smtClean="0"/>
              <a:t> </a:t>
            </a:r>
            <a:r>
              <a:rPr lang="en-US" sz="4000" b="1" dirty="0" smtClean="0">
                <a:solidFill>
                  <a:schemeClr val="tx2"/>
                </a:solidFill>
              </a:rPr>
              <a:t>Chapter 11</a:t>
            </a:r>
          </a:p>
        </p:txBody>
      </p:sp>
    </p:spTree>
    <p:extLst>
      <p:ext uri="{BB962C8B-B14F-4D97-AF65-F5344CB8AC3E}">
        <p14:creationId xmlns:p14="http://schemas.microsoft.com/office/powerpoint/2010/main" val="105634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Quiz Answers</a:t>
            </a:r>
            <a:endParaRPr lang="en-US" dirty="0"/>
          </a:p>
        </p:txBody>
      </p:sp>
      <p:sp>
        <p:nvSpPr>
          <p:cNvPr id="4" name="Content Placeholder 2"/>
          <p:cNvSpPr txBox="1">
            <a:spLocks/>
          </p:cNvSpPr>
          <p:nvPr/>
        </p:nvSpPr>
        <p:spPr>
          <a:xfrm>
            <a:off x="607499" y="2404189"/>
            <a:ext cx="7928999" cy="4092864"/>
          </a:xfrm>
          <a:prstGeom prst="rect">
            <a:avLst/>
          </a:prstGeom>
        </p:spPr>
        <p:txBody>
          <a:bodyPr anchor="t">
            <a:noAutofit/>
          </a:bodyPr>
          <a:lst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a:lstStyle>
          <a:p>
            <a:pPr marL="125413" indent="-125413" algn="ctr">
              <a:spcAft>
                <a:spcPts val="1050"/>
              </a:spcAft>
              <a:buFont typeface="Wingdings 2" charset="2"/>
              <a:buNone/>
            </a:pPr>
            <a:r>
              <a:rPr lang="en-US" sz="3600" b="1" dirty="0" smtClean="0"/>
              <a:t>Where is it? </a:t>
            </a:r>
          </a:p>
          <a:p>
            <a:pPr marL="125413" indent="-125413" algn="ctr">
              <a:spcBef>
                <a:spcPts val="0"/>
              </a:spcBef>
              <a:spcAft>
                <a:spcPts val="2250"/>
              </a:spcAft>
              <a:buNone/>
            </a:pPr>
            <a:r>
              <a:rPr lang="en-US" sz="3600" b="1" i="1" dirty="0"/>
              <a:t>For Christ is the end of the law for righteousness to everyone who believes.</a:t>
            </a:r>
            <a:endParaRPr lang="en-US" sz="3600" b="1" i="1" dirty="0" smtClean="0"/>
          </a:p>
          <a:p>
            <a:pPr marL="125413" indent="-125413" algn="ctr">
              <a:buFont typeface="Wingdings 2" charset="2"/>
              <a:buNone/>
            </a:pPr>
            <a:r>
              <a:rPr lang="en-US" sz="4000" b="1" dirty="0" smtClean="0">
                <a:solidFill>
                  <a:schemeClr val="tx2"/>
                </a:solidFill>
              </a:rPr>
              <a:t>Chapter 10</a:t>
            </a:r>
          </a:p>
        </p:txBody>
      </p:sp>
    </p:spTree>
    <p:extLst>
      <p:ext uri="{BB962C8B-B14F-4D97-AF65-F5344CB8AC3E}">
        <p14:creationId xmlns:p14="http://schemas.microsoft.com/office/powerpoint/2010/main" val="38700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studying Romans</a:t>
            </a:r>
            <a:endParaRPr lang="en-US" dirty="0"/>
          </a:p>
        </p:txBody>
      </p:sp>
      <p:sp>
        <p:nvSpPr>
          <p:cNvPr id="3" name="Content Placeholder 2"/>
          <p:cNvSpPr>
            <a:spLocks noGrp="1"/>
          </p:cNvSpPr>
          <p:nvPr>
            <p:ph idx="1"/>
          </p:nvPr>
        </p:nvSpPr>
        <p:spPr>
          <a:xfrm>
            <a:off x="237282" y="2152837"/>
            <a:ext cx="8669437" cy="4491029"/>
          </a:xfrm>
        </p:spPr>
        <p:txBody>
          <a:bodyPr>
            <a:noAutofit/>
          </a:bodyPr>
          <a:lstStyle/>
          <a:p>
            <a:r>
              <a:rPr lang="en-US" sz="2800" b="1" dirty="0" smtClean="0"/>
              <a:t>To </a:t>
            </a:r>
            <a:r>
              <a:rPr lang="en-US" sz="2800" b="1" dirty="0"/>
              <a:t>rejoice </a:t>
            </a:r>
            <a:r>
              <a:rPr lang="en-US" sz="2800" dirty="0"/>
              <a:t>in the brilliant plan of God—revealed in Scripture—to unite all peoples in Christ. </a:t>
            </a:r>
            <a:endParaRPr lang="en-US" sz="2800" dirty="0" smtClean="0"/>
          </a:p>
          <a:p>
            <a:r>
              <a:rPr lang="en-US" sz="2800" b="1" dirty="0" smtClean="0"/>
              <a:t>To </a:t>
            </a:r>
            <a:r>
              <a:rPr lang="en-US" sz="2800" b="1" dirty="0"/>
              <a:t>love </a:t>
            </a:r>
            <a:r>
              <a:rPr lang="en-US" sz="2800" dirty="0"/>
              <a:t>one another as brothers and sisters in spite of our differences.  </a:t>
            </a:r>
            <a:endParaRPr lang="en-US" sz="2800" dirty="0" smtClean="0"/>
          </a:p>
          <a:p>
            <a:r>
              <a:rPr lang="en-US" sz="2800" b="1" dirty="0" smtClean="0"/>
              <a:t>To </a:t>
            </a:r>
            <a:r>
              <a:rPr lang="en-US" sz="2800" b="1" dirty="0"/>
              <a:t>understand </a:t>
            </a:r>
            <a:r>
              <a:rPr lang="en-US" sz="2800" dirty="0"/>
              <a:t>the gospel and its power to save everyone who trusts in Jesus. </a:t>
            </a:r>
            <a:endParaRPr lang="en-US" sz="2800" dirty="0" smtClean="0"/>
          </a:p>
          <a:p>
            <a:r>
              <a:rPr lang="en-US" sz="2800" b="1" dirty="0" smtClean="0"/>
              <a:t>To </a:t>
            </a:r>
            <a:r>
              <a:rPr lang="en-US" sz="2800" b="1" dirty="0"/>
              <a:t>grow </a:t>
            </a:r>
            <a:r>
              <a:rPr lang="en-US" sz="2800" dirty="0"/>
              <a:t>in the obedience of faith regardless of the opposition we face here and now.</a:t>
            </a:r>
          </a:p>
        </p:txBody>
      </p:sp>
    </p:spTree>
    <p:extLst>
      <p:ext uri="{BB962C8B-B14F-4D97-AF65-F5344CB8AC3E}">
        <p14:creationId xmlns:p14="http://schemas.microsoft.com/office/powerpoint/2010/main" val="3223778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Book of Romans</a:t>
            </a:r>
            <a:endParaRPr lang="en-US" dirty="0"/>
          </a:p>
        </p:txBody>
      </p:sp>
      <p:sp>
        <p:nvSpPr>
          <p:cNvPr id="3" name="Content Placeholder 2"/>
          <p:cNvSpPr>
            <a:spLocks noGrp="1"/>
          </p:cNvSpPr>
          <p:nvPr>
            <p:ph idx="1"/>
          </p:nvPr>
        </p:nvSpPr>
        <p:spPr>
          <a:xfrm>
            <a:off x="1497990" y="2155639"/>
            <a:ext cx="6148020" cy="4570625"/>
          </a:xfrm>
        </p:spPr>
        <p:txBody>
          <a:bodyPr anchor="t">
            <a:noAutofit/>
          </a:bodyPr>
          <a:lstStyle/>
          <a:p>
            <a:pPr marL="125413" indent="-125413">
              <a:buNone/>
            </a:pPr>
            <a:r>
              <a:rPr lang="en-US" sz="3200" b="1" dirty="0" smtClean="0"/>
              <a:t> Chapters 1-4: </a:t>
            </a:r>
            <a:r>
              <a:rPr lang="en-US" sz="3200" dirty="0" smtClean="0"/>
              <a:t>The gospel </a:t>
            </a:r>
            <a:r>
              <a:rPr lang="en-US" sz="3200" i="1" dirty="0" smtClean="0"/>
              <a:t>reveals God’s righteousness</a:t>
            </a:r>
            <a:r>
              <a:rPr lang="en-US" sz="3200" dirty="0" smtClean="0"/>
              <a:t>.</a:t>
            </a:r>
          </a:p>
          <a:p>
            <a:pPr marL="125413" indent="-125413">
              <a:buNone/>
            </a:pPr>
            <a:r>
              <a:rPr lang="en-US" sz="3200" b="1" dirty="0" smtClean="0"/>
              <a:t> Chapters 5-8: </a:t>
            </a:r>
            <a:r>
              <a:rPr lang="en-US" sz="3200" dirty="0" smtClean="0"/>
              <a:t>The gospel </a:t>
            </a:r>
            <a:r>
              <a:rPr lang="en-US" sz="3200" i="1" dirty="0" smtClean="0"/>
              <a:t>creates a new humanity</a:t>
            </a:r>
            <a:r>
              <a:rPr lang="en-US" sz="3200" dirty="0" smtClean="0"/>
              <a:t>.</a:t>
            </a:r>
          </a:p>
          <a:p>
            <a:pPr marL="125413" indent="-125413">
              <a:buNone/>
            </a:pPr>
            <a:r>
              <a:rPr lang="en-US" sz="3200" b="1" dirty="0" smtClean="0"/>
              <a:t> Chapters 9-11: </a:t>
            </a:r>
            <a:r>
              <a:rPr lang="en-US" sz="3200" dirty="0" smtClean="0"/>
              <a:t>The gospel </a:t>
            </a:r>
            <a:r>
              <a:rPr lang="en-US" sz="3200" i="1" dirty="0" smtClean="0"/>
              <a:t>fulfills the promises to Israel</a:t>
            </a:r>
            <a:r>
              <a:rPr lang="en-US" sz="3200" dirty="0" smtClean="0"/>
              <a:t>.</a:t>
            </a:r>
          </a:p>
          <a:p>
            <a:pPr marL="125413" indent="-125413">
              <a:buNone/>
            </a:pPr>
            <a:r>
              <a:rPr lang="en-US" sz="3200" b="1" dirty="0" smtClean="0"/>
              <a:t> Chapters 12-16: </a:t>
            </a:r>
            <a:r>
              <a:rPr lang="en-US" sz="3200" dirty="0" smtClean="0"/>
              <a:t>The gospel </a:t>
            </a:r>
            <a:r>
              <a:rPr lang="en-US" sz="3200" i="1" dirty="0" smtClean="0"/>
              <a:t>unifies the church</a:t>
            </a:r>
            <a:r>
              <a:rPr lang="en-US" sz="3200" dirty="0" smtClean="0"/>
              <a:t>.</a:t>
            </a:r>
            <a:endParaRPr lang="en-US" sz="3200" dirty="0"/>
          </a:p>
        </p:txBody>
      </p:sp>
    </p:spTree>
    <p:extLst>
      <p:ext uri="{BB962C8B-B14F-4D97-AF65-F5344CB8AC3E}">
        <p14:creationId xmlns:p14="http://schemas.microsoft.com/office/powerpoint/2010/main" val="480673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Romans </a:t>
            </a:r>
            <a:r>
              <a:rPr lang="en-US" dirty="0" smtClean="0"/>
              <a:t>11:11-36</a:t>
            </a:r>
            <a:endParaRPr lang="en-US" dirty="0"/>
          </a:p>
        </p:txBody>
      </p:sp>
      <p:sp>
        <p:nvSpPr>
          <p:cNvPr id="3" name="Content Placeholder 2"/>
          <p:cNvSpPr>
            <a:spLocks noGrp="1"/>
          </p:cNvSpPr>
          <p:nvPr>
            <p:ph idx="1"/>
          </p:nvPr>
        </p:nvSpPr>
        <p:spPr>
          <a:xfrm>
            <a:off x="957971" y="2407533"/>
            <a:ext cx="7228059" cy="3900669"/>
          </a:xfrm>
        </p:spPr>
        <p:txBody>
          <a:bodyPr anchor="t">
            <a:noAutofit/>
          </a:bodyPr>
          <a:lstStyle/>
          <a:p>
            <a:pPr marL="0" indent="0" algn="ctr">
              <a:spcBef>
                <a:spcPts val="0"/>
              </a:spcBef>
              <a:spcAft>
                <a:spcPts val="1200"/>
              </a:spcAft>
              <a:buNone/>
            </a:pPr>
            <a:r>
              <a:rPr lang="en-US" sz="3600" b="1" u="sng" dirty="0" smtClean="0"/>
              <a:t>As we read, ask</a:t>
            </a:r>
            <a:r>
              <a:rPr lang="en-US" sz="3600" b="1" dirty="0" smtClean="0"/>
              <a:t>: </a:t>
            </a:r>
          </a:p>
          <a:p>
            <a:pPr marL="0" indent="0" algn="ctr">
              <a:spcBef>
                <a:spcPts val="0"/>
              </a:spcBef>
              <a:spcAft>
                <a:spcPts val="1200"/>
              </a:spcAft>
              <a:buNone/>
            </a:pPr>
            <a:r>
              <a:rPr lang="en-US" sz="3600" dirty="0" smtClean="0"/>
              <a:t>Who is Paul addressing (“you”)?</a:t>
            </a:r>
          </a:p>
          <a:p>
            <a:pPr marL="0" indent="0" algn="ctr">
              <a:spcBef>
                <a:spcPts val="0"/>
              </a:spcBef>
              <a:spcAft>
                <a:spcPts val="1200"/>
              </a:spcAft>
              <a:buNone/>
            </a:pPr>
            <a:r>
              <a:rPr lang="en-US" sz="3600" dirty="0" smtClean="0"/>
              <a:t>What one verse contains his main message?</a:t>
            </a:r>
            <a:endParaRPr lang="en-US" sz="3600" dirty="0" smtClean="0"/>
          </a:p>
        </p:txBody>
      </p:sp>
    </p:spTree>
    <p:extLst>
      <p:ext uri="{BB962C8B-B14F-4D97-AF65-F5344CB8AC3E}">
        <p14:creationId xmlns:p14="http://schemas.microsoft.com/office/powerpoint/2010/main" val="186947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139" y="424039"/>
            <a:ext cx="7983723" cy="970450"/>
          </a:xfrm>
        </p:spPr>
        <p:txBody>
          <a:bodyPr/>
          <a:lstStyle/>
          <a:p>
            <a:r>
              <a:rPr lang="en-US" dirty="0" smtClean="0"/>
              <a:t>Rejection &amp; Jealousy (Romans 11:11-16)</a:t>
            </a:r>
            <a:endParaRPr lang="en-US" dirty="0"/>
          </a:p>
        </p:txBody>
      </p:sp>
      <p:sp>
        <p:nvSpPr>
          <p:cNvPr id="3" name="Content Placeholder 2"/>
          <p:cNvSpPr>
            <a:spLocks noGrp="1"/>
          </p:cNvSpPr>
          <p:nvPr>
            <p:ph idx="1"/>
          </p:nvPr>
        </p:nvSpPr>
        <p:spPr>
          <a:xfrm>
            <a:off x="394864" y="2268638"/>
            <a:ext cx="8436619" cy="4398379"/>
          </a:xfrm>
        </p:spPr>
        <p:txBody>
          <a:bodyPr anchor="t">
            <a:noAutofit/>
          </a:bodyPr>
          <a:lstStyle/>
          <a:p>
            <a:pPr marL="460375" indent="-460375">
              <a:spcBef>
                <a:spcPts val="0"/>
              </a:spcBef>
              <a:spcAft>
                <a:spcPts val="0"/>
              </a:spcAft>
            </a:pPr>
            <a:r>
              <a:rPr lang="en-US" sz="3200" dirty="0" smtClean="0"/>
              <a:t>Is Jews’ rejection the end of the story?</a:t>
            </a:r>
          </a:p>
          <a:p>
            <a:pPr marL="760413" lvl="1" indent="-460375">
              <a:spcBef>
                <a:spcPts val="0"/>
              </a:spcBef>
              <a:spcAft>
                <a:spcPts val="0"/>
              </a:spcAft>
            </a:pPr>
            <a:r>
              <a:rPr lang="en-US" sz="3000" dirty="0" smtClean="0"/>
              <a:t>It brought salvation to the Gentiles</a:t>
            </a:r>
          </a:p>
          <a:p>
            <a:pPr marL="760413" lvl="1" indent="-460375">
              <a:spcBef>
                <a:spcPts val="0"/>
              </a:spcBef>
              <a:spcAft>
                <a:spcPts val="1200"/>
              </a:spcAft>
            </a:pPr>
            <a:r>
              <a:rPr lang="en-US" sz="3000" dirty="0" smtClean="0"/>
              <a:t>This provokes them to jealousy</a:t>
            </a:r>
          </a:p>
          <a:p>
            <a:pPr marL="460375" indent="-460375">
              <a:spcBef>
                <a:spcPts val="0"/>
              </a:spcBef>
              <a:spcAft>
                <a:spcPts val="0"/>
              </a:spcAft>
            </a:pPr>
            <a:r>
              <a:rPr lang="en-US" sz="3200" dirty="0" smtClean="0"/>
              <a:t>If Jews’ rejection blessed the Gentiles</a:t>
            </a:r>
            <a:r>
              <a:rPr lang="mr-IN" sz="3200" dirty="0" smtClean="0"/>
              <a:t>…</a:t>
            </a:r>
            <a:endParaRPr lang="en-US" sz="3200" dirty="0" smtClean="0"/>
          </a:p>
          <a:p>
            <a:pPr marL="760413" lvl="1" indent="-460375">
              <a:spcBef>
                <a:spcPts val="0"/>
              </a:spcBef>
              <a:spcAft>
                <a:spcPts val="0"/>
              </a:spcAft>
            </a:pPr>
            <a:r>
              <a:rPr lang="en-US" sz="3000" dirty="0" smtClean="0"/>
              <a:t>How much more if they came back!</a:t>
            </a:r>
          </a:p>
          <a:p>
            <a:pPr marL="760413" lvl="1" indent="-460375">
              <a:spcBef>
                <a:spcPts val="0"/>
              </a:spcBef>
              <a:spcAft>
                <a:spcPts val="0"/>
              </a:spcAft>
            </a:pPr>
            <a:r>
              <a:rPr lang="en-US" sz="3000" dirty="0" smtClean="0"/>
              <a:t>This is what Paul desires</a:t>
            </a:r>
          </a:p>
          <a:p>
            <a:pPr marL="760413" lvl="1" indent="-460375">
              <a:spcBef>
                <a:spcPts val="0"/>
              </a:spcBef>
              <a:spcAft>
                <a:spcPts val="0"/>
              </a:spcAft>
            </a:pPr>
            <a:r>
              <a:rPr lang="en-US" sz="3000" dirty="0"/>
              <a:t>K</a:t>
            </a:r>
            <a:r>
              <a:rPr lang="en-US" sz="3000" dirty="0" smtClean="0"/>
              <a:t>ingdom a holy tree, root &amp; branch</a:t>
            </a:r>
          </a:p>
          <a:p>
            <a:pPr marL="1060450" lvl="2" indent="-460375">
              <a:spcBef>
                <a:spcPts val="0"/>
              </a:spcBef>
              <a:spcAft>
                <a:spcPts val="0"/>
              </a:spcAft>
            </a:pPr>
            <a:r>
              <a:rPr lang="en-US" sz="2800" dirty="0" smtClean="0"/>
              <a:t>This is the image for 11:17-24</a:t>
            </a:r>
          </a:p>
        </p:txBody>
      </p:sp>
    </p:spTree>
    <p:extLst>
      <p:ext uri="{BB962C8B-B14F-4D97-AF65-F5344CB8AC3E}">
        <p14:creationId xmlns:p14="http://schemas.microsoft.com/office/powerpoint/2010/main" val="139545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Roots and Branches (Romans 11:17-24)</a:t>
            </a:r>
            <a:endParaRPr lang="en-US" dirty="0"/>
          </a:p>
        </p:txBody>
      </p:sp>
      <p:sp>
        <p:nvSpPr>
          <p:cNvPr id="3" name="Content Placeholder 2"/>
          <p:cNvSpPr>
            <a:spLocks noGrp="1"/>
          </p:cNvSpPr>
          <p:nvPr>
            <p:ph idx="1"/>
          </p:nvPr>
        </p:nvSpPr>
        <p:spPr>
          <a:xfrm>
            <a:off x="405114" y="2395959"/>
            <a:ext cx="8124851" cy="4201612"/>
          </a:xfrm>
        </p:spPr>
        <p:txBody>
          <a:bodyPr anchor="t">
            <a:normAutofit/>
          </a:bodyPr>
          <a:lstStyle/>
          <a:p>
            <a:pPr marL="460375" indent="-460375"/>
            <a:r>
              <a:rPr lang="en-US" sz="3200" dirty="0" smtClean="0"/>
              <a:t>What image is Paul describing? </a:t>
            </a:r>
          </a:p>
          <a:p>
            <a:pPr marL="460375" indent="-460375"/>
            <a:r>
              <a:rPr lang="en-US" sz="3200" dirty="0" smtClean="0"/>
              <a:t>Identify the parts of the image and their corollary. </a:t>
            </a:r>
          </a:p>
          <a:p>
            <a:pPr marL="460375" indent="-460375"/>
            <a:r>
              <a:rPr lang="en-US" sz="3200" dirty="0" smtClean="0"/>
              <a:t>What lessons is Paul wanting to get across to the people involved?</a:t>
            </a:r>
            <a:endParaRPr lang="en-US" sz="3200" dirty="0"/>
          </a:p>
        </p:txBody>
      </p:sp>
      <p:sp>
        <p:nvSpPr>
          <p:cNvPr id="5" name="TextBox 4"/>
          <p:cNvSpPr txBox="1"/>
          <p:nvPr/>
        </p:nvSpPr>
        <p:spPr>
          <a:xfrm>
            <a:off x="1423686" y="5497975"/>
            <a:ext cx="6296628" cy="1077218"/>
          </a:xfrm>
          <a:prstGeom prst="rect">
            <a:avLst/>
          </a:prstGeom>
          <a:noFill/>
          <a:ln w="28575">
            <a:solidFill>
              <a:schemeClr val="tx2"/>
            </a:solidFill>
          </a:ln>
        </p:spPr>
        <p:txBody>
          <a:bodyPr wrap="square" rtlCol="0">
            <a:spAutoFit/>
          </a:bodyPr>
          <a:lstStyle/>
          <a:p>
            <a:pPr algn="ctr"/>
            <a:r>
              <a:rPr lang="en-US" sz="3200" dirty="0" smtClean="0">
                <a:solidFill>
                  <a:schemeClr val="tx2"/>
                </a:solidFill>
              </a:rPr>
              <a:t>Discuss these questions with </a:t>
            </a:r>
            <a:r>
              <a:rPr lang="en-US" sz="3200" smtClean="0">
                <a:solidFill>
                  <a:schemeClr val="tx2"/>
                </a:solidFill>
              </a:rPr>
              <a:t>a neighbor for a few minutes.</a:t>
            </a:r>
            <a:endParaRPr lang="en-US" sz="3200">
              <a:solidFill>
                <a:schemeClr val="tx2"/>
              </a:solidFill>
            </a:endParaRPr>
          </a:p>
        </p:txBody>
      </p:sp>
    </p:spTree>
    <p:extLst>
      <p:ext uri="{BB962C8B-B14F-4D97-AF65-F5344CB8AC3E}">
        <p14:creationId xmlns:p14="http://schemas.microsoft.com/office/powerpoint/2010/main" val="92554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Israel Saved </a:t>
            </a:r>
            <a:r>
              <a:rPr lang="en-US" dirty="0" smtClean="0"/>
              <a:t>(Romans 11:25-32)</a:t>
            </a:r>
            <a:endParaRPr lang="en-US" dirty="0"/>
          </a:p>
        </p:txBody>
      </p:sp>
      <p:sp>
        <p:nvSpPr>
          <p:cNvPr id="3" name="Content Placeholder 2"/>
          <p:cNvSpPr>
            <a:spLocks noGrp="1"/>
          </p:cNvSpPr>
          <p:nvPr>
            <p:ph idx="1"/>
          </p:nvPr>
        </p:nvSpPr>
        <p:spPr>
          <a:xfrm>
            <a:off x="405114" y="2395959"/>
            <a:ext cx="8124851" cy="4201612"/>
          </a:xfrm>
        </p:spPr>
        <p:txBody>
          <a:bodyPr anchor="t">
            <a:normAutofit/>
          </a:bodyPr>
          <a:lstStyle/>
          <a:p>
            <a:pPr marL="460375" indent="-460375"/>
            <a:r>
              <a:rPr lang="en-US" sz="3200" dirty="0" smtClean="0"/>
              <a:t>This is the mystery:</a:t>
            </a:r>
          </a:p>
          <a:p>
            <a:pPr marL="760413" lvl="1" indent="-460375"/>
            <a:r>
              <a:rPr lang="en-US" sz="3050" dirty="0" smtClean="0"/>
              <a:t>Partial hardening of ethnic Israel</a:t>
            </a:r>
          </a:p>
          <a:p>
            <a:pPr marL="760413" lvl="1" indent="-460375"/>
            <a:r>
              <a:rPr lang="en-US" sz="3050" dirty="0" smtClean="0"/>
              <a:t>Gentiles of faith come in</a:t>
            </a:r>
          </a:p>
          <a:p>
            <a:pPr marL="760413" lvl="1" indent="-460375"/>
            <a:r>
              <a:rPr lang="en-US" sz="3050" dirty="0" smtClean="0"/>
              <a:t>Result: All (true) Israel is saved (9:6)</a:t>
            </a:r>
            <a:endParaRPr lang="en-US" sz="3200" dirty="0"/>
          </a:p>
        </p:txBody>
      </p:sp>
      <p:sp>
        <p:nvSpPr>
          <p:cNvPr id="4" name="Rectangle 3"/>
          <p:cNvSpPr/>
          <p:nvPr/>
        </p:nvSpPr>
        <p:spPr>
          <a:xfrm>
            <a:off x="1314077" y="5150728"/>
            <a:ext cx="6515844" cy="11921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Lesson for Gentiles:</a:t>
            </a:r>
          </a:p>
          <a:p>
            <a:pPr algn="ctr"/>
            <a:r>
              <a:rPr lang="en-US" sz="3200" b="1" dirty="0" smtClean="0">
                <a:solidFill>
                  <a:schemeClr val="tx1"/>
                </a:solidFill>
              </a:rPr>
              <a:t>Don’t get full of yourself.</a:t>
            </a:r>
            <a:endParaRPr lang="en-US" sz="3200" dirty="0">
              <a:solidFill>
                <a:schemeClr val="tx1"/>
              </a:solidFill>
            </a:endParaRPr>
          </a:p>
        </p:txBody>
      </p:sp>
    </p:spTree>
    <p:extLst>
      <p:ext uri="{BB962C8B-B14F-4D97-AF65-F5344CB8AC3E}">
        <p14:creationId xmlns:p14="http://schemas.microsoft.com/office/powerpoint/2010/main" val="45184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21" y="787078"/>
            <a:ext cx="7882359" cy="5262979"/>
          </a:xfrm>
          <a:prstGeom prst="rect">
            <a:avLst/>
          </a:prstGeom>
          <a:noFill/>
        </p:spPr>
        <p:txBody>
          <a:bodyPr wrap="square" rtlCol="0">
            <a:spAutoFit/>
          </a:bodyPr>
          <a:lstStyle/>
          <a:p>
            <a:r>
              <a:rPr lang="en-US" sz="2800" dirty="0"/>
              <a:t>The </a:t>
            </a:r>
            <a:r>
              <a:rPr lang="en-US" sz="2800" cap="small" dirty="0"/>
              <a:t>Lord</a:t>
            </a:r>
            <a:r>
              <a:rPr lang="en-US" sz="2800" dirty="0"/>
              <a:t> saw it, and it displeased him</a:t>
            </a:r>
            <a:r>
              <a:rPr lang="en-US" sz="2800" dirty="0"/>
              <a:t/>
            </a:r>
            <a:br>
              <a:rPr lang="en-US" sz="2800" dirty="0"/>
            </a:br>
            <a:r>
              <a:rPr lang="en-US" sz="2800" dirty="0"/>
              <a:t>    that there was no justice.</a:t>
            </a:r>
            <a:r>
              <a:rPr lang="en-US" sz="2800" dirty="0"/>
              <a:t/>
            </a:r>
            <a:br>
              <a:rPr lang="en-US" sz="2800" dirty="0"/>
            </a:br>
            <a:r>
              <a:rPr lang="en-US" sz="2800" dirty="0"/>
              <a:t>He saw that there was no man,</a:t>
            </a:r>
            <a:r>
              <a:rPr lang="en-US" sz="2800" dirty="0"/>
              <a:t/>
            </a:r>
            <a:br>
              <a:rPr lang="en-US" sz="2800" dirty="0"/>
            </a:br>
            <a:r>
              <a:rPr lang="en-US" sz="2800" dirty="0"/>
              <a:t>    and wondered that there was no one to intercede;</a:t>
            </a:r>
            <a:r>
              <a:rPr lang="en-US" sz="2800" dirty="0"/>
              <a:t/>
            </a:r>
            <a:br>
              <a:rPr lang="en-US" sz="2800" dirty="0"/>
            </a:br>
            <a:r>
              <a:rPr lang="en-US" sz="2800" dirty="0"/>
              <a:t>then his own arm brought him salvation,</a:t>
            </a:r>
            <a:r>
              <a:rPr lang="en-US" sz="2800" dirty="0"/>
              <a:t/>
            </a:r>
            <a:br>
              <a:rPr lang="en-US" sz="2800" dirty="0"/>
            </a:br>
            <a:r>
              <a:rPr lang="en-US" sz="2800" dirty="0"/>
              <a:t>    and his righteousness upheld him.</a:t>
            </a:r>
            <a:r>
              <a:rPr lang="en-US" sz="2800" dirty="0"/>
              <a:t/>
            </a:r>
            <a:br>
              <a:rPr lang="en-US" sz="2800" dirty="0"/>
            </a:br>
            <a:r>
              <a:rPr lang="en-US" sz="2800" dirty="0"/>
              <a:t>He put on righteousness as a breastplate,</a:t>
            </a:r>
            <a:r>
              <a:rPr lang="en-US" sz="2800" dirty="0"/>
              <a:t/>
            </a:r>
            <a:br>
              <a:rPr lang="en-US" sz="2800" dirty="0"/>
            </a:br>
            <a:r>
              <a:rPr lang="en-US" sz="2800" dirty="0"/>
              <a:t>    and a helmet of salvation on his head;</a:t>
            </a:r>
            <a:r>
              <a:rPr lang="en-US" sz="2800" dirty="0"/>
              <a:t/>
            </a:r>
            <a:br>
              <a:rPr lang="en-US" sz="2800" dirty="0"/>
            </a:br>
            <a:r>
              <a:rPr lang="en-US" sz="2800" dirty="0"/>
              <a:t>he put on garments of vengeance for clothing,</a:t>
            </a:r>
            <a:r>
              <a:rPr lang="en-US" sz="2800" dirty="0"/>
              <a:t/>
            </a:r>
            <a:br>
              <a:rPr lang="en-US" sz="2800" dirty="0"/>
            </a:br>
            <a:r>
              <a:rPr lang="en-US" sz="2800" dirty="0"/>
              <a:t>    and wrapped himself in zeal as a cloak.</a:t>
            </a:r>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Isaiah </a:t>
            </a:r>
            <a:r>
              <a:rPr lang="en-US" dirty="0" smtClean="0"/>
              <a:t>59:15-17</a:t>
            </a:r>
            <a:endParaRPr lang="en-US" dirty="0"/>
          </a:p>
        </p:txBody>
      </p:sp>
      <p:cxnSp>
        <p:nvCxnSpPr>
          <p:cNvPr id="5" name="Straight Connector 4"/>
          <p:cNvCxnSpPr/>
          <p:nvPr/>
        </p:nvCxnSpPr>
        <p:spPr>
          <a:xfrm>
            <a:off x="2835797" y="2106592"/>
            <a:ext cx="3136740" cy="3472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2" idx="1"/>
          </p:cNvCxnSpPr>
          <p:nvPr/>
        </p:nvCxnSpPr>
        <p:spPr>
          <a:xfrm flipV="1">
            <a:off x="630821" y="3414532"/>
            <a:ext cx="6823275" cy="403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99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821" y="787078"/>
            <a:ext cx="7882359" cy="5693866"/>
          </a:xfrm>
          <a:prstGeom prst="rect">
            <a:avLst/>
          </a:prstGeom>
          <a:noFill/>
        </p:spPr>
        <p:txBody>
          <a:bodyPr wrap="square" rtlCol="0">
            <a:spAutoFit/>
          </a:bodyPr>
          <a:lstStyle/>
          <a:p>
            <a:r>
              <a:rPr lang="en-US" sz="2800" dirty="0"/>
              <a:t>According to their deeds, so will he repay,</a:t>
            </a:r>
            <a:br>
              <a:rPr lang="en-US" sz="2800" dirty="0"/>
            </a:br>
            <a:r>
              <a:rPr lang="en-US" sz="2800" dirty="0"/>
              <a:t>    wrath to his adversaries, repayment to his enemies;</a:t>
            </a:r>
            <a:br>
              <a:rPr lang="en-US" sz="2800" dirty="0"/>
            </a:br>
            <a:r>
              <a:rPr lang="en-US" sz="2800" dirty="0"/>
              <a:t>    to the coastlands he will render repayment.</a:t>
            </a:r>
            <a:br>
              <a:rPr lang="en-US" sz="2800" dirty="0"/>
            </a:br>
            <a:r>
              <a:rPr lang="en-US" sz="2800" dirty="0"/>
              <a:t>So they shall fear the name of the </a:t>
            </a:r>
            <a:r>
              <a:rPr lang="en-US" sz="2800" cap="small" dirty="0"/>
              <a:t>Lord</a:t>
            </a:r>
            <a:r>
              <a:rPr lang="en-US" sz="2800" dirty="0"/>
              <a:t> from the west,</a:t>
            </a:r>
            <a:br>
              <a:rPr lang="en-US" sz="2800" dirty="0"/>
            </a:br>
            <a:r>
              <a:rPr lang="en-US" sz="2800" dirty="0"/>
              <a:t>    and his glory from the rising of the sun;</a:t>
            </a:r>
            <a:br>
              <a:rPr lang="en-US" sz="2800" dirty="0"/>
            </a:br>
            <a:r>
              <a:rPr lang="en-US" sz="2800" dirty="0"/>
              <a:t>for he will come like a rushing stream,</a:t>
            </a:r>
            <a:br>
              <a:rPr lang="en-US" sz="2800" dirty="0"/>
            </a:br>
            <a:r>
              <a:rPr lang="en-US" sz="2800" dirty="0"/>
              <a:t>    which the wind of the </a:t>
            </a:r>
            <a:r>
              <a:rPr lang="en-US" sz="2800" cap="small" dirty="0"/>
              <a:t>Lord</a:t>
            </a:r>
            <a:r>
              <a:rPr lang="en-US" sz="2800" dirty="0"/>
              <a:t> drives.</a:t>
            </a:r>
          </a:p>
          <a:p>
            <a:r>
              <a:rPr lang="en-US" sz="2800" dirty="0"/>
              <a:t>“And a Redeemer will come to Zion,</a:t>
            </a:r>
            <a:br>
              <a:rPr lang="en-US" sz="2800" dirty="0"/>
            </a:br>
            <a:r>
              <a:rPr lang="en-US" sz="2800" dirty="0"/>
              <a:t>    to those in Jacob who turn from transgression,” declares the </a:t>
            </a:r>
            <a:r>
              <a:rPr lang="en-US" sz="2800" cap="small" dirty="0"/>
              <a:t>Lord</a:t>
            </a:r>
            <a:r>
              <a:rPr lang="en-US" sz="2800" dirty="0" smtClean="0"/>
              <a:t>.</a:t>
            </a:r>
            <a:endParaRPr lang="en-US" sz="2800" dirty="0"/>
          </a:p>
        </p:txBody>
      </p:sp>
      <p:sp>
        <p:nvSpPr>
          <p:cNvPr id="3" name="Title 1"/>
          <p:cNvSpPr txBox="1">
            <a:spLocks/>
          </p:cNvSpPr>
          <p:nvPr/>
        </p:nvSpPr>
        <p:spPr>
          <a:xfrm>
            <a:off x="574350" y="180970"/>
            <a:ext cx="7983723" cy="617683"/>
          </a:xfrm>
          <a:prstGeom prst="rect">
            <a:avLst/>
          </a:prstGeom>
        </p:spPr>
        <p:txBody>
          <a:bodyPr anchor="ctr"/>
          <a:lst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mtClean="0"/>
              <a:t>Isaiah </a:t>
            </a:r>
            <a:r>
              <a:rPr lang="en-US" smtClean="0"/>
              <a:t>59:18-20</a:t>
            </a:r>
            <a:endParaRPr lang="en-US" dirty="0"/>
          </a:p>
        </p:txBody>
      </p:sp>
      <p:cxnSp>
        <p:nvCxnSpPr>
          <p:cNvPr id="5" name="Straight Connector 4"/>
          <p:cNvCxnSpPr/>
          <p:nvPr/>
        </p:nvCxnSpPr>
        <p:spPr>
          <a:xfrm flipV="1">
            <a:off x="630821" y="1261641"/>
            <a:ext cx="7286263" cy="1157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40780" y="3437681"/>
            <a:ext cx="758141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42396" y="3831219"/>
            <a:ext cx="1545220" cy="2315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44952" y="5544273"/>
            <a:ext cx="6030410" cy="11575"/>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85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9615</TotalTime>
  <Words>1043</Words>
  <Application>Microsoft Macintosh PowerPoint</Application>
  <PresentationFormat>On-screen Show (4:3)</PresentationFormat>
  <Paragraphs>153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Calibri</vt:lpstr>
      <vt:lpstr>Century Gothic</vt:lpstr>
      <vt:lpstr>Mangal</vt:lpstr>
      <vt:lpstr>Wingdings 2</vt:lpstr>
      <vt:lpstr>Quotable</vt:lpstr>
      <vt:lpstr>Review: Discuss with a Friend</vt:lpstr>
      <vt:lpstr>The Book of Romans</vt:lpstr>
      <vt:lpstr>Questions Paul Addresses in Romans 9-11</vt:lpstr>
      <vt:lpstr>Romans 11:11-36</vt:lpstr>
      <vt:lpstr>Rejection &amp; Jealousy (Romans 11:11-16)</vt:lpstr>
      <vt:lpstr>Of Roots and Branches (Romans 11:17-24)</vt:lpstr>
      <vt:lpstr>All Israel Saved (Romans 11:25-32)</vt:lpstr>
      <vt:lpstr>PowerPoint Presentation</vt:lpstr>
      <vt:lpstr>PowerPoint Presentation</vt:lpstr>
      <vt:lpstr>PowerPoint Presentation</vt:lpstr>
      <vt:lpstr>PowerPoint Presentation</vt:lpstr>
      <vt:lpstr>All Israel Saved (Romans 11:25-32)</vt:lpstr>
      <vt:lpstr>Oh the Depths! (Romans 11:33-36)</vt:lpstr>
      <vt:lpstr>After today, are you able to…?</vt:lpstr>
      <vt:lpstr>The Book of Romans</vt:lpstr>
      <vt:lpstr>What is Romans all about?</vt:lpstr>
      <vt:lpstr>Review Quiz Answers</vt:lpstr>
      <vt:lpstr>Review Quiz Answers</vt:lpstr>
      <vt:lpstr>Review Quiz Answers</vt:lpstr>
      <vt:lpstr>Review Quiz Answers</vt:lpstr>
      <vt:lpstr>Review Quiz Answers</vt:lpstr>
      <vt:lpstr>What is Romans all about?</vt:lpstr>
      <vt:lpstr>Review Quiz Answers</vt:lpstr>
      <vt:lpstr>Review Quiz Answers</vt:lpstr>
      <vt:lpstr>Review Quiz Answers</vt:lpstr>
      <vt:lpstr>Review Quiz Answers</vt:lpstr>
      <vt:lpstr>Review Quiz Answers</vt:lpstr>
      <vt:lpstr>Review Quiz Answers</vt:lpstr>
      <vt:lpstr>What is Romans all about?</vt:lpstr>
      <vt:lpstr>Review Quiz Answers</vt:lpstr>
      <vt:lpstr>Review Quiz Answers</vt:lpstr>
      <vt:lpstr>Review Quiz Answers</vt:lpstr>
      <vt:lpstr>Review Quiz Answers</vt:lpstr>
      <vt:lpstr>Goals for studying Romans</vt:lpstr>
      <vt:lpstr>Outline of the Book of Romans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289</cp:revision>
  <cp:lastPrinted>2019-05-15T23:40:37Z</cp:lastPrinted>
  <dcterms:created xsi:type="dcterms:W3CDTF">2019-03-02T23:21:17Z</dcterms:created>
  <dcterms:modified xsi:type="dcterms:W3CDTF">2019-05-15T23:41:55Z</dcterms:modified>
</cp:coreProperties>
</file>