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
  </p:notesMasterIdLst>
  <p:sldIdLst>
    <p:sldId id="259" r:id="rId2"/>
    <p:sldId id="260"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46" autoAdjust="0"/>
    <p:restoredTop sz="91247" autoAdjust="0"/>
  </p:normalViewPr>
  <p:slideViewPr>
    <p:cSldViewPr snapToGrid="0">
      <p:cViewPr varScale="1">
        <p:scale>
          <a:sx n="88" d="100"/>
          <a:sy n="88" d="100"/>
        </p:scale>
        <p:origin x="1410"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438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43869"/>
          </a:xfrm>
          <a:prstGeom prst="rect">
            <a:avLst/>
          </a:prstGeom>
        </p:spPr>
        <p:txBody>
          <a:bodyPr vert="horz" lIns="91440" tIns="45720" rIns="91440" bIns="45720" rtlCol="0"/>
          <a:lstStyle>
            <a:lvl1pPr algn="r">
              <a:defRPr sz="1200"/>
            </a:lvl1pPr>
          </a:lstStyle>
          <a:p>
            <a:fld id="{29FD59E9-5FF8-4780-80C4-DF2F06780BB9}" type="datetimeFigureOut">
              <a:rPr lang="en-US" smtClean="0"/>
              <a:t>6/8/2019</a:t>
            </a:fld>
            <a:endParaRPr lang="en-US"/>
          </a:p>
        </p:txBody>
      </p:sp>
      <p:sp>
        <p:nvSpPr>
          <p:cNvPr id="4" name="Slide Image Placeholder 3"/>
          <p:cNvSpPr>
            <a:spLocks noGrp="1" noRot="1" noChangeAspect="1"/>
          </p:cNvSpPr>
          <p:nvPr>
            <p:ph type="sldImg" idx="2"/>
          </p:nvPr>
        </p:nvSpPr>
        <p:spPr>
          <a:xfrm>
            <a:off x="1438275" y="1104900"/>
            <a:ext cx="3981450" cy="2986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257452"/>
            <a:ext cx="5486400" cy="348337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402787"/>
            <a:ext cx="2971800" cy="44386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402787"/>
            <a:ext cx="2971800" cy="443868"/>
          </a:xfrm>
          <a:prstGeom prst="rect">
            <a:avLst/>
          </a:prstGeom>
        </p:spPr>
        <p:txBody>
          <a:bodyPr vert="horz" lIns="91440" tIns="45720" rIns="91440" bIns="45720" rtlCol="0" anchor="b"/>
          <a:lstStyle>
            <a:lvl1pPr algn="r">
              <a:defRPr sz="1200"/>
            </a:lvl1pPr>
          </a:lstStyle>
          <a:p>
            <a:fld id="{67DBBB89-4D97-432E-86AB-026480FE878A}" type="slidenum">
              <a:rPr lang="en-US" smtClean="0"/>
              <a:t>‹#›</a:t>
            </a:fld>
            <a:endParaRPr lang="en-US"/>
          </a:p>
        </p:txBody>
      </p:sp>
    </p:spTree>
    <p:extLst>
      <p:ext uri="{BB962C8B-B14F-4D97-AF65-F5344CB8AC3E}">
        <p14:creationId xmlns:p14="http://schemas.microsoft.com/office/powerpoint/2010/main" val="985879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biblegateway.com/passage/?search=luke+1&amp;version=ESV#fen-ESV-24923f"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www.biblegateway.com/passage/?search=john+11&amp;version=ESV#fen-ESV-26545e" TargetMode="External"/><Relationship Id="rId5" Type="http://schemas.openxmlformats.org/officeDocument/2006/relationships/hyperlink" Target="https://www.biblegateway.com/passage/?search=Luke+23&amp;version=ESV#fen-ESV-25964d" TargetMode="External"/><Relationship Id="rId4" Type="http://schemas.openxmlformats.org/officeDocument/2006/relationships/hyperlink" Target="https://www.biblegateway.com/passage/?search=Luke+23&amp;version=ESV#fen-ESV-25942a"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i="0" kern="1200" dirty="0">
                <a:solidFill>
                  <a:schemeClr val="tx1"/>
                </a:solidFill>
                <a:effectLst/>
                <a:latin typeface="+mn-lt"/>
                <a:ea typeface="+mn-ea"/>
                <a:cs typeface="+mn-cs"/>
              </a:rPr>
              <a:t>Luke 1:30-33, 38 And the angel said to her, “Do not be afraid, Mary, for you have found favor with God. </a:t>
            </a:r>
            <a:r>
              <a:rPr lang="en-US" sz="1200" b="1" i="0" kern="1200" baseline="30000" dirty="0">
                <a:solidFill>
                  <a:schemeClr val="tx1"/>
                </a:solidFill>
                <a:effectLst/>
                <a:latin typeface="+mn-lt"/>
                <a:ea typeface="+mn-ea"/>
                <a:cs typeface="+mn-cs"/>
              </a:rPr>
              <a:t>31 </a:t>
            </a:r>
            <a:r>
              <a:rPr lang="en-US" sz="1200" b="0" i="0" kern="1200" dirty="0">
                <a:solidFill>
                  <a:schemeClr val="tx1"/>
                </a:solidFill>
                <a:effectLst/>
                <a:latin typeface="+mn-lt"/>
                <a:ea typeface="+mn-ea"/>
                <a:cs typeface="+mn-cs"/>
              </a:rPr>
              <a:t>And behold, you will conceive in your womb and bear a son, and you shall call his name Jesus. </a:t>
            </a:r>
            <a:r>
              <a:rPr lang="en-US" sz="1200" b="1" i="0" kern="1200" baseline="30000" dirty="0">
                <a:solidFill>
                  <a:schemeClr val="tx1"/>
                </a:solidFill>
                <a:effectLst/>
                <a:latin typeface="+mn-lt"/>
                <a:ea typeface="+mn-ea"/>
                <a:cs typeface="+mn-cs"/>
              </a:rPr>
              <a:t>32 </a:t>
            </a:r>
            <a:r>
              <a:rPr lang="en-US" sz="1200" b="0" i="0" kern="1200" dirty="0">
                <a:solidFill>
                  <a:schemeClr val="tx1"/>
                </a:solidFill>
                <a:effectLst/>
                <a:latin typeface="+mn-lt"/>
                <a:ea typeface="+mn-ea"/>
                <a:cs typeface="+mn-cs"/>
              </a:rPr>
              <a:t>He will be great and will be called the Son of the Most High. And the Lord God will give to him the throne of his father David, </a:t>
            </a:r>
            <a:r>
              <a:rPr lang="en-US" sz="1200" b="1" i="0" kern="1200" baseline="30000" dirty="0">
                <a:solidFill>
                  <a:schemeClr val="tx1"/>
                </a:solidFill>
                <a:effectLst/>
                <a:latin typeface="+mn-lt"/>
                <a:ea typeface="+mn-ea"/>
                <a:cs typeface="+mn-cs"/>
              </a:rPr>
              <a:t>33 </a:t>
            </a:r>
            <a:r>
              <a:rPr lang="en-US" sz="1200" b="0" i="0" kern="1200" dirty="0">
                <a:solidFill>
                  <a:schemeClr val="tx1"/>
                </a:solidFill>
                <a:effectLst/>
                <a:latin typeface="+mn-lt"/>
                <a:ea typeface="+mn-ea"/>
                <a:cs typeface="+mn-cs"/>
              </a:rPr>
              <a:t>and he will reign over the house of Jacob forever, and of his kingdom there will be no end. </a:t>
            </a:r>
            <a:r>
              <a:rPr lang="en-US" sz="1200" b="1" i="0" kern="1200" baseline="30000" dirty="0">
                <a:solidFill>
                  <a:schemeClr val="tx1"/>
                </a:solidFill>
                <a:effectLst/>
                <a:latin typeface="+mn-lt"/>
                <a:ea typeface="+mn-ea"/>
                <a:cs typeface="+mn-cs"/>
              </a:rPr>
              <a:t>38 </a:t>
            </a:r>
            <a:r>
              <a:rPr lang="en-US" sz="1200" b="0" i="0" kern="1200" dirty="0">
                <a:solidFill>
                  <a:schemeClr val="tx1"/>
                </a:solidFill>
                <a:effectLst/>
                <a:latin typeface="+mn-lt"/>
                <a:ea typeface="+mn-ea"/>
                <a:cs typeface="+mn-cs"/>
              </a:rPr>
              <a:t>And Mary said, “Behold, I am the servant</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3" tooltip="See footnote f"/>
              </a:rPr>
              <a:t>f</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of the Lord; let it be to me according to your word.” And the angel departed from her.</a:t>
            </a:r>
          </a:p>
          <a:p>
            <a:pPr marL="228600" indent="-228600">
              <a:buAutoNum type="arabicPeriod"/>
            </a:pPr>
            <a:r>
              <a:rPr lang="en-US" sz="1200" b="0" i="0" kern="1200" dirty="0">
                <a:solidFill>
                  <a:schemeClr val="tx1"/>
                </a:solidFill>
                <a:effectLst/>
                <a:latin typeface="+mn-lt"/>
                <a:ea typeface="+mn-ea"/>
                <a:cs typeface="+mn-cs"/>
              </a:rPr>
              <a:t> John 19:26-27; 21:24-25 </a:t>
            </a:r>
          </a:p>
          <a:p>
            <a:pPr marL="685800" lvl="1" indent="-228600">
              <a:buAutoNum type="arabicPeriod"/>
            </a:pPr>
            <a:r>
              <a:rPr lang="en-US" sz="1200" b="1" i="0" kern="1200" baseline="30000" dirty="0">
                <a:solidFill>
                  <a:schemeClr val="tx1"/>
                </a:solidFill>
                <a:effectLst/>
                <a:latin typeface="+mn-lt"/>
                <a:ea typeface="+mn-ea"/>
                <a:cs typeface="+mn-cs"/>
              </a:rPr>
              <a:t>26 </a:t>
            </a:r>
            <a:r>
              <a:rPr lang="en-US" sz="1200" b="0" i="0" kern="1200" dirty="0">
                <a:solidFill>
                  <a:schemeClr val="tx1"/>
                </a:solidFill>
                <a:effectLst/>
                <a:latin typeface="+mn-lt"/>
                <a:ea typeface="+mn-ea"/>
                <a:cs typeface="+mn-cs"/>
              </a:rPr>
              <a:t>When Jesus saw his mother and the disciple whom he loved standing nearby, he said to his mother, “Woman, behold, your son!” </a:t>
            </a:r>
            <a:r>
              <a:rPr lang="en-US" sz="1200" b="1" i="0" kern="1200" baseline="30000" dirty="0">
                <a:solidFill>
                  <a:schemeClr val="tx1"/>
                </a:solidFill>
                <a:effectLst/>
                <a:latin typeface="+mn-lt"/>
                <a:ea typeface="+mn-ea"/>
                <a:cs typeface="+mn-cs"/>
              </a:rPr>
              <a:t>27 </a:t>
            </a:r>
            <a:r>
              <a:rPr lang="en-US" sz="1200" b="0" i="0" kern="1200" dirty="0">
                <a:solidFill>
                  <a:schemeClr val="tx1"/>
                </a:solidFill>
                <a:effectLst/>
                <a:latin typeface="+mn-lt"/>
                <a:ea typeface="+mn-ea"/>
                <a:cs typeface="+mn-cs"/>
              </a:rPr>
              <a:t>Then he said to the disciple, “Behold, your mother!” And from that hour the disciple took her to his own home.</a:t>
            </a:r>
          </a:p>
          <a:p>
            <a:pPr marL="685800" lvl="1" indent="-228600">
              <a:buAutoNum type="arabicPeriod"/>
            </a:pPr>
            <a:r>
              <a:rPr lang="en-US" sz="1200" b="1" i="0" kern="1200" baseline="30000" dirty="0">
                <a:solidFill>
                  <a:schemeClr val="tx1"/>
                </a:solidFill>
                <a:effectLst/>
                <a:latin typeface="+mn-lt"/>
                <a:ea typeface="+mn-ea"/>
                <a:cs typeface="+mn-cs"/>
              </a:rPr>
              <a:t>24 </a:t>
            </a:r>
            <a:r>
              <a:rPr lang="en-US" sz="1200" b="0" i="0" kern="1200" dirty="0">
                <a:solidFill>
                  <a:schemeClr val="tx1"/>
                </a:solidFill>
                <a:effectLst/>
                <a:latin typeface="+mn-lt"/>
                <a:ea typeface="+mn-ea"/>
                <a:cs typeface="+mn-cs"/>
              </a:rPr>
              <a:t>This is the disciple who is bearing witness about these things, and who has written these things, and we know that his testimony is true. </a:t>
            </a:r>
            <a:r>
              <a:rPr lang="en-US" sz="1200" b="1" i="0" kern="1200" baseline="30000" dirty="0">
                <a:solidFill>
                  <a:schemeClr val="tx1"/>
                </a:solidFill>
                <a:effectLst/>
                <a:latin typeface="+mn-lt"/>
                <a:ea typeface="+mn-ea"/>
                <a:cs typeface="+mn-cs"/>
              </a:rPr>
              <a:t>25 </a:t>
            </a:r>
            <a:r>
              <a:rPr lang="en-US" sz="1200" b="0" i="0" kern="1200" dirty="0">
                <a:solidFill>
                  <a:schemeClr val="tx1"/>
                </a:solidFill>
                <a:effectLst/>
                <a:latin typeface="+mn-lt"/>
                <a:ea typeface="+mn-ea"/>
                <a:cs typeface="+mn-cs"/>
              </a:rPr>
              <a:t>Now there are also many other things that Jesus did. Were every one of them to be written, I suppose that the world itself could not contain the books that would be written.</a:t>
            </a:r>
          </a:p>
          <a:p>
            <a:pPr marL="228600" indent="-228600">
              <a:buAutoNum type="arabicPeriod"/>
            </a:pPr>
            <a:r>
              <a:rPr lang="en-US" dirty="0"/>
              <a:t> Luke 22:66-71</a:t>
            </a:r>
          </a:p>
          <a:p>
            <a:pPr marL="685800" lvl="1" indent="-228600">
              <a:buAutoNum type="arabicPeriod"/>
            </a:pPr>
            <a:r>
              <a:rPr lang="en-US" sz="1200" b="1" i="0" kern="1200" baseline="30000" dirty="0">
                <a:solidFill>
                  <a:schemeClr val="tx1"/>
                </a:solidFill>
                <a:effectLst/>
                <a:latin typeface="+mn-lt"/>
                <a:ea typeface="+mn-ea"/>
                <a:cs typeface="+mn-cs"/>
              </a:rPr>
              <a:t>66 </a:t>
            </a:r>
            <a:r>
              <a:rPr lang="en-US" sz="1200" b="0" i="0" kern="1200" dirty="0">
                <a:solidFill>
                  <a:schemeClr val="tx1"/>
                </a:solidFill>
                <a:effectLst/>
                <a:latin typeface="+mn-lt"/>
                <a:ea typeface="+mn-ea"/>
                <a:cs typeface="+mn-cs"/>
              </a:rPr>
              <a:t>When day came, the assembly of the elders of the people gathered together, both chief priests and scribes. And they led him away to their council, and they said, </a:t>
            </a:r>
            <a:r>
              <a:rPr lang="en-US" sz="1200" b="1" i="0" kern="1200" baseline="30000" dirty="0">
                <a:solidFill>
                  <a:schemeClr val="tx1"/>
                </a:solidFill>
                <a:effectLst/>
                <a:latin typeface="+mn-lt"/>
                <a:ea typeface="+mn-ea"/>
                <a:cs typeface="+mn-cs"/>
              </a:rPr>
              <a:t>67 </a:t>
            </a:r>
            <a:r>
              <a:rPr lang="en-US" sz="1200" b="0" i="0" kern="1200" dirty="0">
                <a:solidFill>
                  <a:schemeClr val="tx1"/>
                </a:solidFill>
                <a:effectLst/>
                <a:latin typeface="+mn-lt"/>
                <a:ea typeface="+mn-ea"/>
                <a:cs typeface="+mn-cs"/>
              </a:rPr>
              <a:t>“If you are the Christ, tell us.” But he said to them, “If I tell you, you will not believe, </a:t>
            </a:r>
            <a:r>
              <a:rPr lang="en-US" sz="1200" b="1" i="0" kern="1200" baseline="30000" dirty="0">
                <a:solidFill>
                  <a:schemeClr val="tx1"/>
                </a:solidFill>
                <a:effectLst/>
                <a:latin typeface="+mn-lt"/>
                <a:ea typeface="+mn-ea"/>
                <a:cs typeface="+mn-cs"/>
              </a:rPr>
              <a:t>68 </a:t>
            </a:r>
            <a:r>
              <a:rPr lang="en-US" sz="1200" b="0" i="0" kern="1200" dirty="0">
                <a:solidFill>
                  <a:schemeClr val="tx1"/>
                </a:solidFill>
                <a:effectLst/>
                <a:latin typeface="+mn-lt"/>
                <a:ea typeface="+mn-ea"/>
                <a:cs typeface="+mn-cs"/>
              </a:rPr>
              <a:t>and if I ask you, you will not answer. </a:t>
            </a:r>
            <a:r>
              <a:rPr lang="en-US" sz="1200" b="1" i="0" kern="1200" baseline="30000" dirty="0">
                <a:solidFill>
                  <a:schemeClr val="tx1"/>
                </a:solidFill>
                <a:effectLst/>
                <a:latin typeface="+mn-lt"/>
                <a:ea typeface="+mn-ea"/>
                <a:cs typeface="+mn-cs"/>
              </a:rPr>
              <a:t>69 </a:t>
            </a:r>
            <a:r>
              <a:rPr lang="en-US" sz="1200" b="0" i="0" kern="1200" dirty="0">
                <a:solidFill>
                  <a:schemeClr val="tx1"/>
                </a:solidFill>
                <a:effectLst/>
                <a:latin typeface="+mn-lt"/>
                <a:ea typeface="+mn-ea"/>
                <a:cs typeface="+mn-cs"/>
              </a:rPr>
              <a:t>But from now on the Son of Man shall be seated at the right hand of the power of God.” </a:t>
            </a:r>
            <a:r>
              <a:rPr lang="en-US" sz="1200" b="1" i="0" kern="1200" baseline="30000" dirty="0">
                <a:solidFill>
                  <a:schemeClr val="tx1"/>
                </a:solidFill>
                <a:effectLst/>
                <a:latin typeface="+mn-lt"/>
                <a:ea typeface="+mn-ea"/>
                <a:cs typeface="+mn-cs"/>
              </a:rPr>
              <a:t>70 </a:t>
            </a:r>
            <a:r>
              <a:rPr lang="en-US" sz="1200" b="0" i="0" kern="1200" dirty="0">
                <a:solidFill>
                  <a:schemeClr val="tx1"/>
                </a:solidFill>
                <a:effectLst/>
                <a:latin typeface="+mn-lt"/>
                <a:ea typeface="+mn-ea"/>
                <a:cs typeface="+mn-cs"/>
              </a:rPr>
              <a:t>So they all said, “Are you the Son of God, then?” And he said to them, “You say that I am.” </a:t>
            </a:r>
            <a:r>
              <a:rPr lang="en-US" sz="1200" b="1" i="0" kern="1200" baseline="30000" dirty="0">
                <a:solidFill>
                  <a:schemeClr val="tx1"/>
                </a:solidFill>
                <a:effectLst/>
                <a:latin typeface="+mn-lt"/>
                <a:ea typeface="+mn-ea"/>
                <a:cs typeface="+mn-cs"/>
              </a:rPr>
              <a:t>71 </a:t>
            </a:r>
            <a:r>
              <a:rPr lang="en-US" sz="1200" b="0" i="0" kern="1200" dirty="0">
                <a:solidFill>
                  <a:schemeClr val="tx1"/>
                </a:solidFill>
                <a:effectLst/>
                <a:latin typeface="+mn-lt"/>
                <a:ea typeface="+mn-ea"/>
                <a:cs typeface="+mn-cs"/>
              </a:rPr>
              <a:t>Then they said, “What further testimony do we need? We have heard it ourselves from his own lips.”</a:t>
            </a:r>
            <a:endParaRPr lang="en-US" dirty="0"/>
          </a:p>
          <a:p>
            <a:pPr marL="228600" indent="-228600">
              <a:buAutoNum type="arabicPeriod"/>
            </a:pPr>
            <a:r>
              <a:rPr lang="en-US" dirty="0"/>
              <a:t> Luke 23: 13-16</a:t>
            </a:r>
          </a:p>
          <a:p>
            <a:pPr marL="685800" lvl="1" indent="-228600">
              <a:buAutoNum type="arabicPeriod"/>
            </a:pPr>
            <a:r>
              <a:rPr lang="en-US" sz="1200" b="1" i="0" kern="1200" baseline="30000" dirty="0">
                <a:solidFill>
                  <a:schemeClr val="tx1"/>
                </a:solidFill>
                <a:effectLst/>
                <a:latin typeface="+mn-lt"/>
                <a:ea typeface="+mn-ea"/>
                <a:cs typeface="+mn-cs"/>
              </a:rPr>
              <a:t>13 </a:t>
            </a:r>
            <a:r>
              <a:rPr lang="en-US" sz="1200" b="0" i="0" kern="1200" dirty="0">
                <a:solidFill>
                  <a:schemeClr val="tx1"/>
                </a:solidFill>
                <a:effectLst/>
                <a:latin typeface="+mn-lt"/>
                <a:ea typeface="+mn-ea"/>
                <a:cs typeface="+mn-cs"/>
              </a:rPr>
              <a:t>Pilate then called together the chief priests and the rulers and the people, </a:t>
            </a:r>
            <a:r>
              <a:rPr lang="en-US" sz="1200" b="1" i="0" kern="1200" baseline="30000" dirty="0">
                <a:solidFill>
                  <a:schemeClr val="tx1"/>
                </a:solidFill>
                <a:effectLst/>
                <a:latin typeface="+mn-lt"/>
                <a:ea typeface="+mn-ea"/>
                <a:cs typeface="+mn-cs"/>
              </a:rPr>
              <a:t>14 </a:t>
            </a:r>
            <a:r>
              <a:rPr lang="en-US" sz="1200" b="0" i="0" kern="1200" dirty="0">
                <a:solidFill>
                  <a:schemeClr val="tx1"/>
                </a:solidFill>
                <a:effectLst/>
                <a:latin typeface="+mn-lt"/>
                <a:ea typeface="+mn-ea"/>
                <a:cs typeface="+mn-cs"/>
              </a:rPr>
              <a:t>and said to them, “You brought me this man as one who was misleading the people. And after examining him before you, behold, I did not find this man guilty of any of your charges against him.</a:t>
            </a:r>
            <a:r>
              <a:rPr lang="en-US" sz="1200" b="1" i="0" kern="1200" baseline="30000" dirty="0">
                <a:solidFill>
                  <a:schemeClr val="tx1"/>
                </a:solidFill>
                <a:effectLst/>
                <a:latin typeface="+mn-lt"/>
                <a:ea typeface="+mn-ea"/>
                <a:cs typeface="+mn-cs"/>
              </a:rPr>
              <a:t>15 </a:t>
            </a:r>
            <a:r>
              <a:rPr lang="en-US" sz="1200" b="0" i="0" kern="1200" dirty="0">
                <a:solidFill>
                  <a:schemeClr val="tx1"/>
                </a:solidFill>
                <a:effectLst/>
                <a:latin typeface="+mn-lt"/>
                <a:ea typeface="+mn-ea"/>
                <a:cs typeface="+mn-cs"/>
              </a:rPr>
              <a:t>Neither did Herod, for he sent him back to us. Look, nothing deserving death has been done by him. </a:t>
            </a:r>
            <a:r>
              <a:rPr lang="en-US" sz="1200" b="1" i="0" kern="1200" baseline="30000" dirty="0">
                <a:solidFill>
                  <a:schemeClr val="tx1"/>
                </a:solidFill>
                <a:effectLst/>
                <a:latin typeface="+mn-lt"/>
                <a:ea typeface="+mn-ea"/>
                <a:cs typeface="+mn-cs"/>
              </a:rPr>
              <a:t>16 </a:t>
            </a:r>
            <a:r>
              <a:rPr lang="en-US" sz="1200" b="0" i="0" kern="1200" dirty="0">
                <a:solidFill>
                  <a:schemeClr val="tx1"/>
                </a:solidFill>
                <a:effectLst/>
                <a:latin typeface="+mn-lt"/>
                <a:ea typeface="+mn-ea"/>
                <a:cs typeface="+mn-cs"/>
              </a:rPr>
              <a:t>I will therefore punish and release him.”</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4" tooltip="See footnote a"/>
              </a:rPr>
              <a:t>a</a:t>
            </a:r>
            <a:r>
              <a:rPr lang="en-US" sz="1200" b="0" i="0" kern="1200" baseline="30000" dirty="0">
                <a:solidFill>
                  <a:schemeClr val="tx1"/>
                </a:solidFill>
                <a:effectLst/>
                <a:latin typeface="+mn-lt"/>
                <a:ea typeface="+mn-ea"/>
                <a:cs typeface="+mn-cs"/>
              </a:rPr>
              <a:t>]</a:t>
            </a:r>
            <a:endParaRPr lang="en-US" dirty="0"/>
          </a:p>
          <a:p>
            <a:pPr marL="228600" indent="-228600">
              <a:buAutoNum type="arabicPeriod"/>
            </a:pPr>
            <a:r>
              <a:rPr lang="en-US" dirty="0"/>
              <a:t> Luke 23:39</a:t>
            </a:r>
          </a:p>
          <a:p>
            <a:pPr marL="685800" lvl="1" indent="-228600">
              <a:buAutoNum type="arabicPeriod"/>
            </a:pPr>
            <a:r>
              <a:rPr lang="en-US" sz="1200" b="1" i="0" kern="1200" baseline="30000" dirty="0">
                <a:solidFill>
                  <a:schemeClr val="tx1"/>
                </a:solidFill>
                <a:effectLst/>
                <a:latin typeface="+mn-lt"/>
                <a:ea typeface="+mn-ea"/>
                <a:cs typeface="+mn-cs"/>
              </a:rPr>
              <a:t>39 </a:t>
            </a:r>
            <a:r>
              <a:rPr lang="en-US" sz="1200" b="0" i="0" kern="1200" dirty="0">
                <a:solidFill>
                  <a:schemeClr val="tx1"/>
                </a:solidFill>
                <a:effectLst/>
                <a:latin typeface="+mn-lt"/>
                <a:ea typeface="+mn-ea"/>
                <a:cs typeface="+mn-cs"/>
              </a:rPr>
              <a:t>One of the criminals who were hanged railed at him,</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5" tooltip="See footnote d"/>
              </a:rPr>
              <a:t>d</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saying, “Are you not the Christ? Save yourself and us!”</a:t>
            </a:r>
            <a:endParaRPr lang="en-US" dirty="0"/>
          </a:p>
          <a:p>
            <a:pPr marL="228600" indent="-228600">
              <a:buAutoNum type="arabicPeriod"/>
            </a:pPr>
            <a:r>
              <a:rPr lang="en-US" dirty="0"/>
              <a:t> Luke 23:40-43</a:t>
            </a:r>
          </a:p>
          <a:p>
            <a:pPr marL="685800" lvl="1" indent="-228600">
              <a:buAutoNum type="arabicPeriod"/>
            </a:pPr>
            <a:r>
              <a:rPr lang="en-US" sz="1200" b="1" i="0" kern="1200" baseline="30000" dirty="0">
                <a:solidFill>
                  <a:schemeClr val="tx1"/>
                </a:solidFill>
                <a:effectLst/>
                <a:latin typeface="+mn-lt"/>
                <a:ea typeface="+mn-ea"/>
                <a:cs typeface="+mn-cs"/>
              </a:rPr>
              <a:t>40 </a:t>
            </a:r>
            <a:r>
              <a:rPr lang="en-US" sz="1200" b="0" i="0" kern="1200" dirty="0">
                <a:solidFill>
                  <a:schemeClr val="tx1"/>
                </a:solidFill>
                <a:effectLst/>
                <a:latin typeface="+mn-lt"/>
                <a:ea typeface="+mn-ea"/>
                <a:cs typeface="+mn-cs"/>
              </a:rPr>
              <a:t>But the other rebuked him, saying, “Do you not fear God, since you are under the same sentence of condemnation? </a:t>
            </a:r>
            <a:r>
              <a:rPr lang="en-US" sz="1200" b="1" i="0" kern="1200" baseline="30000" dirty="0">
                <a:solidFill>
                  <a:schemeClr val="tx1"/>
                </a:solidFill>
                <a:effectLst/>
                <a:latin typeface="+mn-lt"/>
                <a:ea typeface="+mn-ea"/>
                <a:cs typeface="+mn-cs"/>
              </a:rPr>
              <a:t>41 </a:t>
            </a:r>
            <a:r>
              <a:rPr lang="en-US" sz="1200" b="0" i="0" kern="1200" dirty="0">
                <a:solidFill>
                  <a:schemeClr val="tx1"/>
                </a:solidFill>
                <a:effectLst/>
                <a:latin typeface="+mn-lt"/>
                <a:ea typeface="+mn-ea"/>
                <a:cs typeface="+mn-cs"/>
              </a:rPr>
              <a:t>And we indeed justly, for we are receiving the due reward of our deeds; but this man has done nothing wrong.” </a:t>
            </a:r>
            <a:r>
              <a:rPr lang="en-US" sz="1200" b="1" i="0" kern="1200" baseline="30000" dirty="0">
                <a:solidFill>
                  <a:schemeClr val="tx1"/>
                </a:solidFill>
                <a:effectLst/>
                <a:latin typeface="+mn-lt"/>
                <a:ea typeface="+mn-ea"/>
                <a:cs typeface="+mn-cs"/>
              </a:rPr>
              <a:t>42 </a:t>
            </a:r>
            <a:r>
              <a:rPr lang="en-US" sz="1200" b="0" i="0" kern="1200" dirty="0">
                <a:solidFill>
                  <a:schemeClr val="tx1"/>
                </a:solidFill>
                <a:effectLst/>
                <a:latin typeface="+mn-lt"/>
                <a:ea typeface="+mn-ea"/>
                <a:cs typeface="+mn-cs"/>
              </a:rPr>
              <a:t>And he said, “Jesus, remember me when you come into your kingdom.” </a:t>
            </a:r>
            <a:r>
              <a:rPr lang="en-US" sz="1200" b="1" i="0" kern="1200" baseline="30000" dirty="0">
                <a:solidFill>
                  <a:schemeClr val="tx1"/>
                </a:solidFill>
                <a:effectLst/>
                <a:latin typeface="+mn-lt"/>
                <a:ea typeface="+mn-ea"/>
                <a:cs typeface="+mn-cs"/>
              </a:rPr>
              <a:t>43 </a:t>
            </a:r>
            <a:r>
              <a:rPr lang="en-US" sz="1200" b="0" i="0" kern="1200" dirty="0">
                <a:solidFill>
                  <a:schemeClr val="tx1"/>
                </a:solidFill>
                <a:effectLst/>
                <a:latin typeface="+mn-lt"/>
                <a:ea typeface="+mn-ea"/>
                <a:cs typeface="+mn-cs"/>
              </a:rPr>
              <a:t>And he said to him, “Truly, I say to you, today you will be with me in paradise.”</a:t>
            </a:r>
            <a:endParaRPr lang="en-US" dirty="0"/>
          </a:p>
          <a:p>
            <a:pPr marL="228600" indent="-228600">
              <a:buAutoNum type="arabicPeriod"/>
            </a:pPr>
            <a:r>
              <a:rPr lang="en-US" dirty="0"/>
              <a:t> John 11:32-36</a:t>
            </a:r>
          </a:p>
          <a:p>
            <a:pPr marL="685800" lvl="1" indent="-228600">
              <a:buAutoNum type="arabicPeriod"/>
            </a:pPr>
            <a:r>
              <a:rPr lang="en-US" sz="1200" b="1" i="0" kern="1200" baseline="30000" dirty="0">
                <a:solidFill>
                  <a:schemeClr val="tx1"/>
                </a:solidFill>
                <a:effectLst/>
                <a:latin typeface="+mn-lt"/>
                <a:ea typeface="+mn-ea"/>
                <a:cs typeface="+mn-cs"/>
              </a:rPr>
              <a:t>32 </a:t>
            </a:r>
            <a:r>
              <a:rPr lang="en-US" sz="1200" b="0" i="0" kern="1200" dirty="0">
                <a:solidFill>
                  <a:schemeClr val="tx1"/>
                </a:solidFill>
                <a:effectLst/>
                <a:latin typeface="+mn-lt"/>
                <a:ea typeface="+mn-ea"/>
                <a:cs typeface="+mn-cs"/>
              </a:rPr>
              <a:t>Now when Mary came to where Jesus was and saw him, she fell at his feet, saying to him, “Lord, if you had been here, my brother would not have died.” </a:t>
            </a:r>
            <a:r>
              <a:rPr lang="en-US" sz="1200" b="1" i="0" kern="1200" baseline="30000" dirty="0">
                <a:solidFill>
                  <a:schemeClr val="tx1"/>
                </a:solidFill>
                <a:effectLst/>
                <a:latin typeface="+mn-lt"/>
                <a:ea typeface="+mn-ea"/>
                <a:cs typeface="+mn-cs"/>
              </a:rPr>
              <a:t>33 </a:t>
            </a:r>
            <a:r>
              <a:rPr lang="en-US" sz="1200" b="0" i="0" kern="1200" dirty="0">
                <a:solidFill>
                  <a:schemeClr val="tx1"/>
                </a:solidFill>
                <a:effectLst/>
                <a:latin typeface="+mn-lt"/>
                <a:ea typeface="+mn-ea"/>
                <a:cs typeface="+mn-cs"/>
              </a:rPr>
              <a:t>When Jesus saw her weeping, and the Jews who had come with her also weeping, he was deeply moved</a:t>
            </a:r>
            <a:r>
              <a:rPr lang="en-US" sz="1200" b="0" i="0" kern="1200" baseline="30000" dirty="0">
                <a:solidFill>
                  <a:schemeClr val="tx1"/>
                </a:solidFill>
                <a:effectLst/>
                <a:latin typeface="+mn-lt"/>
                <a:ea typeface="+mn-ea"/>
                <a:cs typeface="+mn-cs"/>
              </a:rPr>
              <a:t>[</a:t>
            </a:r>
            <a:r>
              <a:rPr lang="en-US" sz="1200" b="0" i="0" u="none" strike="noStrike" kern="1200" baseline="30000" dirty="0">
                <a:solidFill>
                  <a:schemeClr val="tx1"/>
                </a:solidFill>
                <a:effectLst/>
                <a:latin typeface="+mn-lt"/>
                <a:ea typeface="+mn-ea"/>
                <a:cs typeface="+mn-cs"/>
                <a:hlinkClick r:id="rId6" tooltip="See footnote e"/>
              </a:rPr>
              <a:t>e</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in his spirit and greatly troubled. </a:t>
            </a:r>
            <a:r>
              <a:rPr lang="en-US" sz="1200" b="1" i="0" kern="1200" baseline="30000" dirty="0">
                <a:solidFill>
                  <a:schemeClr val="tx1"/>
                </a:solidFill>
                <a:effectLst/>
                <a:latin typeface="+mn-lt"/>
                <a:ea typeface="+mn-ea"/>
                <a:cs typeface="+mn-cs"/>
              </a:rPr>
              <a:t>34 </a:t>
            </a:r>
            <a:r>
              <a:rPr lang="en-US" sz="1200" b="0" i="0" kern="1200" dirty="0">
                <a:solidFill>
                  <a:schemeClr val="tx1"/>
                </a:solidFill>
                <a:effectLst/>
                <a:latin typeface="+mn-lt"/>
                <a:ea typeface="+mn-ea"/>
                <a:cs typeface="+mn-cs"/>
              </a:rPr>
              <a:t>And he said, “Where have you laid him?” They said to him, “Lord, come and see.” </a:t>
            </a:r>
            <a:r>
              <a:rPr lang="en-US" sz="1200" b="1" i="0" kern="1200" baseline="30000" dirty="0">
                <a:solidFill>
                  <a:schemeClr val="tx1"/>
                </a:solidFill>
                <a:effectLst/>
                <a:latin typeface="+mn-lt"/>
                <a:ea typeface="+mn-ea"/>
                <a:cs typeface="+mn-cs"/>
              </a:rPr>
              <a:t>35 </a:t>
            </a:r>
            <a:r>
              <a:rPr lang="en-US" sz="1200" b="0" i="0" kern="1200" dirty="0">
                <a:solidFill>
                  <a:schemeClr val="tx1"/>
                </a:solidFill>
                <a:effectLst/>
                <a:latin typeface="+mn-lt"/>
                <a:ea typeface="+mn-ea"/>
                <a:cs typeface="+mn-cs"/>
              </a:rPr>
              <a:t>Jesus wept. </a:t>
            </a:r>
            <a:r>
              <a:rPr lang="en-US" sz="1200" b="1" i="0" kern="1200" baseline="30000" dirty="0">
                <a:solidFill>
                  <a:schemeClr val="tx1"/>
                </a:solidFill>
                <a:effectLst/>
                <a:latin typeface="+mn-lt"/>
                <a:ea typeface="+mn-ea"/>
                <a:cs typeface="+mn-cs"/>
              </a:rPr>
              <a:t>36 </a:t>
            </a:r>
            <a:r>
              <a:rPr lang="en-US" sz="1200" b="0" i="0" kern="1200" dirty="0">
                <a:solidFill>
                  <a:schemeClr val="tx1"/>
                </a:solidFill>
                <a:effectLst/>
                <a:latin typeface="+mn-lt"/>
                <a:ea typeface="+mn-ea"/>
                <a:cs typeface="+mn-cs"/>
              </a:rPr>
              <a:t>So the Jews said, “See how he loved him!”</a:t>
            </a:r>
            <a:endParaRPr lang="en-US" dirty="0"/>
          </a:p>
          <a:p>
            <a:pPr marL="228600" indent="-228600">
              <a:buAutoNum type="arabicPeriod"/>
            </a:pPr>
            <a:r>
              <a:rPr lang="en-US" dirty="0"/>
              <a:t> Luke 19:1-10</a:t>
            </a:r>
          </a:p>
          <a:p>
            <a:pPr marL="685800" lvl="1" indent="-228600">
              <a:buAutoNum type="arabicPeriod"/>
            </a:pPr>
            <a:r>
              <a:rPr lang="en-US" sz="1200" b="1" i="0" kern="1200" dirty="0">
                <a:solidFill>
                  <a:schemeClr val="tx1"/>
                </a:solidFill>
                <a:effectLst/>
                <a:latin typeface="+mn-lt"/>
                <a:ea typeface="+mn-ea"/>
                <a:cs typeface="+mn-cs"/>
              </a:rPr>
              <a:t>19 </a:t>
            </a:r>
            <a:r>
              <a:rPr lang="en-US" sz="1200" b="0" i="0" kern="1200" dirty="0">
                <a:solidFill>
                  <a:schemeClr val="tx1"/>
                </a:solidFill>
                <a:effectLst/>
                <a:latin typeface="+mn-lt"/>
                <a:ea typeface="+mn-ea"/>
                <a:cs typeface="+mn-cs"/>
              </a:rPr>
              <a:t>He entered Jericho and was passing through. </a:t>
            </a:r>
            <a:r>
              <a:rPr lang="en-US" sz="1200" b="1" i="0" kern="1200" baseline="30000" dirty="0">
                <a:solidFill>
                  <a:schemeClr val="tx1"/>
                </a:solidFill>
                <a:effectLst/>
                <a:latin typeface="+mn-lt"/>
                <a:ea typeface="+mn-ea"/>
                <a:cs typeface="+mn-cs"/>
              </a:rPr>
              <a:t>2 </a:t>
            </a:r>
            <a:r>
              <a:rPr lang="en-US" sz="1200" b="0" i="0" kern="1200" dirty="0">
                <a:solidFill>
                  <a:schemeClr val="tx1"/>
                </a:solidFill>
                <a:effectLst/>
                <a:latin typeface="+mn-lt"/>
                <a:ea typeface="+mn-ea"/>
                <a:cs typeface="+mn-cs"/>
              </a:rPr>
              <a:t>And behold, there was a man named Zacchaeus. He was a chief tax collector and was rich.</a:t>
            </a:r>
            <a:r>
              <a:rPr lang="en-US" sz="1200" b="1" i="0" kern="1200" baseline="30000" dirty="0">
                <a:solidFill>
                  <a:schemeClr val="tx1"/>
                </a:solidFill>
                <a:effectLst/>
                <a:latin typeface="+mn-lt"/>
                <a:ea typeface="+mn-ea"/>
                <a:cs typeface="+mn-cs"/>
              </a:rPr>
              <a:t>3 </a:t>
            </a:r>
            <a:r>
              <a:rPr lang="en-US" sz="1200" b="0" i="0" kern="1200" dirty="0">
                <a:solidFill>
                  <a:schemeClr val="tx1"/>
                </a:solidFill>
                <a:effectLst/>
                <a:latin typeface="+mn-lt"/>
                <a:ea typeface="+mn-ea"/>
                <a:cs typeface="+mn-cs"/>
              </a:rPr>
              <a:t>And he was seeking to see who Jesus was, but on account of the crowd he could not, because he was small in stature. </a:t>
            </a:r>
            <a:r>
              <a:rPr lang="en-US" sz="1200" b="1" i="0" kern="1200" baseline="30000" dirty="0">
                <a:solidFill>
                  <a:schemeClr val="tx1"/>
                </a:solidFill>
                <a:effectLst/>
                <a:latin typeface="+mn-lt"/>
                <a:ea typeface="+mn-ea"/>
                <a:cs typeface="+mn-cs"/>
              </a:rPr>
              <a:t>4 </a:t>
            </a:r>
            <a:r>
              <a:rPr lang="en-US" sz="1200" b="0" i="0" kern="1200" dirty="0">
                <a:solidFill>
                  <a:schemeClr val="tx1"/>
                </a:solidFill>
                <a:effectLst/>
                <a:latin typeface="+mn-lt"/>
                <a:ea typeface="+mn-ea"/>
                <a:cs typeface="+mn-cs"/>
              </a:rPr>
              <a:t>So he ran on ahead and climbed up into a sycamore tree to see him, for he was about to pass that way. </a:t>
            </a:r>
            <a:r>
              <a:rPr lang="en-US" sz="1200" b="1" i="0" kern="1200" baseline="30000" dirty="0">
                <a:solidFill>
                  <a:schemeClr val="tx1"/>
                </a:solidFill>
                <a:effectLst/>
                <a:latin typeface="+mn-lt"/>
                <a:ea typeface="+mn-ea"/>
                <a:cs typeface="+mn-cs"/>
              </a:rPr>
              <a:t>5 </a:t>
            </a:r>
            <a:r>
              <a:rPr lang="en-US" sz="1200" b="0" i="0" kern="1200" dirty="0">
                <a:solidFill>
                  <a:schemeClr val="tx1"/>
                </a:solidFill>
                <a:effectLst/>
                <a:latin typeface="+mn-lt"/>
                <a:ea typeface="+mn-ea"/>
                <a:cs typeface="+mn-cs"/>
              </a:rPr>
              <a:t>And when Jesus came to the place, he looked up and said to him, “Zacchaeus, hurry and come down, for I must stay at your house today.” </a:t>
            </a:r>
            <a:r>
              <a:rPr lang="en-US" sz="1200" b="1" i="0" kern="1200" baseline="30000" dirty="0">
                <a:solidFill>
                  <a:schemeClr val="tx1"/>
                </a:solidFill>
                <a:effectLst/>
                <a:latin typeface="+mn-lt"/>
                <a:ea typeface="+mn-ea"/>
                <a:cs typeface="+mn-cs"/>
              </a:rPr>
              <a:t>6 </a:t>
            </a:r>
            <a:r>
              <a:rPr lang="en-US" sz="1200" b="0" i="0" kern="1200" dirty="0">
                <a:solidFill>
                  <a:schemeClr val="tx1"/>
                </a:solidFill>
                <a:effectLst/>
                <a:latin typeface="+mn-lt"/>
                <a:ea typeface="+mn-ea"/>
                <a:cs typeface="+mn-cs"/>
              </a:rPr>
              <a:t>So he hurried and came down and received him joyfully. </a:t>
            </a:r>
            <a:r>
              <a:rPr lang="en-US" sz="1200" b="1" i="0" kern="1200" baseline="30000" dirty="0">
                <a:solidFill>
                  <a:schemeClr val="tx1"/>
                </a:solidFill>
                <a:effectLst/>
                <a:latin typeface="+mn-lt"/>
                <a:ea typeface="+mn-ea"/>
                <a:cs typeface="+mn-cs"/>
              </a:rPr>
              <a:t>7 </a:t>
            </a:r>
            <a:r>
              <a:rPr lang="en-US" sz="1200" b="0" i="0" kern="1200" dirty="0">
                <a:solidFill>
                  <a:schemeClr val="tx1"/>
                </a:solidFill>
                <a:effectLst/>
                <a:latin typeface="+mn-lt"/>
                <a:ea typeface="+mn-ea"/>
                <a:cs typeface="+mn-cs"/>
              </a:rPr>
              <a:t>And when they saw it, they all grumbled, “He has gone in to be the guest of a man who is a sinner.” </a:t>
            </a:r>
            <a:r>
              <a:rPr lang="en-US" sz="1200" b="1" i="0" kern="1200" baseline="30000" dirty="0">
                <a:solidFill>
                  <a:schemeClr val="tx1"/>
                </a:solidFill>
                <a:effectLst/>
                <a:latin typeface="+mn-lt"/>
                <a:ea typeface="+mn-ea"/>
                <a:cs typeface="+mn-cs"/>
              </a:rPr>
              <a:t>8 </a:t>
            </a:r>
            <a:r>
              <a:rPr lang="en-US" sz="1200" b="0" i="0" kern="1200" dirty="0">
                <a:solidFill>
                  <a:schemeClr val="tx1"/>
                </a:solidFill>
                <a:effectLst/>
                <a:latin typeface="+mn-lt"/>
                <a:ea typeface="+mn-ea"/>
                <a:cs typeface="+mn-cs"/>
              </a:rPr>
              <a:t>And Zacchaeus stood and said to the Lord, “Behold, Lord, the half of my goods I give to the poor. And if I have defrauded anyone of anything, I restore it fourfold.” </a:t>
            </a:r>
            <a:r>
              <a:rPr lang="en-US" sz="1200" b="1" i="0" kern="1200" baseline="30000" dirty="0">
                <a:solidFill>
                  <a:schemeClr val="tx1"/>
                </a:solidFill>
                <a:effectLst/>
                <a:latin typeface="+mn-lt"/>
                <a:ea typeface="+mn-ea"/>
                <a:cs typeface="+mn-cs"/>
              </a:rPr>
              <a:t>9 </a:t>
            </a:r>
            <a:r>
              <a:rPr lang="en-US" sz="1200" b="0" i="0" kern="1200" dirty="0">
                <a:solidFill>
                  <a:schemeClr val="tx1"/>
                </a:solidFill>
                <a:effectLst/>
                <a:latin typeface="+mn-lt"/>
                <a:ea typeface="+mn-ea"/>
                <a:cs typeface="+mn-cs"/>
              </a:rPr>
              <a:t>And Jesus said to him, “Today salvation has come to this house, since he also is a son of Abraham. </a:t>
            </a:r>
            <a:r>
              <a:rPr lang="en-US" sz="1200" b="1" i="0" kern="1200" baseline="30000" dirty="0">
                <a:solidFill>
                  <a:schemeClr val="tx1"/>
                </a:solidFill>
                <a:effectLst/>
                <a:latin typeface="+mn-lt"/>
                <a:ea typeface="+mn-ea"/>
                <a:cs typeface="+mn-cs"/>
              </a:rPr>
              <a:t>10 </a:t>
            </a:r>
            <a:r>
              <a:rPr lang="en-US" sz="1200" b="0" i="0" kern="1200" dirty="0">
                <a:solidFill>
                  <a:schemeClr val="tx1"/>
                </a:solidFill>
                <a:effectLst/>
                <a:latin typeface="+mn-lt"/>
                <a:ea typeface="+mn-ea"/>
                <a:cs typeface="+mn-cs"/>
              </a:rPr>
              <a:t>For the Son of Man came to seek and to save the lost.”</a:t>
            </a:r>
          </a:p>
          <a:p>
            <a:pPr marL="228600" lvl="0" indent="-228600">
              <a:buAutoNum type="arabicPeriod"/>
            </a:pPr>
            <a:r>
              <a:rPr lang="en-US" b="0" i="0" kern="1200" dirty="0">
                <a:solidFill>
                  <a:schemeClr val="tx1"/>
                </a:solidFill>
                <a:effectLst/>
                <a:latin typeface="+mn-lt"/>
                <a:ea typeface="+mn-ea"/>
                <a:cs typeface="+mn-cs"/>
              </a:rPr>
              <a:t>John 1:29-49 – turn with me while we read together.</a:t>
            </a:r>
            <a:endParaRPr lang="en-US" dirty="0"/>
          </a:p>
        </p:txBody>
      </p:sp>
      <p:sp>
        <p:nvSpPr>
          <p:cNvPr id="4" name="Slide Number Placeholder 3"/>
          <p:cNvSpPr>
            <a:spLocks noGrp="1"/>
          </p:cNvSpPr>
          <p:nvPr>
            <p:ph type="sldNum" sz="quarter" idx="5"/>
          </p:nvPr>
        </p:nvSpPr>
        <p:spPr/>
        <p:txBody>
          <a:bodyPr/>
          <a:lstStyle/>
          <a:p>
            <a:fld id="{67DBBB89-4D97-432E-86AB-026480FE878A}" type="slidenum">
              <a:rPr lang="en-US" smtClean="0"/>
              <a:t>1</a:t>
            </a:fld>
            <a:endParaRPr lang="en-US"/>
          </a:p>
        </p:txBody>
      </p:sp>
    </p:spTree>
    <p:extLst>
      <p:ext uri="{BB962C8B-B14F-4D97-AF65-F5344CB8AC3E}">
        <p14:creationId xmlns:p14="http://schemas.microsoft.com/office/powerpoint/2010/main" val="61119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11 </a:t>
            </a:r>
            <a:r>
              <a:rPr lang="en-US" sz="1200" b="0" i="0" kern="1200" dirty="0">
                <a:solidFill>
                  <a:schemeClr val="tx1"/>
                </a:solidFill>
                <a:effectLst/>
                <a:latin typeface="+mn-lt"/>
                <a:ea typeface="+mn-ea"/>
                <a:cs typeface="+mn-cs"/>
              </a:rPr>
              <a:t>Now faith is the assurance of things hoped for, the conviction of things not seen. </a:t>
            </a:r>
            <a:r>
              <a:rPr lang="en-US" sz="1200" b="1" i="0" kern="1200" baseline="30000" dirty="0">
                <a:solidFill>
                  <a:schemeClr val="tx1"/>
                </a:solidFill>
                <a:effectLst/>
                <a:latin typeface="+mn-lt"/>
                <a:ea typeface="+mn-ea"/>
                <a:cs typeface="+mn-cs"/>
              </a:rPr>
              <a:t>2 </a:t>
            </a:r>
            <a:r>
              <a:rPr lang="en-US" sz="1200" b="0" i="0" kern="1200" dirty="0">
                <a:solidFill>
                  <a:schemeClr val="tx1"/>
                </a:solidFill>
                <a:effectLst/>
                <a:latin typeface="+mn-lt"/>
                <a:ea typeface="+mn-ea"/>
                <a:cs typeface="+mn-cs"/>
              </a:rPr>
              <a:t>For by it the people of old received their commendation. </a:t>
            </a:r>
            <a:r>
              <a:rPr lang="en-US" sz="1200" b="1" i="0" kern="1200" baseline="30000" dirty="0">
                <a:solidFill>
                  <a:schemeClr val="tx1"/>
                </a:solidFill>
                <a:effectLst/>
                <a:latin typeface="+mn-lt"/>
                <a:ea typeface="+mn-ea"/>
                <a:cs typeface="+mn-cs"/>
              </a:rPr>
              <a:t>3 </a:t>
            </a:r>
            <a:r>
              <a:rPr lang="en-US" sz="1200" b="0" i="0" kern="1200" dirty="0">
                <a:solidFill>
                  <a:schemeClr val="tx1"/>
                </a:solidFill>
                <a:effectLst/>
                <a:latin typeface="+mn-lt"/>
                <a:ea typeface="+mn-ea"/>
                <a:cs typeface="+mn-cs"/>
              </a:rPr>
              <a:t>By faith we understand that the universe was created by the word of God, so that what is seen was not made out of things that are visible.</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12 </a:t>
            </a:r>
            <a:r>
              <a:rPr lang="en-US" sz="1200" b="0" i="0" kern="1200" dirty="0">
                <a:solidFill>
                  <a:schemeClr val="tx1"/>
                </a:solidFill>
                <a:effectLst/>
                <a:latin typeface="+mn-lt"/>
                <a:ea typeface="+mn-ea"/>
                <a:cs typeface="+mn-cs"/>
              </a:rPr>
              <a:t>Therefore, since we are surrounded by so great a cloud of witnesses, let us also lay aside every weight, and sin which clings so closely, and let us run with endurance the race that is set before us, </a:t>
            </a:r>
            <a:r>
              <a:rPr lang="en-US" sz="1200" b="1" i="0" kern="1200" baseline="30000" dirty="0">
                <a:solidFill>
                  <a:schemeClr val="tx1"/>
                </a:solidFill>
                <a:effectLst/>
                <a:latin typeface="+mn-lt"/>
                <a:ea typeface="+mn-ea"/>
                <a:cs typeface="+mn-cs"/>
              </a:rPr>
              <a:t>2 </a:t>
            </a:r>
            <a:r>
              <a:rPr lang="en-US" sz="1200" b="0" i="0" kern="1200" dirty="0">
                <a:solidFill>
                  <a:schemeClr val="tx1"/>
                </a:solidFill>
                <a:effectLst/>
                <a:latin typeface="+mn-lt"/>
                <a:ea typeface="+mn-ea"/>
                <a:cs typeface="+mn-cs"/>
              </a:rPr>
              <a:t>looking to Jesus, the founder and perfecter of our faith, who for the joy that was set before him endured the cross, despising the shame, and is seated at the right hand of the throne of God.</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 we partake of the Lord’s Supper, let us think back to this Jesus which died on the cross for us.  Which one do you see?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He instituted this memorial supper for us to remember His death on the cross, for the remission of our sins.  Let’s rejoice that he loved us so much to give His life.  Let us all see the Savior of the world, our savior on the cross.</a:t>
            </a:r>
            <a:endParaRPr lang="en-US" dirty="0"/>
          </a:p>
        </p:txBody>
      </p:sp>
      <p:sp>
        <p:nvSpPr>
          <p:cNvPr id="4" name="Slide Number Placeholder 3"/>
          <p:cNvSpPr>
            <a:spLocks noGrp="1"/>
          </p:cNvSpPr>
          <p:nvPr>
            <p:ph type="sldNum" sz="quarter" idx="5"/>
          </p:nvPr>
        </p:nvSpPr>
        <p:spPr/>
        <p:txBody>
          <a:bodyPr/>
          <a:lstStyle/>
          <a:p>
            <a:fld id="{67DBBB89-4D97-432E-86AB-026480FE878A}" type="slidenum">
              <a:rPr lang="en-US" smtClean="0"/>
              <a:t>2</a:t>
            </a:fld>
            <a:endParaRPr lang="en-US"/>
          </a:p>
        </p:txBody>
      </p:sp>
    </p:spTree>
    <p:extLst>
      <p:ext uri="{BB962C8B-B14F-4D97-AF65-F5344CB8AC3E}">
        <p14:creationId xmlns:p14="http://schemas.microsoft.com/office/powerpoint/2010/main" val="29073212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54FEED-B3E6-4B11-8861-67769A0C6EC0}"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887A3-B19D-44DA-A27E-A14E7E801D7B}" type="slidenum">
              <a:rPr lang="en-US" smtClean="0"/>
              <a:t>‹#›</a:t>
            </a:fld>
            <a:endParaRPr lang="en-US"/>
          </a:p>
        </p:txBody>
      </p:sp>
    </p:spTree>
    <p:extLst>
      <p:ext uri="{BB962C8B-B14F-4D97-AF65-F5344CB8AC3E}">
        <p14:creationId xmlns:p14="http://schemas.microsoft.com/office/powerpoint/2010/main" val="837759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54FEED-B3E6-4B11-8861-67769A0C6EC0}"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887A3-B19D-44DA-A27E-A14E7E801D7B}" type="slidenum">
              <a:rPr lang="en-US" smtClean="0"/>
              <a:t>‹#›</a:t>
            </a:fld>
            <a:endParaRPr lang="en-US"/>
          </a:p>
        </p:txBody>
      </p:sp>
    </p:spTree>
    <p:extLst>
      <p:ext uri="{BB962C8B-B14F-4D97-AF65-F5344CB8AC3E}">
        <p14:creationId xmlns:p14="http://schemas.microsoft.com/office/powerpoint/2010/main" val="192504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54FEED-B3E6-4B11-8861-67769A0C6EC0}"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887A3-B19D-44DA-A27E-A14E7E801D7B}" type="slidenum">
              <a:rPr lang="en-US" smtClean="0"/>
              <a:t>‹#›</a:t>
            </a:fld>
            <a:endParaRPr lang="en-US"/>
          </a:p>
        </p:txBody>
      </p:sp>
    </p:spTree>
    <p:extLst>
      <p:ext uri="{BB962C8B-B14F-4D97-AF65-F5344CB8AC3E}">
        <p14:creationId xmlns:p14="http://schemas.microsoft.com/office/powerpoint/2010/main" val="215183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54FEED-B3E6-4B11-8861-67769A0C6EC0}"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887A3-B19D-44DA-A27E-A14E7E801D7B}" type="slidenum">
              <a:rPr lang="en-US" smtClean="0"/>
              <a:t>‹#›</a:t>
            </a:fld>
            <a:endParaRPr lang="en-US"/>
          </a:p>
        </p:txBody>
      </p:sp>
    </p:spTree>
    <p:extLst>
      <p:ext uri="{BB962C8B-B14F-4D97-AF65-F5344CB8AC3E}">
        <p14:creationId xmlns:p14="http://schemas.microsoft.com/office/powerpoint/2010/main" val="4043808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54FEED-B3E6-4B11-8861-67769A0C6EC0}" type="datetimeFigureOut">
              <a:rPr lang="en-US" smtClean="0"/>
              <a:t>6/8/2019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887A3-B19D-44DA-A27E-A14E7E801D7B}" type="slidenum">
              <a:rPr lang="en-US" smtClean="0"/>
              <a:t>‹#›</a:t>
            </a:fld>
            <a:endParaRPr lang="en-US"/>
          </a:p>
        </p:txBody>
      </p:sp>
    </p:spTree>
    <p:extLst>
      <p:ext uri="{BB962C8B-B14F-4D97-AF65-F5344CB8AC3E}">
        <p14:creationId xmlns:p14="http://schemas.microsoft.com/office/powerpoint/2010/main" val="2174715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54FEED-B3E6-4B11-8861-67769A0C6EC0}"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887A3-B19D-44DA-A27E-A14E7E801D7B}" type="slidenum">
              <a:rPr lang="en-US" smtClean="0"/>
              <a:t>‹#›</a:t>
            </a:fld>
            <a:endParaRPr lang="en-US"/>
          </a:p>
        </p:txBody>
      </p:sp>
    </p:spTree>
    <p:extLst>
      <p:ext uri="{BB962C8B-B14F-4D97-AF65-F5344CB8AC3E}">
        <p14:creationId xmlns:p14="http://schemas.microsoft.com/office/powerpoint/2010/main" val="1310866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54FEED-B3E6-4B11-8861-67769A0C6EC0}" type="datetimeFigureOut">
              <a:rPr lang="en-US" smtClean="0"/>
              <a:t>6/8/2019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8887A3-B19D-44DA-A27E-A14E7E801D7B}" type="slidenum">
              <a:rPr lang="en-US" smtClean="0"/>
              <a:t>‹#›</a:t>
            </a:fld>
            <a:endParaRPr lang="en-US"/>
          </a:p>
        </p:txBody>
      </p:sp>
    </p:spTree>
    <p:extLst>
      <p:ext uri="{BB962C8B-B14F-4D97-AF65-F5344CB8AC3E}">
        <p14:creationId xmlns:p14="http://schemas.microsoft.com/office/powerpoint/2010/main" val="2203805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54FEED-B3E6-4B11-8861-67769A0C6EC0}" type="datetimeFigureOut">
              <a:rPr lang="en-US" smtClean="0"/>
              <a:t>6/8/2019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8887A3-B19D-44DA-A27E-A14E7E801D7B}" type="slidenum">
              <a:rPr lang="en-US" smtClean="0"/>
              <a:t>‹#›</a:t>
            </a:fld>
            <a:endParaRPr lang="en-US"/>
          </a:p>
        </p:txBody>
      </p:sp>
    </p:spTree>
    <p:extLst>
      <p:ext uri="{BB962C8B-B14F-4D97-AF65-F5344CB8AC3E}">
        <p14:creationId xmlns:p14="http://schemas.microsoft.com/office/powerpoint/2010/main" val="1839992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54FEED-B3E6-4B11-8861-67769A0C6EC0}" type="datetimeFigureOut">
              <a:rPr lang="en-US" smtClean="0"/>
              <a:t>6/8/2019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8887A3-B19D-44DA-A27E-A14E7E801D7B}" type="slidenum">
              <a:rPr lang="en-US" smtClean="0"/>
              <a:t>‹#›</a:t>
            </a:fld>
            <a:endParaRPr lang="en-US"/>
          </a:p>
        </p:txBody>
      </p:sp>
    </p:spTree>
    <p:extLst>
      <p:ext uri="{BB962C8B-B14F-4D97-AF65-F5344CB8AC3E}">
        <p14:creationId xmlns:p14="http://schemas.microsoft.com/office/powerpoint/2010/main" val="3322169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54FEED-B3E6-4B11-8861-67769A0C6EC0}"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887A3-B19D-44DA-A27E-A14E7E801D7B}" type="slidenum">
              <a:rPr lang="en-US" smtClean="0"/>
              <a:t>‹#›</a:t>
            </a:fld>
            <a:endParaRPr lang="en-US"/>
          </a:p>
        </p:txBody>
      </p:sp>
    </p:spTree>
    <p:extLst>
      <p:ext uri="{BB962C8B-B14F-4D97-AF65-F5344CB8AC3E}">
        <p14:creationId xmlns:p14="http://schemas.microsoft.com/office/powerpoint/2010/main" val="3938862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54FEED-B3E6-4B11-8861-67769A0C6EC0}" type="datetimeFigureOut">
              <a:rPr lang="en-US" smtClean="0"/>
              <a:t>6/8/2019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887A3-B19D-44DA-A27E-A14E7E801D7B}" type="slidenum">
              <a:rPr lang="en-US" smtClean="0"/>
              <a:t>‹#›</a:t>
            </a:fld>
            <a:endParaRPr lang="en-US"/>
          </a:p>
        </p:txBody>
      </p:sp>
    </p:spTree>
    <p:extLst>
      <p:ext uri="{BB962C8B-B14F-4D97-AF65-F5344CB8AC3E}">
        <p14:creationId xmlns:p14="http://schemas.microsoft.com/office/powerpoint/2010/main" val="1077600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54FEED-B3E6-4B11-8861-67769A0C6EC0}" type="datetimeFigureOut">
              <a:rPr lang="en-US" smtClean="0"/>
              <a:t>6/8/2019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887A3-B19D-44DA-A27E-A14E7E801D7B}" type="slidenum">
              <a:rPr lang="en-US" smtClean="0"/>
              <a:t>‹#›</a:t>
            </a:fld>
            <a:endParaRPr lang="en-US"/>
          </a:p>
        </p:txBody>
      </p:sp>
    </p:spTree>
    <p:extLst>
      <p:ext uri="{BB962C8B-B14F-4D97-AF65-F5344CB8AC3E}">
        <p14:creationId xmlns:p14="http://schemas.microsoft.com/office/powerpoint/2010/main" val="4190721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C64821-4D69-4A0F-861A-5284C131AC60}"/>
              </a:ext>
            </a:extLst>
          </p:cNvPr>
          <p:cNvPicPr>
            <a:picLocks noChangeAspect="1"/>
          </p:cNvPicPr>
          <p:nvPr/>
        </p:nvPicPr>
        <p:blipFill>
          <a:blip r:embed="rId3"/>
          <a:stretch>
            <a:fillRect/>
          </a:stretch>
        </p:blipFill>
        <p:spPr>
          <a:xfrm>
            <a:off x="0" y="0"/>
            <a:ext cx="9144000" cy="6858000"/>
          </a:xfrm>
          <a:prstGeom prst="rect">
            <a:avLst/>
          </a:prstGeom>
        </p:spPr>
      </p:pic>
      <p:sp>
        <p:nvSpPr>
          <p:cNvPr id="3" name="Title 2">
            <a:extLst>
              <a:ext uri="{FF2B5EF4-FFF2-40B4-BE49-F238E27FC236}">
                <a16:creationId xmlns:a16="http://schemas.microsoft.com/office/drawing/2014/main" id="{37A71EF9-6FDC-40AA-AE2A-BC35FEAF3618}"/>
              </a:ext>
            </a:extLst>
          </p:cNvPr>
          <p:cNvSpPr>
            <a:spLocks noGrp="1"/>
          </p:cNvSpPr>
          <p:nvPr>
            <p:ph type="title"/>
          </p:nvPr>
        </p:nvSpPr>
        <p:spPr>
          <a:xfrm>
            <a:off x="628650" y="109487"/>
            <a:ext cx="7886700" cy="1325563"/>
          </a:xfrm>
          <a:noFill/>
        </p:spPr>
        <p:txBody>
          <a:bodyPr>
            <a:normAutofit fontScale="90000"/>
          </a:bodyPr>
          <a:lstStyle/>
          <a:p>
            <a:pPr algn="ctr"/>
            <a:r>
              <a:rPr lang="en-US" sz="5400" b="1" dirty="0">
                <a:solidFill>
                  <a:schemeClr val="bg1"/>
                </a:solidFill>
              </a:rPr>
              <a:t>Who Do You See When Looking at Jesus on the Cross?</a:t>
            </a:r>
          </a:p>
        </p:txBody>
      </p:sp>
      <p:graphicFrame>
        <p:nvGraphicFramePr>
          <p:cNvPr id="6" name="Content Placeholder 5">
            <a:extLst>
              <a:ext uri="{FF2B5EF4-FFF2-40B4-BE49-F238E27FC236}">
                <a16:creationId xmlns:a16="http://schemas.microsoft.com/office/drawing/2014/main" id="{141E9BE6-FF2D-4137-B85C-97F2DE3E7F05}"/>
              </a:ext>
            </a:extLst>
          </p:cNvPr>
          <p:cNvGraphicFramePr>
            <a:graphicFrameLocks noGrp="1"/>
          </p:cNvGraphicFramePr>
          <p:nvPr>
            <p:ph idx="1"/>
            <p:extLst>
              <p:ext uri="{D42A27DB-BD31-4B8C-83A1-F6EECF244321}">
                <p14:modId xmlns:p14="http://schemas.microsoft.com/office/powerpoint/2010/main" val="3887825765"/>
              </p:ext>
            </p:extLst>
          </p:nvPr>
        </p:nvGraphicFramePr>
        <p:xfrm>
          <a:off x="441836" y="1600200"/>
          <a:ext cx="8476021" cy="4572000"/>
        </p:xfrm>
        <a:graphic>
          <a:graphicData uri="http://schemas.openxmlformats.org/drawingml/2006/table">
            <a:tbl>
              <a:tblPr firstRow="1" bandRow="1">
                <a:tableStyleId>{B301B821-A1FF-4177-AEE7-76D212191A09}</a:tableStyleId>
              </a:tblPr>
              <a:tblGrid>
                <a:gridCol w="571276">
                  <a:extLst>
                    <a:ext uri="{9D8B030D-6E8A-4147-A177-3AD203B41FA5}">
                      <a16:colId xmlns:a16="http://schemas.microsoft.com/office/drawing/2014/main" val="1583304944"/>
                    </a:ext>
                  </a:extLst>
                </a:gridCol>
                <a:gridCol w="2055552">
                  <a:extLst>
                    <a:ext uri="{9D8B030D-6E8A-4147-A177-3AD203B41FA5}">
                      <a16:colId xmlns:a16="http://schemas.microsoft.com/office/drawing/2014/main" val="4242973712"/>
                    </a:ext>
                  </a:extLst>
                </a:gridCol>
                <a:gridCol w="2634712">
                  <a:extLst>
                    <a:ext uri="{9D8B030D-6E8A-4147-A177-3AD203B41FA5}">
                      <a16:colId xmlns:a16="http://schemas.microsoft.com/office/drawing/2014/main" val="2766126395"/>
                    </a:ext>
                  </a:extLst>
                </a:gridCol>
                <a:gridCol w="3214481">
                  <a:extLst>
                    <a:ext uri="{9D8B030D-6E8A-4147-A177-3AD203B41FA5}">
                      <a16:colId xmlns:a16="http://schemas.microsoft.com/office/drawing/2014/main" val="1930796090"/>
                    </a:ext>
                  </a:extLst>
                </a:gridCol>
              </a:tblGrid>
              <a:tr h="396056">
                <a:tc>
                  <a:txBody>
                    <a:bodyPr/>
                    <a:lstStyle/>
                    <a:p>
                      <a:endParaRPr lang="en-US" sz="2400" dirty="0"/>
                    </a:p>
                  </a:txBody>
                  <a:tcPr/>
                </a:tc>
                <a:tc>
                  <a:txBody>
                    <a:bodyPr/>
                    <a:lstStyle/>
                    <a:p>
                      <a:r>
                        <a:rPr lang="en-US" sz="2400" dirty="0"/>
                        <a:t>Description</a:t>
                      </a:r>
                    </a:p>
                  </a:txBody>
                  <a:tcPr/>
                </a:tc>
                <a:tc>
                  <a:txBody>
                    <a:bodyPr/>
                    <a:lstStyle/>
                    <a:p>
                      <a:r>
                        <a:rPr lang="en-US" sz="2400" dirty="0"/>
                        <a:t>Speaker</a:t>
                      </a:r>
                    </a:p>
                  </a:txBody>
                  <a:tcPr/>
                </a:tc>
                <a:tc>
                  <a:txBody>
                    <a:bodyPr/>
                    <a:lstStyle/>
                    <a:p>
                      <a:r>
                        <a:rPr lang="en-US" sz="2400" dirty="0"/>
                        <a:t>Verse</a:t>
                      </a:r>
                    </a:p>
                  </a:txBody>
                  <a:tcPr/>
                </a:tc>
                <a:extLst>
                  <a:ext uri="{0D108BD9-81ED-4DB2-BD59-A6C34878D82A}">
                    <a16:rowId xmlns:a16="http://schemas.microsoft.com/office/drawing/2014/main" val="1606745472"/>
                  </a:ext>
                </a:extLst>
              </a:tr>
              <a:tr h="396056">
                <a:tc>
                  <a:txBody>
                    <a:bodyPr/>
                    <a:lstStyle/>
                    <a:p>
                      <a:r>
                        <a:rPr lang="en-US" sz="2400" dirty="0"/>
                        <a:t>1</a:t>
                      </a:r>
                    </a:p>
                  </a:txBody>
                  <a:tcPr>
                    <a:solidFill>
                      <a:srgbClr val="FFFFFF">
                        <a:alpha val="69804"/>
                      </a:srgbClr>
                    </a:solidFill>
                  </a:tcPr>
                </a:tc>
                <a:tc>
                  <a:txBody>
                    <a:bodyPr/>
                    <a:lstStyle/>
                    <a:p>
                      <a:r>
                        <a:rPr lang="en-US" sz="2400" dirty="0"/>
                        <a:t>My Son</a:t>
                      </a:r>
                    </a:p>
                  </a:txBody>
                  <a:tcPr>
                    <a:solidFill>
                      <a:srgbClr val="FFFFFF">
                        <a:alpha val="69804"/>
                      </a:srgbClr>
                    </a:solidFill>
                  </a:tcPr>
                </a:tc>
                <a:tc>
                  <a:txBody>
                    <a:bodyPr/>
                    <a:lstStyle/>
                    <a:p>
                      <a:r>
                        <a:rPr lang="en-US" sz="2400" dirty="0"/>
                        <a:t>Mary</a:t>
                      </a:r>
                    </a:p>
                  </a:txBody>
                  <a:tcPr>
                    <a:solidFill>
                      <a:srgbClr val="FFFFFF">
                        <a:alpha val="69804"/>
                      </a:srgbClr>
                    </a:solidFill>
                  </a:tcPr>
                </a:tc>
                <a:tc>
                  <a:txBody>
                    <a:bodyPr/>
                    <a:lstStyle/>
                    <a:p>
                      <a:r>
                        <a:rPr lang="en-US" sz="2400" dirty="0"/>
                        <a:t>Luke 1:30-33,38</a:t>
                      </a:r>
                    </a:p>
                  </a:txBody>
                  <a:tcPr>
                    <a:solidFill>
                      <a:srgbClr val="FFFFFF">
                        <a:alpha val="69804"/>
                      </a:srgbClr>
                    </a:solidFill>
                  </a:tcPr>
                </a:tc>
                <a:extLst>
                  <a:ext uri="{0D108BD9-81ED-4DB2-BD59-A6C34878D82A}">
                    <a16:rowId xmlns:a16="http://schemas.microsoft.com/office/drawing/2014/main" val="1272662796"/>
                  </a:ext>
                </a:extLst>
              </a:tr>
              <a:tr h="396056">
                <a:tc>
                  <a:txBody>
                    <a:bodyPr/>
                    <a:lstStyle/>
                    <a:p>
                      <a:r>
                        <a:rPr lang="en-US" sz="2400" dirty="0"/>
                        <a:t>2</a:t>
                      </a:r>
                    </a:p>
                  </a:txBody>
                  <a:tcPr>
                    <a:solidFill>
                      <a:srgbClr val="FFFFFF">
                        <a:alpha val="69804"/>
                      </a:srgbClr>
                    </a:solidFill>
                  </a:tcPr>
                </a:tc>
                <a:tc>
                  <a:txBody>
                    <a:bodyPr/>
                    <a:lstStyle/>
                    <a:p>
                      <a:r>
                        <a:rPr lang="en-US" sz="2400" dirty="0"/>
                        <a:t>My Lord</a:t>
                      </a:r>
                    </a:p>
                  </a:txBody>
                  <a:tcPr>
                    <a:solidFill>
                      <a:srgbClr val="FFFFFF">
                        <a:alpha val="69804"/>
                      </a:srgbClr>
                    </a:solidFill>
                  </a:tcPr>
                </a:tc>
                <a:tc>
                  <a:txBody>
                    <a:bodyPr/>
                    <a:lstStyle/>
                    <a:p>
                      <a:r>
                        <a:rPr lang="en-US" sz="2400" dirty="0"/>
                        <a:t>John</a:t>
                      </a:r>
                    </a:p>
                  </a:txBody>
                  <a:tcPr>
                    <a:solidFill>
                      <a:srgbClr val="FFFFFF">
                        <a:alpha val="69804"/>
                      </a:srgbClr>
                    </a:solidFill>
                  </a:tcPr>
                </a:tc>
                <a:tc>
                  <a:txBody>
                    <a:bodyPr/>
                    <a:lstStyle/>
                    <a:p>
                      <a:r>
                        <a:rPr lang="en-US" sz="2400" dirty="0"/>
                        <a:t>John 19:26-27;21:24-25</a:t>
                      </a:r>
                    </a:p>
                  </a:txBody>
                  <a:tcPr>
                    <a:solidFill>
                      <a:srgbClr val="FFFFFF">
                        <a:alpha val="69804"/>
                      </a:srgbClr>
                    </a:solidFill>
                  </a:tcPr>
                </a:tc>
                <a:extLst>
                  <a:ext uri="{0D108BD9-81ED-4DB2-BD59-A6C34878D82A}">
                    <a16:rowId xmlns:a16="http://schemas.microsoft.com/office/drawing/2014/main" val="2927243086"/>
                  </a:ext>
                </a:extLst>
              </a:tr>
              <a:tr h="396056">
                <a:tc>
                  <a:txBody>
                    <a:bodyPr/>
                    <a:lstStyle/>
                    <a:p>
                      <a:r>
                        <a:rPr lang="en-US" sz="2400" dirty="0"/>
                        <a:t>3</a:t>
                      </a:r>
                    </a:p>
                  </a:txBody>
                  <a:tcPr>
                    <a:solidFill>
                      <a:srgbClr val="FFFFFF">
                        <a:alpha val="69804"/>
                      </a:srgbClr>
                    </a:solidFill>
                  </a:tcPr>
                </a:tc>
                <a:tc>
                  <a:txBody>
                    <a:bodyPr/>
                    <a:lstStyle/>
                    <a:p>
                      <a:r>
                        <a:rPr lang="en-US" sz="2400" dirty="0"/>
                        <a:t>Blasphemer</a:t>
                      </a:r>
                    </a:p>
                  </a:txBody>
                  <a:tcPr>
                    <a:solidFill>
                      <a:srgbClr val="FFFFFF">
                        <a:alpha val="69804"/>
                      </a:srgbClr>
                    </a:solidFill>
                  </a:tcPr>
                </a:tc>
                <a:tc>
                  <a:txBody>
                    <a:bodyPr/>
                    <a:lstStyle/>
                    <a:p>
                      <a:r>
                        <a:rPr lang="en-US" sz="2400" dirty="0"/>
                        <a:t>Jewish Leaders</a:t>
                      </a:r>
                    </a:p>
                  </a:txBody>
                  <a:tcPr>
                    <a:solidFill>
                      <a:srgbClr val="FFFFFF">
                        <a:alpha val="69804"/>
                      </a:srgbClr>
                    </a:solidFill>
                  </a:tcPr>
                </a:tc>
                <a:tc>
                  <a:txBody>
                    <a:bodyPr/>
                    <a:lstStyle/>
                    <a:p>
                      <a:r>
                        <a:rPr lang="en-US" sz="2400" dirty="0"/>
                        <a:t>Luke 22:66-71</a:t>
                      </a:r>
                    </a:p>
                  </a:txBody>
                  <a:tcPr>
                    <a:solidFill>
                      <a:srgbClr val="FFFFFF">
                        <a:alpha val="69804"/>
                      </a:srgbClr>
                    </a:solidFill>
                  </a:tcPr>
                </a:tc>
                <a:extLst>
                  <a:ext uri="{0D108BD9-81ED-4DB2-BD59-A6C34878D82A}">
                    <a16:rowId xmlns:a16="http://schemas.microsoft.com/office/drawing/2014/main" val="2129496565"/>
                  </a:ext>
                </a:extLst>
              </a:tr>
              <a:tr h="396056">
                <a:tc>
                  <a:txBody>
                    <a:bodyPr/>
                    <a:lstStyle/>
                    <a:p>
                      <a:r>
                        <a:rPr lang="en-US" sz="2400" dirty="0"/>
                        <a:t>4</a:t>
                      </a:r>
                    </a:p>
                  </a:txBody>
                  <a:tcPr>
                    <a:solidFill>
                      <a:srgbClr val="FFFFFF">
                        <a:alpha val="69804"/>
                      </a:srgbClr>
                    </a:solidFill>
                  </a:tcPr>
                </a:tc>
                <a:tc>
                  <a:txBody>
                    <a:bodyPr/>
                    <a:lstStyle/>
                    <a:p>
                      <a:r>
                        <a:rPr lang="en-US" sz="2400" dirty="0"/>
                        <a:t>Innocent</a:t>
                      </a:r>
                    </a:p>
                  </a:txBody>
                  <a:tcPr>
                    <a:solidFill>
                      <a:srgbClr val="FFFFFF">
                        <a:alpha val="69804"/>
                      </a:srgbClr>
                    </a:solidFill>
                  </a:tcPr>
                </a:tc>
                <a:tc>
                  <a:txBody>
                    <a:bodyPr/>
                    <a:lstStyle/>
                    <a:p>
                      <a:r>
                        <a:rPr lang="en-US" sz="2400" dirty="0"/>
                        <a:t>Pilate</a:t>
                      </a:r>
                    </a:p>
                  </a:txBody>
                  <a:tcPr>
                    <a:solidFill>
                      <a:srgbClr val="FFFFFF">
                        <a:alpha val="69804"/>
                      </a:srgbClr>
                    </a:solidFill>
                  </a:tcPr>
                </a:tc>
                <a:tc>
                  <a:txBody>
                    <a:bodyPr/>
                    <a:lstStyle/>
                    <a:p>
                      <a:r>
                        <a:rPr lang="en-US" sz="2400" dirty="0"/>
                        <a:t>Luke 23:13-16</a:t>
                      </a:r>
                    </a:p>
                  </a:txBody>
                  <a:tcPr>
                    <a:solidFill>
                      <a:srgbClr val="FFFFFF">
                        <a:alpha val="69804"/>
                      </a:srgbClr>
                    </a:solidFill>
                  </a:tcPr>
                </a:tc>
                <a:extLst>
                  <a:ext uri="{0D108BD9-81ED-4DB2-BD59-A6C34878D82A}">
                    <a16:rowId xmlns:a16="http://schemas.microsoft.com/office/drawing/2014/main" val="956681474"/>
                  </a:ext>
                </a:extLst>
              </a:tr>
              <a:tr h="396056">
                <a:tc>
                  <a:txBody>
                    <a:bodyPr/>
                    <a:lstStyle/>
                    <a:p>
                      <a:r>
                        <a:rPr lang="en-US" sz="2400" dirty="0"/>
                        <a:t>5</a:t>
                      </a:r>
                    </a:p>
                  </a:txBody>
                  <a:tcPr>
                    <a:solidFill>
                      <a:srgbClr val="FFFFFF">
                        <a:alpha val="69804"/>
                      </a:srgbClr>
                    </a:solidFill>
                  </a:tcPr>
                </a:tc>
                <a:tc>
                  <a:txBody>
                    <a:bodyPr/>
                    <a:lstStyle/>
                    <a:p>
                      <a:r>
                        <a:rPr lang="en-US" sz="2400" dirty="0"/>
                        <a:t>Criminal</a:t>
                      </a:r>
                    </a:p>
                  </a:txBody>
                  <a:tcPr>
                    <a:solidFill>
                      <a:srgbClr val="FFFFFF">
                        <a:alpha val="69804"/>
                      </a:srgbClr>
                    </a:solidFill>
                  </a:tcPr>
                </a:tc>
                <a:tc>
                  <a:txBody>
                    <a:bodyPr/>
                    <a:lstStyle/>
                    <a:p>
                      <a:r>
                        <a:rPr lang="en-US" sz="2400" dirty="0"/>
                        <a:t>Thief #1</a:t>
                      </a:r>
                    </a:p>
                  </a:txBody>
                  <a:tcPr>
                    <a:solidFill>
                      <a:srgbClr val="FFFFFF">
                        <a:alpha val="69804"/>
                      </a:srgbClr>
                    </a:solidFill>
                  </a:tcPr>
                </a:tc>
                <a:tc>
                  <a:txBody>
                    <a:bodyPr/>
                    <a:lstStyle/>
                    <a:p>
                      <a:r>
                        <a:rPr lang="en-US" sz="2400" dirty="0"/>
                        <a:t>Luke 23:39</a:t>
                      </a:r>
                    </a:p>
                  </a:txBody>
                  <a:tcPr>
                    <a:solidFill>
                      <a:srgbClr val="FFFFFF">
                        <a:alpha val="69804"/>
                      </a:srgbClr>
                    </a:solidFill>
                  </a:tcPr>
                </a:tc>
                <a:extLst>
                  <a:ext uri="{0D108BD9-81ED-4DB2-BD59-A6C34878D82A}">
                    <a16:rowId xmlns:a16="http://schemas.microsoft.com/office/drawing/2014/main" val="1344158386"/>
                  </a:ext>
                </a:extLst>
              </a:tr>
              <a:tr h="396056">
                <a:tc>
                  <a:txBody>
                    <a:bodyPr/>
                    <a:lstStyle/>
                    <a:p>
                      <a:r>
                        <a:rPr lang="en-US" sz="2400" dirty="0"/>
                        <a:t>6</a:t>
                      </a:r>
                    </a:p>
                  </a:txBody>
                  <a:tcPr>
                    <a:solidFill>
                      <a:srgbClr val="FFFFFF">
                        <a:alpha val="69804"/>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Way to Heaven</a:t>
                      </a:r>
                    </a:p>
                  </a:txBody>
                  <a:tcPr>
                    <a:solidFill>
                      <a:srgbClr val="FFFFFF">
                        <a:alpha val="69804"/>
                      </a:srgbClr>
                    </a:solidFill>
                  </a:tcPr>
                </a:tc>
                <a:tc>
                  <a:txBody>
                    <a:bodyPr/>
                    <a:lstStyle/>
                    <a:p>
                      <a:r>
                        <a:rPr lang="en-US" sz="2400" dirty="0"/>
                        <a:t>Thief #2</a:t>
                      </a:r>
                    </a:p>
                  </a:txBody>
                  <a:tcPr>
                    <a:solidFill>
                      <a:srgbClr val="FFFFFF">
                        <a:alpha val="69804"/>
                      </a:srgbClr>
                    </a:solidFill>
                  </a:tcPr>
                </a:tc>
                <a:tc>
                  <a:txBody>
                    <a:bodyPr/>
                    <a:lstStyle/>
                    <a:p>
                      <a:r>
                        <a:rPr lang="en-US" sz="2400" dirty="0"/>
                        <a:t>Luke 23:40-43</a:t>
                      </a:r>
                    </a:p>
                  </a:txBody>
                  <a:tcPr>
                    <a:solidFill>
                      <a:srgbClr val="FFFFFF">
                        <a:alpha val="69804"/>
                      </a:srgbClr>
                    </a:solidFill>
                  </a:tcPr>
                </a:tc>
                <a:extLst>
                  <a:ext uri="{0D108BD9-81ED-4DB2-BD59-A6C34878D82A}">
                    <a16:rowId xmlns:a16="http://schemas.microsoft.com/office/drawing/2014/main" val="179654037"/>
                  </a:ext>
                </a:extLst>
              </a:tr>
              <a:tr h="396056">
                <a:tc>
                  <a:txBody>
                    <a:bodyPr/>
                    <a:lstStyle/>
                    <a:p>
                      <a:r>
                        <a:rPr lang="en-US" sz="2400" dirty="0"/>
                        <a:t>7</a:t>
                      </a:r>
                    </a:p>
                  </a:txBody>
                  <a:tcPr>
                    <a:solidFill>
                      <a:srgbClr val="FFFFFF">
                        <a:alpha val="69804"/>
                      </a:srgbClr>
                    </a:solidFill>
                  </a:tcPr>
                </a:tc>
                <a:tc>
                  <a:txBody>
                    <a:bodyPr/>
                    <a:lstStyle/>
                    <a:p>
                      <a:r>
                        <a:rPr lang="en-US" sz="2400" dirty="0"/>
                        <a:t>Friend</a:t>
                      </a:r>
                    </a:p>
                  </a:txBody>
                  <a:tcPr>
                    <a:solidFill>
                      <a:srgbClr val="FFFFFF">
                        <a:alpha val="69804"/>
                      </a:srgbClr>
                    </a:solidFill>
                  </a:tcPr>
                </a:tc>
                <a:tc>
                  <a:txBody>
                    <a:bodyPr/>
                    <a:lstStyle/>
                    <a:p>
                      <a:r>
                        <a:rPr lang="en-US" sz="2400" dirty="0"/>
                        <a:t>Martha and Lazarus</a:t>
                      </a:r>
                    </a:p>
                  </a:txBody>
                  <a:tcPr>
                    <a:solidFill>
                      <a:srgbClr val="FFFFFF">
                        <a:alpha val="69804"/>
                      </a:srgbClr>
                    </a:solidFill>
                  </a:tcPr>
                </a:tc>
                <a:tc>
                  <a:txBody>
                    <a:bodyPr/>
                    <a:lstStyle/>
                    <a:p>
                      <a:r>
                        <a:rPr lang="en-US" sz="2400" dirty="0"/>
                        <a:t>John 11:32-36</a:t>
                      </a:r>
                    </a:p>
                  </a:txBody>
                  <a:tcPr>
                    <a:solidFill>
                      <a:srgbClr val="FFFFFF">
                        <a:alpha val="69804"/>
                      </a:srgbClr>
                    </a:solidFill>
                  </a:tcPr>
                </a:tc>
                <a:extLst>
                  <a:ext uri="{0D108BD9-81ED-4DB2-BD59-A6C34878D82A}">
                    <a16:rowId xmlns:a16="http://schemas.microsoft.com/office/drawing/2014/main" val="449787028"/>
                  </a:ext>
                </a:extLst>
              </a:tr>
              <a:tr h="396056">
                <a:tc>
                  <a:txBody>
                    <a:bodyPr/>
                    <a:lstStyle/>
                    <a:p>
                      <a:r>
                        <a:rPr lang="en-US" sz="2400" dirty="0"/>
                        <a:t>8</a:t>
                      </a:r>
                    </a:p>
                  </a:txBody>
                  <a:tcPr>
                    <a:solidFill>
                      <a:srgbClr val="FFFFFF">
                        <a:alpha val="69804"/>
                      </a:srgbClr>
                    </a:solidFill>
                  </a:tcPr>
                </a:tc>
                <a:tc>
                  <a:txBody>
                    <a:bodyPr/>
                    <a:lstStyle/>
                    <a:p>
                      <a:r>
                        <a:rPr lang="en-US" sz="2400" dirty="0"/>
                        <a:t>Savior</a:t>
                      </a:r>
                    </a:p>
                  </a:txBody>
                  <a:tcPr>
                    <a:solidFill>
                      <a:srgbClr val="FFFFFF">
                        <a:alpha val="69804"/>
                      </a:srgbClr>
                    </a:solidFill>
                  </a:tcPr>
                </a:tc>
                <a:tc>
                  <a:txBody>
                    <a:bodyPr/>
                    <a:lstStyle/>
                    <a:p>
                      <a:r>
                        <a:rPr lang="en-US" sz="2400" dirty="0"/>
                        <a:t>Sinners</a:t>
                      </a:r>
                    </a:p>
                  </a:txBody>
                  <a:tcPr>
                    <a:solidFill>
                      <a:srgbClr val="FFFFFF">
                        <a:alpha val="69804"/>
                      </a:srgbClr>
                    </a:solidFill>
                  </a:tcPr>
                </a:tc>
                <a:tc>
                  <a:txBody>
                    <a:bodyPr/>
                    <a:lstStyle/>
                    <a:p>
                      <a:r>
                        <a:rPr lang="en-US" sz="2400" dirty="0"/>
                        <a:t>Luke 19:1-10</a:t>
                      </a:r>
                    </a:p>
                  </a:txBody>
                  <a:tcPr>
                    <a:solidFill>
                      <a:srgbClr val="FFFFFF">
                        <a:alpha val="69804"/>
                      </a:srgbClr>
                    </a:solidFill>
                  </a:tcPr>
                </a:tc>
                <a:extLst>
                  <a:ext uri="{0D108BD9-81ED-4DB2-BD59-A6C34878D82A}">
                    <a16:rowId xmlns:a16="http://schemas.microsoft.com/office/drawing/2014/main" val="118985419"/>
                  </a:ext>
                </a:extLst>
              </a:tr>
              <a:tr h="396056">
                <a:tc>
                  <a:txBody>
                    <a:bodyPr/>
                    <a:lstStyle/>
                    <a:p>
                      <a:r>
                        <a:rPr lang="en-US" sz="2400" dirty="0"/>
                        <a:t>9</a:t>
                      </a:r>
                    </a:p>
                  </a:txBody>
                  <a:tcPr>
                    <a:solidFill>
                      <a:srgbClr val="FFFFFF">
                        <a:alpha val="69804"/>
                      </a:srgbClr>
                    </a:solidFill>
                  </a:tcPr>
                </a:tc>
                <a:tc>
                  <a:txBody>
                    <a:bodyPr/>
                    <a:lstStyle/>
                    <a:p>
                      <a:r>
                        <a:rPr lang="en-US" sz="2400" dirty="0"/>
                        <a:t>Son of God</a:t>
                      </a:r>
                    </a:p>
                  </a:txBody>
                  <a:tcPr>
                    <a:solidFill>
                      <a:srgbClr val="FFFFFF">
                        <a:alpha val="69804"/>
                      </a:srgbClr>
                    </a:solidFill>
                  </a:tcPr>
                </a:tc>
                <a:tc>
                  <a:txBody>
                    <a:bodyPr/>
                    <a:lstStyle/>
                    <a:p>
                      <a:r>
                        <a:rPr lang="en-US" sz="2400" dirty="0"/>
                        <a:t>Disciples, Us</a:t>
                      </a:r>
                    </a:p>
                  </a:txBody>
                  <a:tcPr>
                    <a:solidFill>
                      <a:srgbClr val="FFFFFF">
                        <a:alpha val="69804"/>
                      </a:srgbClr>
                    </a:solidFill>
                  </a:tcPr>
                </a:tc>
                <a:tc>
                  <a:txBody>
                    <a:bodyPr/>
                    <a:lstStyle/>
                    <a:p>
                      <a:r>
                        <a:rPr lang="en-US" sz="2400" dirty="0">
                          <a:sym typeface="Wingdings" panose="05000000000000000000" pitchFamily="2" charset="2"/>
                        </a:rPr>
                        <a:t>John 1:29-49 </a:t>
                      </a:r>
                      <a:endParaRPr lang="en-US" sz="2400" dirty="0"/>
                    </a:p>
                  </a:txBody>
                  <a:tcPr>
                    <a:solidFill>
                      <a:srgbClr val="FFFFFF">
                        <a:alpha val="69804"/>
                      </a:srgbClr>
                    </a:solidFill>
                  </a:tcPr>
                </a:tc>
                <a:extLst>
                  <a:ext uri="{0D108BD9-81ED-4DB2-BD59-A6C34878D82A}">
                    <a16:rowId xmlns:a16="http://schemas.microsoft.com/office/drawing/2014/main" val="91031477"/>
                  </a:ext>
                </a:extLst>
              </a:tr>
            </a:tbl>
          </a:graphicData>
        </a:graphic>
      </p:graphicFrame>
    </p:spTree>
    <p:extLst>
      <p:ext uri="{BB962C8B-B14F-4D97-AF65-F5344CB8AC3E}">
        <p14:creationId xmlns:p14="http://schemas.microsoft.com/office/powerpoint/2010/main" val="11985108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C64821-4D69-4A0F-861A-5284C131AC60}"/>
              </a:ext>
            </a:extLst>
          </p:cNvPr>
          <p:cNvPicPr>
            <a:picLocks noChangeAspect="1"/>
          </p:cNvPicPr>
          <p:nvPr/>
        </p:nvPicPr>
        <p:blipFill>
          <a:blip r:embed="rId3"/>
          <a:stretch>
            <a:fillRect/>
          </a:stretch>
        </p:blipFill>
        <p:spPr>
          <a:xfrm>
            <a:off x="0" y="0"/>
            <a:ext cx="9144000" cy="6858000"/>
          </a:xfrm>
          <a:prstGeom prst="rect">
            <a:avLst/>
          </a:prstGeom>
        </p:spPr>
      </p:pic>
      <p:sp>
        <p:nvSpPr>
          <p:cNvPr id="3" name="Title 2">
            <a:extLst>
              <a:ext uri="{FF2B5EF4-FFF2-40B4-BE49-F238E27FC236}">
                <a16:creationId xmlns:a16="http://schemas.microsoft.com/office/drawing/2014/main" id="{37A71EF9-6FDC-40AA-AE2A-BC35FEAF3618}"/>
              </a:ext>
            </a:extLst>
          </p:cNvPr>
          <p:cNvSpPr>
            <a:spLocks noGrp="1"/>
          </p:cNvSpPr>
          <p:nvPr>
            <p:ph type="title"/>
          </p:nvPr>
        </p:nvSpPr>
        <p:spPr>
          <a:xfrm>
            <a:off x="628650" y="109487"/>
            <a:ext cx="7886700" cy="1325563"/>
          </a:xfrm>
          <a:noFill/>
        </p:spPr>
        <p:txBody>
          <a:bodyPr>
            <a:normAutofit fontScale="90000"/>
          </a:bodyPr>
          <a:lstStyle/>
          <a:p>
            <a:pPr algn="ctr"/>
            <a:r>
              <a:rPr lang="en-US" sz="5400" b="1" dirty="0">
                <a:solidFill>
                  <a:schemeClr val="bg1"/>
                </a:solidFill>
              </a:rPr>
              <a:t>Who Do We View Him as Our </a:t>
            </a:r>
            <a:r>
              <a:rPr lang="en-US" sz="5400" b="1" dirty="0" err="1">
                <a:solidFill>
                  <a:schemeClr val="bg1"/>
                </a:solidFill>
              </a:rPr>
              <a:t>Saviour</a:t>
            </a:r>
            <a:r>
              <a:rPr lang="en-US" sz="5400" b="1" dirty="0">
                <a:solidFill>
                  <a:schemeClr val="bg1"/>
                </a:solidFill>
              </a:rPr>
              <a:t>?</a:t>
            </a:r>
          </a:p>
        </p:txBody>
      </p:sp>
      <p:sp>
        <p:nvSpPr>
          <p:cNvPr id="5" name="Content Placeholder 4">
            <a:extLst>
              <a:ext uri="{FF2B5EF4-FFF2-40B4-BE49-F238E27FC236}">
                <a16:creationId xmlns:a16="http://schemas.microsoft.com/office/drawing/2014/main" id="{1337443C-C986-4714-8321-88E556BFABE4}"/>
              </a:ext>
            </a:extLst>
          </p:cNvPr>
          <p:cNvSpPr>
            <a:spLocks noGrp="1"/>
          </p:cNvSpPr>
          <p:nvPr>
            <p:ph idx="1"/>
          </p:nvPr>
        </p:nvSpPr>
        <p:spPr>
          <a:xfrm>
            <a:off x="461501" y="1544536"/>
            <a:ext cx="8338369" cy="5092237"/>
          </a:xfrm>
          <a:solidFill>
            <a:srgbClr val="FFFFFF">
              <a:alpha val="60000"/>
            </a:srgbClr>
          </a:solidFill>
        </p:spPr>
        <p:txBody>
          <a:bodyPr>
            <a:normAutofit fontScale="92500" lnSpcReduction="20000"/>
          </a:bodyPr>
          <a:lstStyle/>
          <a:p>
            <a:pPr marL="0" indent="0">
              <a:buNone/>
            </a:pPr>
            <a:r>
              <a:rPr lang="en-US" sz="3500" b="1" dirty="0"/>
              <a:t>We have three basic choices:</a:t>
            </a:r>
          </a:p>
          <a:p>
            <a:pPr marL="514350" indent="-514350">
              <a:buAutoNum type="arabicPeriod"/>
            </a:pPr>
            <a:r>
              <a:rPr lang="en-US" b="1" dirty="0"/>
              <a:t>Liar</a:t>
            </a:r>
            <a:r>
              <a:rPr lang="en-US" dirty="0"/>
              <a:t> – Jews were zealous for God, without the truth.  Other Jews wanted to protect their power. </a:t>
            </a:r>
          </a:p>
          <a:p>
            <a:pPr marL="514350" indent="-514350">
              <a:buAutoNum type="arabicPeriod"/>
            </a:pPr>
            <a:endParaRPr lang="en-US" dirty="0"/>
          </a:p>
          <a:p>
            <a:pPr marL="514350" indent="-514350">
              <a:buAutoNum type="arabicPeriod"/>
            </a:pPr>
            <a:r>
              <a:rPr lang="en-US" b="1" dirty="0"/>
              <a:t>Lunatic</a:t>
            </a:r>
            <a:r>
              <a:rPr lang="en-US" dirty="0"/>
              <a:t> – Some thought He was crazy to say God was His father.  Some knew Him all His life – Nazareth</a:t>
            </a:r>
          </a:p>
          <a:p>
            <a:pPr marL="514350" indent="-514350">
              <a:buAutoNum type="arabicPeriod"/>
            </a:pPr>
            <a:endParaRPr lang="en-US" dirty="0"/>
          </a:p>
          <a:p>
            <a:pPr marL="514350" indent="-514350">
              <a:buAutoNum type="arabicPeriod"/>
            </a:pPr>
            <a:r>
              <a:rPr lang="en-US" b="1" dirty="0"/>
              <a:t>Lord</a:t>
            </a:r>
            <a:r>
              <a:rPr lang="en-US" dirty="0"/>
              <a:t> – We examine the evidence; evaluate the claims; see the eyewitness accounts of miracles; taught as one having authority </a:t>
            </a:r>
            <a:r>
              <a:rPr lang="en-US" dirty="0">
                <a:sym typeface="Wingdings" panose="05000000000000000000" pitchFamily="2" charset="2"/>
              </a:rPr>
              <a:t> We make a decision – He is LORD!</a:t>
            </a:r>
          </a:p>
          <a:p>
            <a:pPr marL="0" indent="0">
              <a:buNone/>
            </a:pPr>
            <a:endParaRPr lang="en-US" dirty="0">
              <a:sym typeface="Wingdings" panose="05000000000000000000" pitchFamily="2" charset="2"/>
            </a:endParaRPr>
          </a:p>
          <a:p>
            <a:pPr marL="0" indent="0">
              <a:buNone/>
            </a:pPr>
            <a:r>
              <a:rPr lang="en-US" sz="3000" dirty="0">
                <a:sym typeface="Wingdings" panose="05000000000000000000" pitchFamily="2" charset="2"/>
              </a:rPr>
              <a:t>Heb 11:1-3; Heb 12:1-2 – We see Jesus on the cross, our Savior and King!</a:t>
            </a:r>
          </a:p>
        </p:txBody>
      </p:sp>
    </p:spTree>
    <p:extLst>
      <p:ext uri="{BB962C8B-B14F-4D97-AF65-F5344CB8AC3E}">
        <p14:creationId xmlns:p14="http://schemas.microsoft.com/office/powerpoint/2010/main" val="9621366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1439</TotalTime>
  <Words>206</Words>
  <Application>Microsoft Office PowerPoint</Application>
  <PresentationFormat>On-screen Show (4:3)</PresentationFormat>
  <Paragraphs>76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Who Do You See When Looking at Jesus on the Cross?</vt:lpstr>
      <vt:lpstr>Who Do We View Him as Our Saviour?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dc:creator>
  <cp:lastModifiedBy>Robert McDonald</cp:lastModifiedBy>
  <cp:revision>23</cp:revision>
  <cp:lastPrinted>2018-03-30T03:35:28Z</cp:lastPrinted>
  <dcterms:created xsi:type="dcterms:W3CDTF">2018-03-30T02:42:20Z</dcterms:created>
  <dcterms:modified xsi:type="dcterms:W3CDTF">2019-06-09T02:37:13Z</dcterms:modified>
</cp:coreProperties>
</file>