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43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000548"/>
            <a:ext cx="4365938" cy="4936017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br>
              <a:rPr lang="en-US" sz="4400" b="1" i="1" dirty="0">
                <a:latin typeface="Bahnschrift Condensed" panose="020B0502040204020203" pitchFamily="34" charset="0"/>
              </a:rPr>
            </a:br>
            <a:r>
              <a:rPr lang="en-US" sz="4900" b="1" i="1" u="sng" dirty="0">
                <a:solidFill>
                  <a:srgbClr val="7030A0"/>
                </a:solidFill>
                <a:latin typeface="Bahnschrift Condensed" panose="020B0502040204020203" pitchFamily="34" charset="0"/>
              </a:rPr>
              <a:t>Discussion:  </a:t>
            </a:r>
            <a:br>
              <a:rPr lang="en-US" sz="3100" b="1" i="1" dirty="0">
                <a:latin typeface="Bahnschrift Condensed" panose="020B0502040204020203" pitchFamily="34" charset="0"/>
              </a:rPr>
            </a:br>
            <a:r>
              <a:rPr lang="en-US" sz="3600" b="1" dirty="0">
                <a:solidFill>
                  <a:srgbClr val="0070C0"/>
                </a:solidFill>
              </a:rPr>
              <a:t>Can one exhaust the patience of God?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br>
              <a:rPr lang="en-US" sz="3600" dirty="0">
                <a:solidFill>
                  <a:srgbClr val="0070C0"/>
                </a:solidFill>
              </a:rPr>
            </a:br>
            <a:br>
              <a:rPr lang="en-US" sz="3600" b="1" i="1" dirty="0">
                <a:solidFill>
                  <a:srgbClr val="0070C0"/>
                </a:solidFill>
                <a:latin typeface="Bahnschrift Condensed" panose="020B0502040204020203" pitchFamily="34" charset="0"/>
              </a:rPr>
            </a:br>
            <a:r>
              <a:rPr lang="en-US" sz="3600" b="1" dirty="0">
                <a:solidFill>
                  <a:srgbClr val="0070C0"/>
                </a:solidFill>
              </a:rPr>
              <a:t>Why aren’t David &amp; Solomon similarly rebuked at their sacrifices? 2 Sam 24:25; 1 Ki 3:15</a:t>
            </a:r>
            <a:br>
              <a:rPr lang="en-US" sz="3600" b="1" dirty="0">
                <a:solidFill>
                  <a:srgbClr val="0070C0"/>
                </a:solidFill>
              </a:rPr>
            </a:br>
            <a:br>
              <a:rPr lang="en-US" sz="3600" dirty="0"/>
            </a:br>
            <a:endParaRPr lang="en-US" sz="3600" b="1" dirty="0">
              <a:latin typeface="Bahnschrift Condensed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783" y="3627359"/>
            <a:ext cx="3970241" cy="2730184"/>
          </a:xfrm>
          <a:prstGeom prst="rect">
            <a:avLst/>
          </a:prstGeom>
          <a:solidFill>
            <a:srgbClr val="7030A0"/>
          </a:solidFill>
          <a:ln w="76200" cmpd="dbl">
            <a:noFill/>
            <a:rou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Bahnschrift Condensed" panose="020B0502040204020203" pitchFamily="34" charset="0"/>
              </a:rPr>
              <a:t>Lesson 5</a:t>
            </a:r>
          </a:p>
          <a:p>
            <a:pPr algn="ctr"/>
            <a:r>
              <a:rPr lang="en-US" sz="4400" dirty="0">
                <a:latin typeface="Bahnschrift Condensed" panose="020B0502040204020203" pitchFamily="34" charset="0"/>
              </a:rPr>
              <a:t>Chapters 13-14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B8BE6D-7AF9-40A1-B4D4-B6581076E8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75" y="191206"/>
            <a:ext cx="3912499" cy="29271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58302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>
                <a:latin typeface="Bahnschrift Condensed" panose="020B0502040204020203" pitchFamily="34" charset="0"/>
              </a:rPr>
              <a:t>Ch 12-13 Saul &amp; Philistines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1) </a:t>
            </a:r>
            <a:r>
              <a:rPr lang="en-US" b="1" dirty="0">
                <a:solidFill>
                  <a:schemeClr val="bg1"/>
                </a:solidFill>
              </a:rPr>
              <a:t>Describe Samuel’s speech before the coronation of      Saul.  What stands out to you?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 reminder that they had not been wronged by Samuel or God.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 warning not to allow or follow their chosen King to do evil. 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v11</a:t>
            </a:r>
            <a:r>
              <a:rPr lang="en-US" sz="2600" dirty="0">
                <a:solidFill>
                  <a:schemeClr val="bg1"/>
                </a:solidFill>
              </a:rPr>
              <a:t> The LORD went </a:t>
            </a:r>
            <a:r>
              <a:rPr lang="en-US" sz="2600" dirty="0" err="1">
                <a:solidFill>
                  <a:schemeClr val="bg1"/>
                </a:solidFill>
              </a:rPr>
              <a:t>Jerubbal</a:t>
            </a:r>
            <a:r>
              <a:rPr lang="en-US" sz="2600" dirty="0">
                <a:solidFill>
                  <a:schemeClr val="bg1"/>
                </a:solidFill>
              </a:rPr>
              <a:t> &amp; </a:t>
            </a:r>
            <a:r>
              <a:rPr lang="en-US" sz="2600" dirty="0" err="1">
                <a:solidFill>
                  <a:schemeClr val="bg1"/>
                </a:solidFill>
              </a:rPr>
              <a:t>Bedan</a:t>
            </a:r>
            <a:r>
              <a:rPr lang="en-US" sz="2600" dirty="0">
                <a:solidFill>
                  <a:schemeClr val="bg1"/>
                </a:solidFill>
              </a:rPr>
              <a:t> &amp; Jephthah…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v18</a:t>
            </a:r>
            <a:r>
              <a:rPr lang="en-US" sz="2600" dirty="0">
                <a:solidFill>
                  <a:schemeClr val="bg1"/>
                </a:solidFill>
              </a:rPr>
              <a:t> That God would graciously work with the nation that rejected Him. cf. </a:t>
            </a:r>
            <a:r>
              <a:rPr lang="en-US" sz="2600" b="1" dirty="0">
                <a:solidFill>
                  <a:schemeClr val="bg1"/>
                </a:solidFill>
              </a:rPr>
              <a:t>v22</a:t>
            </a: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2) </a:t>
            </a:r>
            <a:r>
              <a:rPr lang="en-US" b="1" dirty="0">
                <a:solidFill>
                  <a:schemeClr val="bg1"/>
                </a:solidFill>
              </a:rPr>
              <a:t>What would cause “the hand of the Lord” to be against Israel? How is it proven?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v15</a:t>
            </a:r>
            <a:r>
              <a:rPr lang="en-US" dirty="0">
                <a:solidFill>
                  <a:schemeClr val="bg1"/>
                </a:solidFill>
              </a:rPr>
              <a:t> If they rebel. </a:t>
            </a:r>
            <a:r>
              <a:rPr lang="en-US" b="1" dirty="0">
                <a:solidFill>
                  <a:schemeClr val="bg1"/>
                </a:solidFill>
              </a:rPr>
              <a:t>v18</a:t>
            </a:r>
            <a:r>
              <a:rPr lang="en-US" dirty="0">
                <a:solidFill>
                  <a:schemeClr val="bg1"/>
                </a:solidFill>
              </a:rPr>
              <a:t> proven by the rain for the grain harvest.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048" y="301599"/>
            <a:ext cx="1479163" cy="11066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517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>
                <a:latin typeface="Bahnschrift Condensed" panose="020B0502040204020203" pitchFamily="34" charset="0"/>
              </a:rPr>
              <a:t>Ch 12-13 Saul &amp; Philistines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600" b="1" dirty="0">
                <a:solidFill>
                  <a:schemeClr val="bg1"/>
                </a:solidFill>
              </a:rPr>
              <a:t>3)</a:t>
            </a:r>
            <a:r>
              <a:rPr lang="en-US" sz="9600" b="1" dirty="0"/>
              <a:t> </a:t>
            </a:r>
            <a:r>
              <a:rPr lang="en-US" sz="9600" b="1" dirty="0">
                <a:solidFill>
                  <a:schemeClr val="bg1"/>
                </a:solidFill>
              </a:rPr>
              <a:t>What shows God’s grace in the conversation with Samuel?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600" b="1" dirty="0">
                <a:solidFill>
                  <a:schemeClr val="bg1"/>
                </a:solidFill>
              </a:rPr>
              <a:t>v20-22</a:t>
            </a:r>
            <a:r>
              <a:rPr lang="en-US" sz="9600" dirty="0">
                <a:solidFill>
                  <a:schemeClr val="bg1"/>
                </a:solidFill>
              </a:rPr>
              <a:t> They had repeatedly committed evil YET Jehovah is pleased to  make them His people! </a:t>
            </a:r>
          </a:p>
          <a:p>
            <a:pPr marL="0" indent="0">
              <a:buNone/>
            </a:pPr>
            <a:endParaRPr lang="en-US" sz="9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chemeClr val="bg1"/>
                </a:solidFill>
              </a:rPr>
              <a:t>4) Who did Saul go to war with? Why? What do some of the Israelites do? 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</a:rPr>
              <a:t>Philistines. 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</a:rPr>
              <a:t>I don’t see a ‘why’ in the text.                                              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</a:rPr>
              <a:t>Most likely trying to simply get rid of an enemy. 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</a:rPr>
              <a:t>There may be something noble in this, God had told them long ago to do this. 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</a:rPr>
              <a:t>However, it may be the king trying to show is strength early in his reign. Not sure. 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</a:rPr>
              <a:t> Some of the Israelites go into hiding </a:t>
            </a:r>
            <a:r>
              <a:rPr lang="en-US" sz="9600" b="1" dirty="0">
                <a:solidFill>
                  <a:schemeClr val="bg1"/>
                </a:solidFill>
              </a:rPr>
              <a:t>v6</a:t>
            </a:r>
            <a:r>
              <a:rPr lang="en-US" sz="9600" dirty="0">
                <a:solidFill>
                  <a:schemeClr val="bg1"/>
                </a:solidFill>
              </a:rPr>
              <a:t>, those with Saul are “trembling.” </a:t>
            </a:r>
            <a:r>
              <a:rPr lang="en-US" sz="9600" b="1" dirty="0">
                <a:solidFill>
                  <a:schemeClr val="bg1"/>
                </a:solidFill>
              </a:rPr>
              <a:t>v7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600" b="1" dirty="0">
                <a:solidFill>
                  <a:schemeClr val="bg1"/>
                </a:solidFill>
              </a:rPr>
              <a:t> 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048" y="301599"/>
            <a:ext cx="1479163" cy="11066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646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>
                <a:latin typeface="Bahnschrift Condensed" panose="020B0502040204020203" pitchFamily="34" charset="0"/>
              </a:rPr>
              <a:t>Ch 12-13 Saul &amp; Philistines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5) </a:t>
            </a:r>
            <a:r>
              <a:rPr lang="en-US" b="1" dirty="0">
                <a:solidFill>
                  <a:schemeClr val="bg1"/>
                </a:solidFill>
              </a:rPr>
              <a:t>What reasons did Saul give for offering a sacrifice?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How did Samuel respond?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people were scattering from me. You weren’t here when you said you would be.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v12</a:t>
            </a:r>
            <a:r>
              <a:rPr lang="en-US" dirty="0">
                <a:solidFill>
                  <a:schemeClr val="bg1"/>
                </a:solidFill>
              </a:rPr>
              <a:t> He wanted to ask “the favor of the Lord” … “So, I forced myself &amp; offered…”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v13 </a:t>
            </a:r>
            <a:r>
              <a:rPr lang="en-US" dirty="0">
                <a:solidFill>
                  <a:schemeClr val="bg1"/>
                </a:solidFill>
              </a:rPr>
              <a:t>“You’ve acted foolishly, you didn’t keep the commandment of the Lord.”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6)</a:t>
            </a:r>
            <a:r>
              <a:rPr lang="en-US" b="1" dirty="0">
                <a:solidFill>
                  <a:schemeClr val="bg1"/>
                </a:solidFill>
              </a:rPr>
              <a:t> Why did the Israelites need the Philistines at this time? v19 </a:t>
            </a:r>
            <a:r>
              <a:rPr lang="en-US" dirty="0">
                <a:solidFill>
                  <a:schemeClr val="bg1"/>
                </a:solidFill>
              </a:rPr>
              <a:t>No blacksmiths in Israel so they paid a Philistine to sharpen their metal tools.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60" y="183292"/>
            <a:ext cx="1637296" cy="12249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0721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>
                <a:latin typeface="Bahnschrift Condensed" panose="020B0502040204020203" pitchFamily="34" charset="0"/>
              </a:rPr>
              <a:t>Ch 12-13 Saul &amp; Philistines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Anatomy of sin: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(1) Tyranny of the urgent. It can’t wait! 	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(2) Insecurity &amp; self-doubt. Or else…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(3) Rebellion, taking matters into our own hands, ignoring the authority of God.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60" y="183292"/>
            <a:ext cx="1637296" cy="12249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5822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>
                <a:latin typeface="Bahnschrift Condensed" panose="020B0502040204020203" pitchFamily="34" charset="0"/>
              </a:rPr>
              <a:t>Ch 12-13 Saul &amp; Philistines 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>
                <a:solidFill>
                  <a:srgbClr val="92D050"/>
                </a:solidFill>
              </a:rPr>
              <a:t>Possible Discussion Question? </a:t>
            </a:r>
            <a:endParaRPr lang="en-US" sz="4400" u="sng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Can one exhaust the patience of God?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Why aren’t David &amp; Solomon similarly rebuked at their sacrifices? 2 Sam 24:25; 1 Ki 3:15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000" y="226960"/>
            <a:ext cx="1578928" cy="11812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2714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 Ch9-11</Template>
  <TotalTime>178</TotalTime>
  <Words>393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Condensed</vt:lpstr>
      <vt:lpstr>Calibri</vt:lpstr>
      <vt:lpstr>Calibri Light</vt:lpstr>
      <vt:lpstr>Office Theme</vt:lpstr>
      <vt:lpstr> Discussion:   Can one exhaust the patience of God?   Why aren’t David &amp; Solomon similarly rebuked at their sacrifices? 2 Sam 24:25; 1 Ki 3:15  </vt:lpstr>
      <vt:lpstr>Ch 12-13 Saul &amp; Philistines</vt:lpstr>
      <vt:lpstr>Ch 12-13 Saul &amp; Philistines</vt:lpstr>
      <vt:lpstr>Ch 12-13 Saul &amp; Philistines</vt:lpstr>
      <vt:lpstr>Ch 12-13 Saul &amp; Philistines</vt:lpstr>
      <vt:lpstr>Ch 12-13 Saul &amp; Philistines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Who is your ‘Samuel’? Is this quote biblical: “Easier to ask forgiveness than to get permission.”?</dc:title>
  <dc:creator>Coulter Wickerham</dc:creator>
  <cp:lastModifiedBy>Stephen Garrett</cp:lastModifiedBy>
  <cp:revision>18</cp:revision>
  <dcterms:created xsi:type="dcterms:W3CDTF">2019-02-13T17:29:02Z</dcterms:created>
  <dcterms:modified xsi:type="dcterms:W3CDTF">2019-09-18T22:38:20Z</dcterms:modified>
</cp:coreProperties>
</file>